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tags/tag2.xml" ContentType="application/vnd.openxmlformats-officedocument.presentationml.tags+xml"/>
  <Override PartName="/ppt/notesSlides/notesSlide45.xml" ContentType="application/vnd.openxmlformats-officedocument.presentationml.notesSlide+xml"/>
  <Override PartName="/ppt/comments/comment1.xml" ContentType="application/vnd.openxmlformats-officedocument.presentationml.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51.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52.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5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54.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55.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56.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57.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8.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9.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05" r:id="rId4"/>
    <p:sldMasterId id="2147483917" r:id="rId5"/>
    <p:sldMasterId id="2147483929" r:id="rId6"/>
    <p:sldMasterId id="2147483941" r:id="rId7"/>
    <p:sldMasterId id="2147483954" r:id="rId8"/>
    <p:sldMasterId id="2147483967" r:id="rId9"/>
  </p:sldMasterIdLst>
  <p:notesMasterIdLst>
    <p:notesMasterId r:id="rId78"/>
  </p:notesMasterIdLst>
  <p:sldIdLst>
    <p:sldId id="2447" r:id="rId10"/>
    <p:sldId id="2471" r:id="rId11"/>
    <p:sldId id="2448" r:id="rId12"/>
    <p:sldId id="2160" r:id="rId13"/>
    <p:sldId id="2450" r:id="rId14"/>
    <p:sldId id="2405" r:id="rId15"/>
    <p:sldId id="2449" r:id="rId16"/>
    <p:sldId id="2452" r:id="rId17"/>
    <p:sldId id="2409" r:id="rId18"/>
    <p:sldId id="2265" r:id="rId19"/>
    <p:sldId id="617" r:id="rId20"/>
    <p:sldId id="2180" r:id="rId21"/>
    <p:sldId id="2183" r:id="rId22"/>
    <p:sldId id="2182" r:id="rId23"/>
    <p:sldId id="2171" r:id="rId24"/>
    <p:sldId id="614" r:id="rId25"/>
    <p:sldId id="262" r:id="rId26"/>
    <p:sldId id="534" r:id="rId27"/>
    <p:sldId id="2263" r:id="rId28"/>
    <p:sldId id="535" r:id="rId29"/>
    <p:sldId id="2454" r:id="rId30"/>
    <p:sldId id="536" r:id="rId31"/>
    <p:sldId id="2264" r:id="rId32"/>
    <p:sldId id="615" r:id="rId33"/>
    <p:sldId id="2410" r:id="rId34"/>
    <p:sldId id="533" r:id="rId35"/>
    <p:sldId id="2188" r:id="rId36"/>
    <p:sldId id="2421" r:id="rId37"/>
    <p:sldId id="2422" r:id="rId38"/>
    <p:sldId id="2423" r:id="rId39"/>
    <p:sldId id="596" r:id="rId40"/>
    <p:sldId id="2443" r:id="rId41"/>
    <p:sldId id="2453" r:id="rId42"/>
    <p:sldId id="516" r:id="rId43"/>
    <p:sldId id="2328" r:id="rId44"/>
    <p:sldId id="2475" r:id="rId45"/>
    <p:sldId id="2389" r:id="rId46"/>
    <p:sldId id="517" r:id="rId47"/>
    <p:sldId id="2272" r:id="rId48"/>
    <p:sldId id="2472" r:id="rId49"/>
    <p:sldId id="352" r:id="rId50"/>
    <p:sldId id="2408" r:id="rId51"/>
    <p:sldId id="2415" r:id="rId52"/>
    <p:sldId id="2473" r:id="rId53"/>
    <p:sldId id="650" r:id="rId54"/>
    <p:sldId id="2277" r:id="rId55"/>
    <p:sldId id="649" r:id="rId56"/>
    <p:sldId id="2474" r:id="rId57"/>
    <p:sldId id="2396" r:id="rId58"/>
    <p:sldId id="362" r:id="rId59"/>
    <p:sldId id="2418" r:id="rId60"/>
    <p:sldId id="2191" r:id="rId61"/>
    <p:sldId id="2065" r:id="rId62"/>
    <p:sldId id="2419" r:id="rId63"/>
    <p:sldId id="2285" r:id="rId64"/>
    <p:sldId id="2289" r:id="rId65"/>
    <p:sldId id="2284" r:id="rId66"/>
    <p:sldId id="2290" r:id="rId67"/>
    <p:sldId id="2286" r:id="rId68"/>
    <p:sldId id="2291" r:id="rId69"/>
    <p:sldId id="2287" r:id="rId70"/>
    <p:sldId id="2292" r:id="rId71"/>
    <p:sldId id="2288" r:id="rId72"/>
    <p:sldId id="2293" r:id="rId73"/>
    <p:sldId id="2456" r:id="rId74"/>
    <p:sldId id="2476" r:id="rId75"/>
    <p:sldId id="2283" r:id="rId76"/>
    <p:sldId id="2420" r:id="rId7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ED7D31"/>
    <a:srgbClr val="F8D201"/>
    <a:srgbClr val="082544"/>
    <a:srgbClr val="F05267"/>
    <a:srgbClr val="006600"/>
    <a:srgbClr val="004D70"/>
    <a:srgbClr val="AF72F1"/>
    <a:srgbClr val="FFCB05"/>
    <a:srgbClr val="ECEF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877A6-6F9B-49CB-9B7D-11E413511655}" v="56" dt="2025-03-13T15:20:49.0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61538" autoAdjust="0"/>
  </p:normalViewPr>
  <p:slideViewPr>
    <p:cSldViewPr snapToGrid="0">
      <p:cViewPr varScale="1">
        <p:scale>
          <a:sx n="36" d="100"/>
          <a:sy n="36" d="100"/>
        </p:scale>
        <p:origin x="2064" y="44"/>
      </p:cViewPr>
      <p:guideLst/>
    </p:cSldViewPr>
  </p:slideViewPr>
  <p:notesTextViewPr>
    <p:cViewPr>
      <p:scale>
        <a:sx n="3" d="2"/>
        <a:sy n="3" d="2"/>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microsoft.com/office/2015/10/relationships/revisionInfo" Target="revisionInfo.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2.xml"/><Relationship Id="rId82"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4.xml"/><Relationship Id="rId71" Type="http://schemas.openxmlformats.org/officeDocument/2006/relationships/slide" Target="slides/slide62.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10T11:06:03.158" idx="2">
    <p:pos x="6000" y="0"/>
    <p:text>Added</p:text>
    <p:extLst>
      <p:ext uri="{C676402C-5697-4E1C-873F-D02D1690AC5C}">
        <p15:threadingInfo xmlns:p15="http://schemas.microsoft.com/office/powerpoint/2012/main" timeZoneBias="0"/>
      </p:ext>
    </p:extLst>
  </p:cm>
</p:cmLst>
</file>

<file path=ppt/diagrams/_rels/data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9.xml.rels><?xml version="1.0" encoding="UTF-8" standalone="yes"?>
<Relationships xmlns="http://schemas.openxmlformats.org/package/2006/relationships"><Relationship Id="rId1" Type="http://schemas.openxmlformats.org/officeDocument/2006/relationships/image" Target="../media/image33.png"/></Relationships>
</file>

<file path=ppt/diagrams/_rels/data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ata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2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25.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ata26.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27.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svg"/><Relationship Id="rId1" Type="http://schemas.openxmlformats.org/officeDocument/2006/relationships/image" Target="../media/image86.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diagrams/_rels/data2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29.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svg"/><Relationship Id="rId1" Type="http://schemas.openxmlformats.org/officeDocument/2006/relationships/image" Target="../media/image94.png"/><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svg"/></Relationships>
</file>

<file path=ppt/diagrams/_rels/data3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31.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svg"/><Relationship Id="rId1" Type="http://schemas.openxmlformats.org/officeDocument/2006/relationships/image" Target="../media/image102.png"/><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05.svg"/></Relationships>
</file>

<file path=ppt/diagrams/_rels/data3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ata3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svg"/><Relationship Id="rId1" Type="http://schemas.openxmlformats.org/officeDocument/2006/relationships/image" Target="../media/image110.png"/><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diagrams/_rels/data3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9.xml.rels><?xml version="1.0" encoding="UTF-8" standalone="yes"?>
<Relationships xmlns="http://schemas.openxmlformats.org/package/2006/relationships"><Relationship Id="rId1" Type="http://schemas.openxmlformats.org/officeDocument/2006/relationships/image" Target="../media/image33.png"/></Relationships>
</file>

<file path=ppt/diagrams/_rels/drawing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2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25.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rawing26.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27.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svg"/><Relationship Id="rId1" Type="http://schemas.openxmlformats.org/officeDocument/2006/relationships/image" Target="../media/image86.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diagrams/_rels/drawing2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29.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svg"/><Relationship Id="rId1" Type="http://schemas.openxmlformats.org/officeDocument/2006/relationships/image" Target="../media/image94.png"/><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svg"/></Relationships>
</file>

<file path=ppt/diagrams/_rels/drawing3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31.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svg"/><Relationship Id="rId1" Type="http://schemas.openxmlformats.org/officeDocument/2006/relationships/image" Target="../media/image102.png"/><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05.svg"/></Relationships>
</file>

<file path=ppt/diagrams/_rels/drawing3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_rels/drawing3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svg"/><Relationship Id="rId1" Type="http://schemas.openxmlformats.org/officeDocument/2006/relationships/image" Target="../media/image110.png"/><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diagrams/_rels/drawing3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02222-5CB4-4475-899A-55ED4DAE9A4C}"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F417846D-F661-4EC6-B8AA-CDA410FE8B68}">
      <dgm:prSet phldrT="[Text]" custT="1"/>
      <dgm:spPr/>
      <dgm:t>
        <a:bodyPr/>
        <a:lstStyle/>
        <a:p>
          <a:r>
            <a:rPr lang="en-US" sz="2800"/>
            <a:t>2/27/25: Review Sessions 3 and 4</a:t>
          </a:r>
        </a:p>
      </dgm:t>
    </dgm:pt>
    <dgm:pt modelId="{165C21A2-7AAD-443C-A27C-AAFD5FA3CA4A}" type="parTrans" cxnId="{480F9AD8-0F26-40D6-ABC5-89C511F6E105}">
      <dgm:prSet/>
      <dgm:spPr/>
      <dgm:t>
        <a:bodyPr/>
        <a:lstStyle/>
        <a:p>
          <a:endParaRPr lang="en-US" sz="1400"/>
        </a:p>
      </dgm:t>
    </dgm:pt>
    <dgm:pt modelId="{D2172D9C-4653-472E-9267-273C20F44757}" type="sibTrans" cxnId="{480F9AD8-0F26-40D6-ABC5-89C511F6E105}">
      <dgm:prSet/>
      <dgm:spPr/>
      <dgm:t>
        <a:bodyPr/>
        <a:lstStyle/>
        <a:p>
          <a:endParaRPr lang="en-US" sz="1400"/>
        </a:p>
      </dgm:t>
    </dgm:pt>
    <dgm:pt modelId="{EF1B6741-4F0D-4C44-85A8-348F3FA70880}">
      <dgm:prSet phldrT="[Text]" custT="1"/>
      <dgm:spPr/>
      <dgm:t>
        <a:bodyPr/>
        <a:lstStyle/>
        <a:p>
          <a:r>
            <a:rPr lang="en-US" sz="2800"/>
            <a:t>3/6/25: Review Sessions 5 and 6</a:t>
          </a:r>
        </a:p>
      </dgm:t>
    </dgm:pt>
    <dgm:pt modelId="{55FAE1A9-2265-48D9-8978-FCCBCA7E34F4}" type="parTrans" cxnId="{8D802C8D-4F94-499F-999D-D0B7204610F8}">
      <dgm:prSet/>
      <dgm:spPr/>
      <dgm:t>
        <a:bodyPr/>
        <a:lstStyle/>
        <a:p>
          <a:endParaRPr lang="en-US" sz="1400"/>
        </a:p>
      </dgm:t>
    </dgm:pt>
    <dgm:pt modelId="{F896C9CF-4415-4C0B-ADB5-6BB152D5B117}" type="sibTrans" cxnId="{8D802C8D-4F94-499F-999D-D0B7204610F8}">
      <dgm:prSet/>
      <dgm:spPr/>
      <dgm:t>
        <a:bodyPr/>
        <a:lstStyle/>
        <a:p>
          <a:endParaRPr lang="en-US" sz="1400"/>
        </a:p>
      </dgm:t>
    </dgm:pt>
    <dgm:pt modelId="{CB43E330-8542-411A-A710-F420E734DF1B}">
      <dgm:prSet phldrT="[Text]" custT="1"/>
      <dgm:spPr/>
      <dgm:t>
        <a:bodyPr/>
        <a:lstStyle/>
        <a:p>
          <a:r>
            <a:rPr lang="en-US" sz="2800"/>
            <a:t>3/13/25: Review Sessions 7 and 8</a:t>
          </a:r>
        </a:p>
      </dgm:t>
    </dgm:pt>
    <dgm:pt modelId="{5859D6C0-9F22-4EA0-BB1E-9CDC2C9D8F4B}" type="parTrans" cxnId="{54120699-4ADF-4413-98DA-E3B8AD970577}">
      <dgm:prSet/>
      <dgm:spPr/>
      <dgm:t>
        <a:bodyPr/>
        <a:lstStyle/>
        <a:p>
          <a:endParaRPr lang="en-US" sz="1400"/>
        </a:p>
      </dgm:t>
    </dgm:pt>
    <dgm:pt modelId="{4F66CE90-52AC-4CD7-A9AE-65EC355A70F8}" type="sibTrans" cxnId="{54120699-4ADF-4413-98DA-E3B8AD970577}">
      <dgm:prSet/>
      <dgm:spPr/>
      <dgm:t>
        <a:bodyPr/>
        <a:lstStyle/>
        <a:p>
          <a:endParaRPr lang="en-US" sz="1400"/>
        </a:p>
      </dgm:t>
    </dgm:pt>
    <dgm:pt modelId="{44261488-EA07-4496-8D31-35B1DEC8008D}">
      <dgm:prSet phldrT="[Text]" custT="1"/>
      <dgm:spPr/>
      <dgm:t>
        <a:bodyPr/>
        <a:lstStyle/>
        <a:p>
          <a:r>
            <a:rPr lang="en-US" sz="2800"/>
            <a:t>3/20/25: Review Session 9 &amp; Prep for Launch</a:t>
          </a:r>
        </a:p>
      </dgm:t>
    </dgm:pt>
    <dgm:pt modelId="{7F12AF7E-2B2D-49B0-A212-57E02AE24DC8}" type="parTrans" cxnId="{81D745E7-AE41-46B1-838F-7696DA516F85}">
      <dgm:prSet/>
      <dgm:spPr/>
      <dgm:t>
        <a:bodyPr/>
        <a:lstStyle/>
        <a:p>
          <a:endParaRPr lang="en-US" sz="1400"/>
        </a:p>
      </dgm:t>
    </dgm:pt>
    <dgm:pt modelId="{339DFB67-A6DA-4C59-A4C5-18A2B86FDB2C}" type="sibTrans" cxnId="{81D745E7-AE41-46B1-838F-7696DA516F85}">
      <dgm:prSet/>
      <dgm:spPr/>
      <dgm:t>
        <a:bodyPr/>
        <a:lstStyle/>
        <a:p>
          <a:endParaRPr lang="en-US" sz="1400"/>
        </a:p>
      </dgm:t>
    </dgm:pt>
    <dgm:pt modelId="{3A22C497-6786-4C1A-BA63-11803CEA73BC}" type="pres">
      <dgm:prSet presAssocID="{68602222-5CB4-4475-899A-55ED4DAE9A4C}" presName="Name0" presStyleCnt="0">
        <dgm:presLayoutVars>
          <dgm:chMax val="7"/>
          <dgm:chPref val="7"/>
          <dgm:dir/>
        </dgm:presLayoutVars>
      </dgm:prSet>
      <dgm:spPr/>
    </dgm:pt>
    <dgm:pt modelId="{0E5E61CB-D8BB-4451-B4EC-7EFEE0EA8BC8}" type="pres">
      <dgm:prSet presAssocID="{68602222-5CB4-4475-899A-55ED4DAE9A4C}" presName="Name1" presStyleCnt="0"/>
      <dgm:spPr/>
    </dgm:pt>
    <dgm:pt modelId="{BDD9B915-5891-49A0-9D34-A2EF6B5820EF}" type="pres">
      <dgm:prSet presAssocID="{68602222-5CB4-4475-899A-55ED4DAE9A4C}" presName="cycle" presStyleCnt="0"/>
      <dgm:spPr/>
    </dgm:pt>
    <dgm:pt modelId="{81ABE702-851E-4732-BC12-5831ED940591}" type="pres">
      <dgm:prSet presAssocID="{68602222-5CB4-4475-899A-55ED4DAE9A4C}" presName="srcNode" presStyleLbl="node1" presStyleIdx="0" presStyleCnt="4"/>
      <dgm:spPr/>
    </dgm:pt>
    <dgm:pt modelId="{BE04B06E-4A40-4C4A-8C2B-239224C1A949}" type="pres">
      <dgm:prSet presAssocID="{68602222-5CB4-4475-899A-55ED4DAE9A4C}" presName="conn" presStyleLbl="parChTrans1D2" presStyleIdx="0" presStyleCnt="1"/>
      <dgm:spPr/>
    </dgm:pt>
    <dgm:pt modelId="{0D58B09F-2B62-47CF-9BC3-1EC14AA96C2C}" type="pres">
      <dgm:prSet presAssocID="{68602222-5CB4-4475-899A-55ED4DAE9A4C}" presName="extraNode" presStyleLbl="node1" presStyleIdx="0" presStyleCnt="4"/>
      <dgm:spPr/>
    </dgm:pt>
    <dgm:pt modelId="{CFEC57C6-EBEF-49C3-92B6-C62854AC4B1D}" type="pres">
      <dgm:prSet presAssocID="{68602222-5CB4-4475-899A-55ED4DAE9A4C}" presName="dstNode" presStyleLbl="node1" presStyleIdx="0" presStyleCnt="4"/>
      <dgm:spPr/>
    </dgm:pt>
    <dgm:pt modelId="{BBE79ADB-3A5F-4927-A82E-03C6BBA3DC7E}" type="pres">
      <dgm:prSet presAssocID="{F417846D-F661-4EC6-B8AA-CDA410FE8B68}" presName="text_1" presStyleLbl="node1" presStyleIdx="0" presStyleCnt="4">
        <dgm:presLayoutVars>
          <dgm:bulletEnabled val="1"/>
        </dgm:presLayoutVars>
      </dgm:prSet>
      <dgm:spPr/>
    </dgm:pt>
    <dgm:pt modelId="{C17AB1EF-73E6-446B-B643-4F1B7B7AB279}" type="pres">
      <dgm:prSet presAssocID="{F417846D-F661-4EC6-B8AA-CDA410FE8B68}" presName="accent_1" presStyleCnt="0"/>
      <dgm:spPr/>
    </dgm:pt>
    <dgm:pt modelId="{764AFBFC-7798-473D-A2BF-A54C664F45CD}" type="pres">
      <dgm:prSet presAssocID="{F417846D-F661-4EC6-B8AA-CDA410FE8B68}" presName="accentRepeatNode" presStyleLbl="solidFgAcc1" presStyleIdx="0" presStyleCnt="4"/>
      <dgm:spPr/>
    </dgm:pt>
    <dgm:pt modelId="{845DBE93-D411-445F-A165-A16ECAEC4AB6}" type="pres">
      <dgm:prSet presAssocID="{EF1B6741-4F0D-4C44-85A8-348F3FA70880}" presName="text_2" presStyleLbl="node1" presStyleIdx="1" presStyleCnt="4">
        <dgm:presLayoutVars>
          <dgm:bulletEnabled val="1"/>
        </dgm:presLayoutVars>
      </dgm:prSet>
      <dgm:spPr/>
    </dgm:pt>
    <dgm:pt modelId="{D8614A7F-CE08-43F6-82D0-0443A56C207B}" type="pres">
      <dgm:prSet presAssocID="{EF1B6741-4F0D-4C44-85A8-348F3FA70880}" presName="accent_2" presStyleCnt="0"/>
      <dgm:spPr/>
    </dgm:pt>
    <dgm:pt modelId="{6DD2C4A6-1323-41A4-B380-9F5660A957FB}" type="pres">
      <dgm:prSet presAssocID="{EF1B6741-4F0D-4C44-85A8-348F3FA70880}" presName="accentRepeatNode" presStyleLbl="solidFgAcc1" presStyleIdx="1" presStyleCnt="4"/>
      <dgm:spPr/>
    </dgm:pt>
    <dgm:pt modelId="{911149B0-FB63-46D1-B31F-71C957826D4F}" type="pres">
      <dgm:prSet presAssocID="{CB43E330-8542-411A-A710-F420E734DF1B}" presName="text_3" presStyleLbl="node1" presStyleIdx="2" presStyleCnt="4">
        <dgm:presLayoutVars>
          <dgm:bulletEnabled val="1"/>
        </dgm:presLayoutVars>
      </dgm:prSet>
      <dgm:spPr/>
    </dgm:pt>
    <dgm:pt modelId="{966973F0-5436-43AA-924E-E3BB9E2AC40A}" type="pres">
      <dgm:prSet presAssocID="{CB43E330-8542-411A-A710-F420E734DF1B}" presName="accent_3" presStyleCnt="0"/>
      <dgm:spPr/>
    </dgm:pt>
    <dgm:pt modelId="{D9BE36DB-AFD3-48EB-B127-F1084E1CA65C}" type="pres">
      <dgm:prSet presAssocID="{CB43E330-8542-411A-A710-F420E734DF1B}" presName="accentRepeatNode" presStyleLbl="solidFgAcc1" presStyleIdx="2" presStyleCnt="4"/>
      <dgm:spPr/>
    </dgm:pt>
    <dgm:pt modelId="{E9A5E46B-EA42-45DF-95E7-3D66E4CDF3F4}" type="pres">
      <dgm:prSet presAssocID="{44261488-EA07-4496-8D31-35B1DEC8008D}" presName="text_4" presStyleLbl="node1" presStyleIdx="3" presStyleCnt="4">
        <dgm:presLayoutVars>
          <dgm:bulletEnabled val="1"/>
        </dgm:presLayoutVars>
      </dgm:prSet>
      <dgm:spPr/>
    </dgm:pt>
    <dgm:pt modelId="{D4077468-6156-4B6E-AA4F-62E7D28619DF}" type="pres">
      <dgm:prSet presAssocID="{44261488-EA07-4496-8D31-35B1DEC8008D}" presName="accent_4" presStyleCnt="0"/>
      <dgm:spPr/>
    </dgm:pt>
    <dgm:pt modelId="{FE7E5010-3E86-485D-9D52-0D9991AB91F3}" type="pres">
      <dgm:prSet presAssocID="{44261488-EA07-4496-8D31-35B1DEC8008D}" presName="accentRepeatNode" presStyleLbl="solidFgAcc1" presStyleIdx="3" presStyleCnt="4"/>
      <dgm:spPr/>
    </dgm:pt>
  </dgm:ptLst>
  <dgm:cxnLst>
    <dgm:cxn modelId="{02925621-BB85-4FDD-A886-9F9BE30AFC20}" type="presOf" srcId="{D2172D9C-4653-472E-9267-273C20F44757}" destId="{BE04B06E-4A40-4C4A-8C2B-239224C1A949}" srcOrd="0" destOrd="0" presId="urn:microsoft.com/office/officeart/2008/layout/VerticalCurvedList"/>
    <dgm:cxn modelId="{77255252-D58A-4A1F-9CF1-7337156A23B7}" type="presOf" srcId="{CB43E330-8542-411A-A710-F420E734DF1B}" destId="{911149B0-FB63-46D1-B31F-71C957826D4F}" srcOrd="0" destOrd="0" presId="urn:microsoft.com/office/officeart/2008/layout/VerticalCurvedList"/>
    <dgm:cxn modelId="{7CAE2A77-F462-46BA-A5CA-4D639846B152}" type="presOf" srcId="{EF1B6741-4F0D-4C44-85A8-348F3FA70880}" destId="{845DBE93-D411-445F-A165-A16ECAEC4AB6}" srcOrd="0" destOrd="0" presId="urn:microsoft.com/office/officeart/2008/layout/VerticalCurvedList"/>
    <dgm:cxn modelId="{0CC55A58-608F-40D6-BADD-4EFE8CED1017}" type="presOf" srcId="{68602222-5CB4-4475-899A-55ED4DAE9A4C}" destId="{3A22C497-6786-4C1A-BA63-11803CEA73BC}" srcOrd="0" destOrd="0" presId="urn:microsoft.com/office/officeart/2008/layout/VerticalCurvedList"/>
    <dgm:cxn modelId="{8D802C8D-4F94-499F-999D-D0B7204610F8}" srcId="{68602222-5CB4-4475-899A-55ED4DAE9A4C}" destId="{EF1B6741-4F0D-4C44-85A8-348F3FA70880}" srcOrd="1" destOrd="0" parTransId="{55FAE1A9-2265-48D9-8978-FCCBCA7E34F4}" sibTransId="{F896C9CF-4415-4C0B-ADB5-6BB152D5B117}"/>
    <dgm:cxn modelId="{54120699-4ADF-4413-98DA-E3B8AD970577}" srcId="{68602222-5CB4-4475-899A-55ED4DAE9A4C}" destId="{CB43E330-8542-411A-A710-F420E734DF1B}" srcOrd="2" destOrd="0" parTransId="{5859D6C0-9F22-4EA0-BB1E-9CDC2C9D8F4B}" sibTransId="{4F66CE90-52AC-4CD7-A9AE-65EC355A70F8}"/>
    <dgm:cxn modelId="{3FAC3D9B-C06E-454E-A94E-36393FE70AAF}" type="presOf" srcId="{44261488-EA07-4496-8D31-35B1DEC8008D}" destId="{E9A5E46B-EA42-45DF-95E7-3D66E4CDF3F4}" srcOrd="0" destOrd="0" presId="urn:microsoft.com/office/officeart/2008/layout/VerticalCurvedList"/>
    <dgm:cxn modelId="{9C78D9CF-CD1A-4BB4-8335-5A0374CE80A3}" type="presOf" srcId="{F417846D-F661-4EC6-B8AA-CDA410FE8B68}" destId="{BBE79ADB-3A5F-4927-A82E-03C6BBA3DC7E}" srcOrd="0" destOrd="0" presId="urn:microsoft.com/office/officeart/2008/layout/VerticalCurvedList"/>
    <dgm:cxn modelId="{480F9AD8-0F26-40D6-ABC5-89C511F6E105}" srcId="{68602222-5CB4-4475-899A-55ED4DAE9A4C}" destId="{F417846D-F661-4EC6-B8AA-CDA410FE8B68}" srcOrd="0" destOrd="0" parTransId="{165C21A2-7AAD-443C-A27C-AAFD5FA3CA4A}" sibTransId="{D2172D9C-4653-472E-9267-273C20F44757}"/>
    <dgm:cxn modelId="{81D745E7-AE41-46B1-838F-7696DA516F85}" srcId="{68602222-5CB4-4475-899A-55ED4DAE9A4C}" destId="{44261488-EA07-4496-8D31-35B1DEC8008D}" srcOrd="3" destOrd="0" parTransId="{7F12AF7E-2B2D-49B0-A212-57E02AE24DC8}" sibTransId="{339DFB67-A6DA-4C59-A4C5-18A2B86FDB2C}"/>
    <dgm:cxn modelId="{9869A91E-4FBA-4E99-A53D-E449A07B8621}" type="presParOf" srcId="{3A22C497-6786-4C1A-BA63-11803CEA73BC}" destId="{0E5E61CB-D8BB-4451-B4EC-7EFEE0EA8BC8}" srcOrd="0" destOrd="0" presId="urn:microsoft.com/office/officeart/2008/layout/VerticalCurvedList"/>
    <dgm:cxn modelId="{5142DD63-2F8B-4D2E-8C46-2E5C53C1CD06}" type="presParOf" srcId="{0E5E61CB-D8BB-4451-B4EC-7EFEE0EA8BC8}" destId="{BDD9B915-5891-49A0-9D34-A2EF6B5820EF}" srcOrd="0" destOrd="0" presId="urn:microsoft.com/office/officeart/2008/layout/VerticalCurvedList"/>
    <dgm:cxn modelId="{85BD140C-5E5D-4D40-AA06-6DF6B1AC1734}" type="presParOf" srcId="{BDD9B915-5891-49A0-9D34-A2EF6B5820EF}" destId="{81ABE702-851E-4732-BC12-5831ED940591}" srcOrd="0" destOrd="0" presId="urn:microsoft.com/office/officeart/2008/layout/VerticalCurvedList"/>
    <dgm:cxn modelId="{8C06E389-86F8-421B-A0BE-F427A14157D2}" type="presParOf" srcId="{BDD9B915-5891-49A0-9D34-A2EF6B5820EF}" destId="{BE04B06E-4A40-4C4A-8C2B-239224C1A949}" srcOrd="1" destOrd="0" presId="urn:microsoft.com/office/officeart/2008/layout/VerticalCurvedList"/>
    <dgm:cxn modelId="{B6BEF20D-DEBF-4DD8-BD0F-0B16CC0F3702}" type="presParOf" srcId="{BDD9B915-5891-49A0-9D34-A2EF6B5820EF}" destId="{0D58B09F-2B62-47CF-9BC3-1EC14AA96C2C}" srcOrd="2" destOrd="0" presId="urn:microsoft.com/office/officeart/2008/layout/VerticalCurvedList"/>
    <dgm:cxn modelId="{107D94FF-610E-4FAC-8E41-C1BB40CB16B9}" type="presParOf" srcId="{BDD9B915-5891-49A0-9D34-A2EF6B5820EF}" destId="{CFEC57C6-EBEF-49C3-92B6-C62854AC4B1D}" srcOrd="3" destOrd="0" presId="urn:microsoft.com/office/officeart/2008/layout/VerticalCurvedList"/>
    <dgm:cxn modelId="{D7841699-350B-4CB7-B5BD-4AD13DEB786D}" type="presParOf" srcId="{0E5E61CB-D8BB-4451-B4EC-7EFEE0EA8BC8}" destId="{BBE79ADB-3A5F-4927-A82E-03C6BBA3DC7E}" srcOrd="1" destOrd="0" presId="urn:microsoft.com/office/officeart/2008/layout/VerticalCurvedList"/>
    <dgm:cxn modelId="{AA8142C2-7C24-4EB6-851D-0B7686A40A86}" type="presParOf" srcId="{0E5E61CB-D8BB-4451-B4EC-7EFEE0EA8BC8}" destId="{C17AB1EF-73E6-446B-B643-4F1B7B7AB279}" srcOrd="2" destOrd="0" presId="urn:microsoft.com/office/officeart/2008/layout/VerticalCurvedList"/>
    <dgm:cxn modelId="{E6834CEC-9243-4C4D-846C-62481EA3AF5F}" type="presParOf" srcId="{C17AB1EF-73E6-446B-B643-4F1B7B7AB279}" destId="{764AFBFC-7798-473D-A2BF-A54C664F45CD}" srcOrd="0" destOrd="0" presId="urn:microsoft.com/office/officeart/2008/layout/VerticalCurvedList"/>
    <dgm:cxn modelId="{3DCBFEAB-326D-488F-B087-B74B76393046}" type="presParOf" srcId="{0E5E61CB-D8BB-4451-B4EC-7EFEE0EA8BC8}" destId="{845DBE93-D411-445F-A165-A16ECAEC4AB6}" srcOrd="3" destOrd="0" presId="urn:microsoft.com/office/officeart/2008/layout/VerticalCurvedList"/>
    <dgm:cxn modelId="{4F6A20A4-B145-452E-85E1-B945803CA448}" type="presParOf" srcId="{0E5E61CB-D8BB-4451-B4EC-7EFEE0EA8BC8}" destId="{D8614A7F-CE08-43F6-82D0-0443A56C207B}" srcOrd="4" destOrd="0" presId="urn:microsoft.com/office/officeart/2008/layout/VerticalCurvedList"/>
    <dgm:cxn modelId="{4FA486F4-B7B3-43B8-A188-A98FEE34364C}" type="presParOf" srcId="{D8614A7F-CE08-43F6-82D0-0443A56C207B}" destId="{6DD2C4A6-1323-41A4-B380-9F5660A957FB}" srcOrd="0" destOrd="0" presId="urn:microsoft.com/office/officeart/2008/layout/VerticalCurvedList"/>
    <dgm:cxn modelId="{1BF42B7A-81DB-4049-B463-B7384CC3628A}" type="presParOf" srcId="{0E5E61CB-D8BB-4451-B4EC-7EFEE0EA8BC8}" destId="{911149B0-FB63-46D1-B31F-71C957826D4F}" srcOrd="5" destOrd="0" presId="urn:microsoft.com/office/officeart/2008/layout/VerticalCurvedList"/>
    <dgm:cxn modelId="{9F56E7E2-905F-4349-AB87-05244AA02FA6}" type="presParOf" srcId="{0E5E61CB-D8BB-4451-B4EC-7EFEE0EA8BC8}" destId="{966973F0-5436-43AA-924E-E3BB9E2AC40A}" srcOrd="6" destOrd="0" presId="urn:microsoft.com/office/officeart/2008/layout/VerticalCurvedList"/>
    <dgm:cxn modelId="{B596D103-07A5-4C17-906E-1951CB07D99C}" type="presParOf" srcId="{966973F0-5436-43AA-924E-E3BB9E2AC40A}" destId="{D9BE36DB-AFD3-48EB-B127-F1084E1CA65C}" srcOrd="0" destOrd="0" presId="urn:microsoft.com/office/officeart/2008/layout/VerticalCurvedList"/>
    <dgm:cxn modelId="{C1BD5F63-5510-44EB-9081-11A2173606DA}" type="presParOf" srcId="{0E5E61CB-D8BB-4451-B4EC-7EFEE0EA8BC8}" destId="{E9A5E46B-EA42-45DF-95E7-3D66E4CDF3F4}" srcOrd="7" destOrd="0" presId="urn:microsoft.com/office/officeart/2008/layout/VerticalCurvedList"/>
    <dgm:cxn modelId="{841C8ADF-AFF8-4C31-BA2F-1B0158FA1E36}" type="presParOf" srcId="{0E5E61CB-D8BB-4451-B4EC-7EFEE0EA8BC8}" destId="{D4077468-6156-4B6E-AA4F-62E7D28619DF}" srcOrd="8" destOrd="0" presId="urn:microsoft.com/office/officeart/2008/layout/VerticalCurvedList"/>
    <dgm:cxn modelId="{119CAA0C-97B2-4750-8E58-A0402D764729}" type="presParOf" srcId="{D4077468-6156-4B6E-AA4F-62E7D28619DF}" destId="{FE7E5010-3E86-485D-9D52-0D9991AB91F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pt>
    <dgm:pt modelId="{4A823B34-7A1B-414F-8F75-96DAFE42A7AA}">
      <dgm:prSet phldrT="[Text]" custT="1"/>
      <dgm:spPr/>
      <dgm:t>
        <a:bodyPr/>
        <a:lstStyle/>
        <a:p>
          <a:pPr>
            <a:buNone/>
          </a:pPr>
          <a:r>
            <a:rPr lang="en-US" sz="2000"/>
            <a:t>Session 1 (3/27/25)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(4/3/25)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(4/24/25)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(4/17/25)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(5/1/25)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(5/8/25)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(5/15/25)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(4/10/25)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(5/22/25)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PictureBlock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Drop the ball</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Forgiveness</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D4D0E062-A415-4096-AD49-77C3A6C25422}" type="pres">
      <dgm:prSet presAssocID="{152B12A2-2A4A-4A23-8F00-EF5C3279C715}" presName="linearFlow" presStyleCnt="0">
        <dgm:presLayoutVars>
          <dgm:dir/>
          <dgm:resizeHandles val="exact"/>
        </dgm:presLayoutVars>
      </dgm:prSet>
      <dgm:spPr/>
    </dgm:pt>
    <dgm:pt modelId="{179F00F3-2383-493B-BC52-49E09786A1C9}" type="pres">
      <dgm:prSet presAssocID="{07C5F82C-247E-43E0-8143-913C57E6E51F}" presName="comp" presStyleCnt="0"/>
      <dgm:spPr/>
    </dgm:pt>
    <dgm:pt modelId="{74601F87-25BA-47C5-A224-B80A9131B10F}" type="pres">
      <dgm:prSet presAssocID="{07C5F82C-247E-43E0-8143-913C57E6E51F}" presName="rect2" presStyleLbl="node1" presStyleIdx="0" presStyleCnt="2">
        <dgm:presLayoutVars>
          <dgm:bulletEnabled val="1"/>
        </dgm:presLayoutVars>
      </dgm:prSet>
      <dgm:spPr/>
    </dgm:pt>
    <dgm:pt modelId="{7B64B8EE-1EEB-4B0E-AFA3-80082CEE148E}" type="pres">
      <dgm:prSet presAssocID="{07C5F82C-247E-43E0-8143-913C57E6E51F}" presName="rect1" presStyleLbl="ln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Basketball outline"/>
        </a:ext>
      </dgm:extLst>
    </dgm:pt>
    <dgm:pt modelId="{3FF52D5A-EC29-4E76-A48E-C2428B0F1636}" type="pres">
      <dgm:prSet presAssocID="{4B35CEED-B175-4549-B7E9-AE89CCA743CF}" presName="sibTrans" presStyleCnt="0"/>
      <dgm:spPr/>
    </dgm:pt>
    <dgm:pt modelId="{4624C6D5-EFBB-431C-98C0-6493B566E796}" type="pres">
      <dgm:prSet presAssocID="{F5F325FE-7BC7-4F9A-AF94-D09AD6AD5EBB}" presName="comp" presStyleCnt="0"/>
      <dgm:spPr/>
    </dgm:pt>
    <dgm:pt modelId="{C781007B-3709-4D82-836D-E3AE3E623219}" type="pres">
      <dgm:prSet presAssocID="{F5F325FE-7BC7-4F9A-AF94-D09AD6AD5EBB}" presName="rect2" presStyleLbl="node1" presStyleIdx="1" presStyleCnt="2">
        <dgm:presLayoutVars>
          <dgm:bulletEnabled val="1"/>
        </dgm:presLayoutVars>
      </dgm:prSet>
      <dgm:spPr/>
    </dgm:pt>
    <dgm:pt modelId="{B1727CB2-1E0A-43A0-882A-5B957C07117C}" type="pres">
      <dgm:prSet presAssocID="{F5F325FE-7BC7-4F9A-AF94-D09AD6AD5EBB}" presName="rect1" presStyleLbl="ln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Sparkling Heart outline"/>
        </a:ext>
      </dgm:extLst>
    </dgm:pt>
  </dgm:ptLst>
  <dgm:cxnLst>
    <dgm:cxn modelId="{4F6EA900-74A2-4789-B7F6-F66B3FBC6DAE}" type="presOf" srcId="{152B12A2-2A4A-4A23-8F00-EF5C3279C715}" destId="{D4D0E062-A415-4096-AD49-77C3A6C25422}" srcOrd="0" destOrd="0" presId="urn:microsoft.com/office/officeart/2008/layout/AlternatingPictureBlocks"/>
    <dgm:cxn modelId="{9D0D336D-DB85-432D-9A6C-555D2A6AA556}" srcId="{152B12A2-2A4A-4A23-8F00-EF5C3279C715}" destId="{07C5F82C-247E-43E0-8143-913C57E6E51F}" srcOrd="0" destOrd="0" parTransId="{CE973F9E-6653-4D29-8ACD-011B78D26B18}" sibTransId="{4B35CEED-B175-4549-B7E9-AE89CCA743CF}"/>
    <dgm:cxn modelId="{B1D5898D-C75C-4C0F-8248-209EDB8E222C}" type="presOf" srcId="{F5F325FE-7BC7-4F9A-AF94-D09AD6AD5EBB}" destId="{C781007B-3709-4D82-836D-E3AE3E623219}" srcOrd="0" destOrd="0" presId="urn:microsoft.com/office/officeart/2008/layout/AlternatingPictureBlocks"/>
    <dgm:cxn modelId="{135508B5-0644-41AC-98E0-69F652898515}" type="presOf" srcId="{07C5F82C-247E-43E0-8143-913C57E6E51F}" destId="{74601F87-25BA-47C5-A224-B80A9131B10F}" srcOrd="0" destOrd="0" presId="urn:microsoft.com/office/officeart/2008/layout/AlternatingPictureBlocks"/>
    <dgm:cxn modelId="{7E84AABB-E8A9-4B60-8103-BB19C5200311}" srcId="{152B12A2-2A4A-4A23-8F00-EF5C3279C715}" destId="{F5F325FE-7BC7-4F9A-AF94-D09AD6AD5EBB}" srcOrd="1" destOrd="0" parTransId="{DD29E8D8-EACF-4A83-A9B7-EF81080E01BE}" sibTransId="{B77605F2-FE7C-470E-AB01-F66F5997B0E3}"/>
    <dgm:cxn modelId="{324B88A7-BED4-4302-8C5C-01CB8892681B}" type="presParOf" srcId="{D4D0E062-A415-4096-AD49-77C3A6C25422}" destId="{179F00F3-2383-493B-BC52-49E09786A1C9}" srcOrd="0" destOrd="0" presId="urn:microsoft.com/office/officeart/2008/layout/AlternatingPictureBlocks"/>
    <dgm:cxn modelId="{D41DFF9A-3AB7-459E-B228-E95C7DF7003C}" type="presParOf" srcId="{179F00F3-2383-493B-BC52-49E09786A1C9}" destId="{74601F87-25BA-47C5-A224-B80A9131B10F}" srcOrd="0" destOrd="0" presId="urn:microsoft.com/office/officeart/2008/layout/AlternatingPictureBlocks"/>
    <dgm:cxn modelId="{B07ECC0E-A4F9-4364-8EFB-65BDF7DBA9FF}" type="presParOf" srcId="{179F00F3-2383-493B-BC52-49E09786A1C9}" destId="{7B64B8EE-1EEB-4B0E-AFA3-80082CEE148E}" srcOrd="1" destOrd="0" presId="urn:microsoft.com/office/officeart/2008/layout/AlternatingPictureBlocks"/>
    <dgm:cxn modelId="{866EFCE4-0243-4D07-9CD2-DA85BBD158A4}" type="presParOf" srcId="{D4D0E062-A415-4096-AD49-77C3A6C25422}" destId="{3FF52D5A-EC29-4E76-A48E-C2428B0F1636}" srcOrd="1" destOrd="0" presId="urn:microsoft.com/office/officeart/2008/layout/AlternatingPictureBlocks"/>
    <dgm:cxn modelId="{3E4C561D-F937-40A0-9ECD-03A0C32794E5}" type="presParOf" srcId="{D4D0E062-A415-4096-AD49-77C3A6C25422}" destId="{4624C6D5-EFBB-431C-98C0-6493B566E796}" srcOrd="2" destOrd="0" presId="urn:microsoft.com/office/officeart/2008/layout/AlternatingPictureBlocks"/>
    <dgm:cxn modelId="{F8B14E78-9E2C-4236-9E57-D2D75DC7ADC3}" type="presParOf" srcId="{4624C6D5-EFBB-431C-98C0-6493B566E796}" destId="{C781007B-3709-4D82-836D-E3AE3E623219}" srcOrd="0" destOrd="0" presId="urn:microsoft.com/office/officeart/2008/layout/AlternatingPictureBlocks"/>
    <dgm:cxn modelId="{52AF7216-86DA-4E6D-AE67-80A0FA3A52D6}" type="presParOf" srcId="{4624C6D5-EFBB-431C-98C0-6493B566E796}" destId="{B1727CB2-1E0A-43A0-882A-5B957C07117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2B12A2-2A4A-4A23-8F00-EF5C3279C715}"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800" dirty="0"/>
            <a:t>Rest</a:t>
          </a:r>
          <a:endParaRPr lang="en-US" sz="2000" dirty="0"/>
        </a:p>
      </dgm:t>
    </dgm:pt>
    <dgm:pt modelId="{CE973F9E-6653-4D29-8ACD-011B78D26B18}" type="parTrans" cxnId="{9D0D336D-DB85-432D-9A6C-555D2A6AA556}">
      <dgm:prSet/>
      <dgm:spPr/>
      <dgm:t>
        <a:bodyPr/>
        <a:lstStyle/>
        <a:p>
          <a:endParaRPr lang="en-US" sz="1600"/>
        </a:p>
      </dgm:t>
    </dgm:pt>
    <dgm:pt modelId="{4B35CEED-B175-4549-B7E9-AE89CCA743CF}" type="sibTrans" cxnId="{9D0D336D-DB85-432D-9A6C-555D2A6AA556}">
      <dgm:prSet/>
      <dgm:spPr/>
      <dgm:t>
        <a:bodyPr/>
        <a:lstStyle/>
        <a:p>
          <a:endParaRPr lang="en-US" sz="1600"/>
        </a:p>
      </dgm:t>
    </dgm:pt>
    <dgm:pt modelId="{F5F325FE-7BC7-4F9A-AF94-D09AD6AD5EBB}">
      <dgm:prSet custT="1"/>
      <dgm:spPr/>
      <dgm:t>
        <a:bodyPr/>
        <a:lstStyle/>
        <a:p>
          <a:r>
            <a:rPr lang="en-US" sz="2800" dirty="0"/>
            <a:t>Joy</a:t>
          </a:r>
          <a:endParaRPr lang="en-US" sz="2000" dirty="0"/>
        </a:p>
      </dgm:t>
    </dgm:pt>
    <dgm:pt modelId="{DD29E8D8-EACF-4A83-A9B7-EF81080E01BE}" type="parTrans" cxnId="{7E84AABB-E8A9-4B60-8103-BB19C5200311}">
      <dgm:prSet/>
      <dgm:spPr/>
      <dgm:t>
        <a:bodyPr/>
        <a:lstStyle/>
        <a:p>
          <a:endParaRPr lang="en-US"/>
        </a:p>
      </dgm:t>
    </dgm:pt>
    <dgm:pt modelId="{B77605F2-FE7C-470E-AB01-F66F5997B0E3}" type="sibTrans" cxnId="{7E84AABB-E8A9-4B60-8103-BB19C5200311}">
      <dgm:prSet/>
      <dgm:spPr/>
      <dgm:t>
        <a:bodyPr/>
        <a:lstStyle/>
        <a:p>
          <a:endParaRPr lang="en-US"/>
        </a:p>
      </dgm:t>
    </dgm:pt>
    <dgm:pt modelId="{54EE9416-2AD4-4D70-AF73-79A58E93F371}" type="pres">
      <dgm:prSet presAssocID="{152B12A2-2A4A-4A23-8F00-EF5C3279C715}" presName="Name0" presStyleCnt="0">
        <dgm:presLayoutVars>
          <dgm:chMax/>
          <dgm:chPref/>
          <dgm:dir/>
          <dgm:animLvl val="lvl"/>
        </dgm:presLayoutVars>
      </dgm:prSet>
      <dgm:spPr/>
    </dgm:pt>
    <dgm:pt modelId="{994A79D4-EE57-4A45-8105-F47B3549FCF7}" type="pres">
      <dgm:prSet presAssocID="{07C5F82C-247E-43E0-8143-913C57E6E51F}" presName="composite" presStyleCnt="0"/>
      <dgm:spPr/>
    </dgm:pt>
    <dgm:pt modelId="{726A75D4-43B5-40F3-B543-B539704E625C}" type="pres">
      <dgm:prSet presAssocID="{07C5F82C-247E-43E0-8143-913C57E6E51F}" presName="Parent1" presStyleLbl="node1" presStyleIdx="0" presStyleCnt="4">
        <dgm:presLayoutVars>
          <dgm:chMax val="1"/>
          <dgm:chPref val="1"/>
          <dgm:bulletEnabled val="1"/>
        </dgm:presLayoutVars>
      </dgm:prSet>
      <dgm:spPr/>
    </dgm:pt>
    <dgm:pt modelId="{2FF05661-75D7-4E88-BD2F-21677CD398B0}" type="pres">
      <dgm:prSet presAssocID="{07C5F82C-247E-43E0-8143-913C57E6E51F}" presName="Childtext1" presStyleLbl="revTx" presStyleIdx="0" presStyleCnt="2">
        <dgm:presLayoutVars>
          <dgm:chMax val="0"/>
          <dgm:chPref val="0"/>
          <dgm:bulletEnabled val="1"/>
        </dgm:presLayoutVars>
      </dgm:prSet>
      <dgm:spPr/>
    </dgm:pt>
    <dgm:pt modelId="{E0463F3A-2C8C-45FE-9FAD-153D7391F720}" type="pres">
      <dgm:prSet presAssocID="{07C5F82C-247E-43E0-8143-913C57E6E51F}" presName="BalanceSpacing" presStyleCnt="0"/>
      <dgm:spPr/>
    </dgm:pt>
    <dgm:pt modelId="{DE83A22E-C987-4C50-8100-E8701056FEDD}" type="pres">
      <dgm:prSet presAssocID="{07C5F82C-247E-43E0-8143-913C57E6E51F}" presName="BalanceSpacing1" presStyleCnt="0"/>
      <dgm:spPr/>
    </dgm:pt>
    <dgm:pt modelId="{B03EF745-0298-4C90-8E7A-EADC9FBF8D01}" type="pres">
      <dgm:prSet presAssocID="{4B35CEED-B175-4549-B7E9-AE89CCA743CF}" presName="Accent1Text" presStyleLbl="node1" presStyleIdx="1" presStyleCnt="4"/>
      <dgm:spPr/>
    </dgm:pt>
    <dgm:pt modelId="{8D550172-5E7C-4192-8A83-5D184E9EF320}" type="pres">
      <dgm:prSet presAssocID="{4B35CEED-B175-4549-B7E9-AE89CCA743CF}" presName="spaceBetweenRectangles" presStyleCnt="0"/>
      <dgm:spPr/>
    </dgm:pt>
    <dgm:pt modelId="{E1D8848E-5421-4F26-B95B-D56F6E618EA9}" type="pres">
      <dgm:prSet presAssocID="{F5F325FE-7BC7-4F9A-AF94-D09AD6AD5EBB}" presName="composite" presStyleCnt="0"/>
      <dgm:spPr/>
    </dgm:pt>
    <dgm:pt modelId="{41E20549-D85E-4634-B858-AD138C61D80F}" type="pres">
      <dgm:prSet presAssocID="{F5F325FE-7BC7-4F9A-AF94-D09AD6AD5EBB}" presName="Parent1" presStyleLbl="node1" presStyleIdx="2" presStyleCnt="4">
        <dgm:presLayoutVars>
          <dgm:chMax val="1"/>
          <dgm:chPref val="1"/>
          <dgm:bulletEnabled val="1"/>
        </dgm:presLayoutVars>
      </dgm:prSet>
      <dgm:spPr/>
    </dgm:pt>
    <dgm:pt modelId="{1110B209-109D-4651-8800-1EE9BA0182B3}" type="pres">
      <dgm:prSet presAssocID="{F5F325FE-7BC7-4F9A-AF94-D09AD6AD5EBB}" presName="Childtext1" presStyleLbl="revTx" presStyleIdx="1" presStyleCnt="2">
        <dgm:presLayoutVars>
          <dgm:chMax val="0"/>
          <dgm:chPref val="0"/>
          <dgm:bulletEnabled val="1"/>
        </dgm:presLayoutVars>
      </dgm:prSet>
      <dgm:spPr/>
    </dgm:pt>
    <dgm:pt modelId="{2C8A02CD-6976-4024-9B36-35231CE30280}" type="pres">
      <dgm:prSet presAssocID="{F5F325FE-7BC7-4F9A-AF94-D09AD6AD5EBB}" presName="BalanceSpacing" presStyleCnt="0"/>
      <dgm:spPr/>
    </dgm:pt>
    <dgm:pt modelId="{F0F43FC8-0B54-4E85-B5E4-48E1877AE758}" type="pres">
      <dgm:prSet presAssocID="{F5F325FE-7BC7-4F9A-AF94-D09AD6AD5EBB}" presName="BalanceSpacing1" presStyleCnt="0"/>
      <dgm:spPr/>
    </dgm:pt>
    <dgm:pt modelId="{A3EC6502-C0EE-4522-AC9E-48F59E05624D}" type="pres">
      <dgm:prSet presAssocID="{B77605F2-FE7C-470E-AB01-F66F5997B0E3}" presName="Accent1Text" presStyleLbl="node1" presStyleIdx="3" presStyleCnt="4"/>
      <dgm:spPr/>
    </dgm:pt>
  </dgm:ptLst>
  <dgm:cxnLst>
    <dgm:cxn modelId="{E4E2610D-8300-4685-B36D-5F799D504A20}" type="presOf" srcId="{4B35CEED-B175-4549-B7E9-AE89CCA743CF}" destId="{B03EF745-0298-4C90-8E7A-EADC9FBF8D01}" srcOrd="0" destOrd="0" presId="urn:microsoft.com/office/officeart/2008/layout/AlternatingHexagons"/>
    <dgm:cxn modelId="{4CB8E42F-451F-45CF-A53D-17B25B3B0F21}" type="presOf" srcId="{F5F325FE-7BC7-4F9A-AF94-D09AD6AD5EBB}" destId="{41E20549-D85E-4634-B858-AD138C61D80F}" srcOrd="0" destOrd="0" presId="urn:microsoft.com/office/officeart/2008/layout/AlternatingHexagons"/>
    <dgm:cxn modelId="{A1EDC44A-4206-4914-9337-7F94C9E0B5BF}" type="presOf" srcId="{B77605F2-FE7C-470E-AB01-F66F5997B0E3}" destId="{A3EC6502-C0EE-4522-AC9E-48F59E05624D}" srcOrd="0" destOrd="0" presId="urn:microsoft.com/office/officeart/2008/layout/AlternatingHexagons"/>
    <dgm:cxn modelId="{9D0D336D-DB85-432D-9A6C-555D2A6AA556}" srcId="{152B12A2-2A4A-4A23-8F00-EF5C3279C715}" destId="{07C5F82C-247E-43E0-8143-913C57E6E51F}" srcOrd="0" destOrd="0" parTransId="{CE973F9E-6653-4D29-8ACD-011B78D26B18}" sibTransId="{4B35CEED-B175-4549-B7E9-AE89CCA743CF}"/>
    <dgm:cxn modelId="{D6C75277-87BB-467C-917E-429B9C8FFF9D}" type="presOf" srcId="{152B12A2-2A4A-4A23-8F00-EF5C3279C715}" destId="{54EE9416-2AD4-4D70-AF73-79A58E93F371}" srcOrd="0" destOrd="0" presId="urn:microsoft.com/office/officeart/2008/layout/AlternatingHexagons"/>
    <dgm:cxn modelId="{B1C94890-DFC9-4EF7-9F4B-E3B83B7CAD1A}" type="presOf" srcId="{07C5F82C-247E-43E0-8143-913C57E6E51F}" destId="{726A75D4-43B5-40F3-B543-B539704E625C}" srcOrd="0" destOrd="0" presId="urn:microsoft.com/office/officeart/2008/layout/AlternatingHexagons"/>
    <dgm:cxn modelId="{7E84AABB-E8A9-4B60-8103-BB19C5200311}" srcId="{152B12A2-2A4A-4A23-8F00-EF5C3279C715}" destId="{F5F325FE-7BC7-4F9A-AF94-D09AD6AD5EBB}" srcOrd="1" destOrd="0" parTransId="{DD29E8D8-EACF-4A83-A9B7-EF81080E01BE}" sibTransId="{B77605F2-FE7C-470E-AB01-F66F5997B0E3}"/>
    <dgm:cxn modelId="{BF766A65-D2E5-40FC-8000-CC16F7BBA048}" type="presParOf" srcId="{54EE9416-2AD4-4D70-AF73-79A58E93F371}" destId="{994A79D4-EE57-4A45-8105-F47B3549FCF7}" srcOrd="0" destOrd="0" presId="urn:microsoft.com/office/officeart/2008/layout/AlternatingHexagons"/>
    <dgm:cxn modelId="{A29D6B24-E79A-4CF0-818A-0A1343D31B08}" type="presParOf" srcId="{994A79D4-EE57-4A45-8105-F47B3549FCF7}" destId="{726A75D4-43B5-40F3-B543-B539704E625C}" srcOrd="0" destOrd="0" presId="urn:microsoft.com/office/officeart/2008/layout/AlternatingHexagons"/>
    <dgm:cxn modelId="{F292B4E9-072C-41E6-81B5-21EFB7EB1EA4}" type="presParOf" srcId="{994A79D4-EE57-4A45-8105-F47B3549FCF7}" destId="{2FF05661-75D7-4E88-BD2F-21677CD398B0}" srcOrd="1" destOrd="0" presId="urn:microsoft.com/office/officeart/2008/layout/AlternatingHexagons"/>
    <dgm:cxn modelId="{6AAE63A3-9939-4C99-9092-2C71E81705B9}" type="presParOf" srcId="{994A79D4-EE57-4A45-8105-F47B3549FCF7}" destId="{E0463F3A-2C8C-45FE-9FAD-153D7391F720}" srcOrd="2" destOrd="0" presId="urn:microsoft.com/office/officeart/2008/layout/AlternatingHexagons"/>
    <dgm:cxn modelId="{3770AB77-8B3D-49AE-B4C1-A35429E88D6C}" type="presParOf" srcId="{994A79D4-EE57-4A45-8105-F47B3549FCF7}" destId="{DE83A22E-C987-4C50-8100-E8701056FEDD}" srcOrd="3" destOrd="0" presId="urn:microsoft.com/office/officeart/2008/layout/AlternatingHexagons"/>
    <dgm:cxn modelId="{44A70F28-B3F0-4A9A-95DA-386CFE617DCD}" type="presParOf" srcId="{994A79D4-EE57-4A45-8105-F47B3549FCF7}" destId="{B03EF745-0298-4C90-8E7A-EADC9FBF8D01}" srcOrd="4" destOrd="0" presId="urn:microsoft.com/office/officeart/2008/layout/AlternatingHexagons"/>
    <dgm:cxn modelId="{16A3F65F-CEEA-4CA7-BCC1-4AC2AF47FF18}" type="presParOf" srcId="{54EE9416-2AD4-4D70-AF73-79A58E93F371}" destId="{8D550172-5E7C-4192-8A83-5D184E9EF320}" srcOrd="1" destOrd="0" presId="urn:microsoft.com/office/officeart/2008/layout/AlternatingHexagons"/>
    <dgm:cxn modelId="{A78B0439-5453-4D69-9F37-D2626F39AB9C}" type="presParOf" srcId="{54EE9416-2AD4-4D70-AF73-79A58E93F371}" destId="{E1D8848E-5421-4F26-B95B-D56F6E618EA9}" srcOrd="2" destOrd="0" presId="urn:microsoft.com/office/officeart/2008/layout/AlternatingHexagons"/>
    <dgm:cxn modelId="{1226A924-BD4A-4764-AB98-2EB184FF2B6C}" type="presParOf" srcId="{E1D8848E-5421-4F26-B95B-D56F6E618EA9}" destId="{41E20549-D85E-4634-B858-AD138C61D80F}" srcOrd="0" destOrd="0" presId="urn:microsoft.com/office/officeart/2008/layout/AlternatingHexagons"/>
    <dgm:cxn modelId="{B01957A8-CA7B-40D9-86EE-1D9CF79D1352}" type="presParOf" srcId="{E1D8848E-5421-4F26-B95B-D56F6E618EA9}" destId="{1110B209-109D-4651-8800-1EE9BA0182B3}" srcOrd="1" destOrd="0" presId="urn:microsoft.com/office/officeart/2008/layout/AlternatingHexagons"/>
    <dgm:cxn modelId="{AC8141F9-7C56-484C-91EC-D576201A65E3}" type="presParOf" srcId="{E1D8848E-5421-4F26-B95B-D56F6E618EA9}" destId="{2C8A02CD-6976-4024-9B36-35231CE30280}" srcOrd="2" destOrd="0" presId="urn:microsoft.com/office/officeart/2008/layout/AlternatingHexagons"/>
    <dgm:cxn modelId="{E477EFE2-C9A1-4C76-B5E1-41D4E5BE4A33}" type="presParOf" srcId="{E1D8848E-5421-4F26-B95B-D56F6E618EA9}" destId="{F0F43FC8-0B54-4E85-B5E4-48E1877AE758}" srcOrd="3" destOrd="0" presId="urn:microsoft.com/office/officeart/2008/layout/AlternatingHexagons"/>
    <dgm:cxn modelId="{5A7795A1-350B-43B1-AF56-DE109FC3EEF4}" type="presParOf" srcId="{E1D8848E-5421-4F26-B95B-D56F6E618EA9}" destId="{A3EC6502-C0EE-4522-AC9E-48F59E05624D}"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2B12A2-2A4A-4A23-8F00-EF5C3279C71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7C5F82C-247E-43E0-8143-913C57E6E51F}">
      <dgm:prSet custT="1"/>
      <dgm:spPr/>
      <dgm:t>
        <a:bodyPr/>
        <a:lstStyle/>
        <a:p>
          <a:r>
            <a:rPr lang="en-US" sz="2400" dirty="0"/>
            <a:t>Defining your LGBTQ self</a:t>
          </a:r>
        </a:p>
      </dgm:t>
    </dgm:pt>
    <dgm:pt modelId="{CE973F9E-6653-4D29-8ACD-011B78D26B18}" type="parTrans" cxnId="{9D0D336D-DB85-432D-9A6C-555D2A6AA556}">
      <dgm:prSet/>
      <dgm:spPr/>
      <dgm:t>
        <a:bodyPr/>
        <a:lstStyle/>
        <a:p>
          <a:endParaRPr lang="en-US" sz="1800"/>
        </a:p>
      </dgm:t>
    </dgm:pt>
    <dgm:pt modelId="{4B35CEED-B175-4549-B7E9-AE89CCA743CF}" type="sibTrans" cxnId="{9D0D336D-DB85-432D-9A6C-555D2A6AA556}">
      <dgm:prSet/>
      <dgm:spPr/>
      <dgm:t>
        <a:bodyPr/>
        <a:lstStyle/>
        <a:p>
          <a:endParaRPr lang="en-US" sz="1800"/>
        </a:p>
      </dgm:t>
    </dgm:pt>
    <dgm:pt modelId="{86E13A35-ADF6-411C-B731-E57AA1585123}">
      <dgm:prSet custT="1"/>
      <dgm:spPr/>
      <dgm:t>
        <a:bodyPr/>
        <a:lstStyle/>
        <a:p>
          <a:r>
            <a:rPr lang="en-US" sz="2400" dirty="0"/>
            <a:t>Being more than your gender identity and sexual orientation</a:t>
          </a:r>
        </a:p>
      </dgm:t>
    </dgm:pt>
    <dgm:pt modelId="{343DF343-1BB4-4109-9342-6B1BB9FDAEB2}" type="parTrans" cxnId="{692DC89A-E0FA-451C-B31D-026BC3A4ED79}">
      <dgm:prSet/>
      <dgm:spPr/>
      <dgm:t>
        <a:bodyPr/>
        <a:lstStyle/>
        <a:p>
          <a:endParaRPr lang="en-US" sz="1800"/>
        </a:p>
      </dgm:t>
    </dgm:pt>
    <dgm:pt modelId="{8BBF75C0-56B7-4880-8FBD-FFEF784B4D13}" type="sibTrans" cxnId="{692DC89A-E0FA-451C-B31D-026BC3A4ED79}">
      <dgm:prSet/>
      <dgm:spPr/>
      <dgm:t>
        <a:bodyPr/>
        <a:lstStyle/>
        <a:p>
          <a:endParaRPr lang="en-US" sz="1800"/>
        </a:p>
      </dgm:t>
    </dgm:pt>
    <dgm:pt modelId="{9EE9896C-1685-45F6-9348-AB1A9C5844FE}" type="pres">
      <dgm:prSet presAssocID="{152B12A2-2A4A-4A23-8F00-EF5C3279C715}" presName="diagram" presStyleCnt="0">
        <dgm:presLayoutVars>
          <dgm:dir/>
          <dgm:resizeHandles val="exact"/>
        </dgm:presLayoutVars>
      </dgm:prSet>
      <dgm:spPr/>
    </dgm:pt>
    <dgm:pt modelId="{C13B4B66-FA62-4C11-B49D-32629575BFA6}" type="pres">
      <dgm:prSet presAssocID="{07C5F82C-247E-43E0-8143-913C57E6E51F}" presName="node" presStyleLbl="node1" presStyleIdx="0" presStyleCnt="2" custScaleX="151797" custScaleY="60391" custLinFactNeighborX="644" custLinFactNeighborY="-10733">
        <dgm:presLayoutVars>
          <dgm:bulletEnabled val="1"/>
        </dgm:presLayoutVars>
      </dgm:prSet>
      <dgm:spPr/>
    </dgm:pt>
    <dgm:pt modelId="{A1D3620D-0520-4791-BB07-6740665258BD}" type="pres">
      <dgm:prSet presAssocID="{4B35CEED-B175-4549-B7E9-AE89CCA743CF}" presName="sibTrans" presStyleCnt="0"/>
      <dgm:spPr/>
    </dgm:pt>
    <dgm:pt modelId="{674ED06D-E728-4DC5-B013-6FDF9EC90591}" type="pres">
      <dgm:prSet presAssocID="{86E13A35-ADF6-411C-B731-E57AA1585123}" presName="node" presStyleLbl="node1" presStyleIdx="1" presStyleCnt="2" custScaleX="151797" custScaleY="60391">
        <dgm:presLayoutVars>
          <dgm:bulletEnabled val="1"/>
        </dgm:presLayoutVars>
      </dgm:prSet>
      <dgm:spPr/>
    </dgm:pt>
  </dgm:ptLst>
  <dgm:cxnLst>
    <dgm:cxn modelId="{CA7B2218-4DD9-4312-A668-C3BC3BD2D4D6}" type="presOf" srcId="{07C5F82C-247E-43E0-8143-913C57E6E51F}" destId="{C13B4B66-FA62-4C11-B49D-32629575BFA6}" srcOrd="0" destOrd="0" presId="urn:microsoft.com/office/officeart/2005/8/layout/default"/>
    <dgm:cxn modelId="{9D0D336D-DB85-432D-9A6C-555D2A6AA556}" srcId="{152B12A2-2A4A-4A23-8F00-EF5C3279C715}" destId="{07C5F82C-247E-43E0-8143-913C57E6E51F}" srcOrd="0" destOrd="0" parTransId="{CE973F9E-6653-4D29-8ACD-011B78D26B18}" sibTransId="{4B35CEED-B175-4549-B7E9-AE89CCA743CF}"/>
    <dgm:cxn modelId="{692DC89A-E0FA-451C-B31D-026BC3A4ED79}" srcId="{152B12A2-2A4A-4A23-8F00-EF5C3279C715}" destId="{86E13A35-ADF6-411C-B731-E57AA1585123}" srcOrd="1" destOrd="0" parTransId="{343DF343-1BB4-4109-9342-6B1BB9FDAEB2}" sibTransId="{8BBF75C0-56B7-4880-8FBD-FFEF784B4D13}"/>
    <dgm:cxn modelId="{526252D8-93AF-4E72-A8AD-79FC0B80A2B8}" type="presOf" srcId="{86E13A35-ADF6-411C-B731-E57AA1585123}" destId="{674ED06D-E728-4DC5-B013-6FDF9EC90591}" srcOrd="0" destOrd="0" presId="urn:microsoft.com/office/officeart/2005/8/layout/default"/>
    <dgm:cxn modelId="{CDA6B6F3-41C4-46E7-86AA-2836F64DAC5D}" type="presOf" srcId="{152B12A2-2A4A-4A23-8F00-EF5C3279C715}" destId="{9EE9896C-1685-45F6-9348-AB1A9C5844FE}" srcOrd="0" destOrd="0" presId="urn:microsoft.com/office/officeart/2005/8/layout/default"/>
    <dgm:cxn modelId="{6BFB8721-4229-4D2F-B408-087B3E88AA76}" type="presParOf" srcId="{9EE9896C-1685-45F6-9348-AB1A9C5844FE}" destId="{C13B4B66-FA62-4C11-B49D-32629575BFA6}" srcOrd="0" destOrd="0" presId="urn:microsoft.com/office/officeart/2005/8/layout/default"/>
    <dgm:cxn modelId="{14CF9EA2-E457-4633-A53F-27BD320359E7}" type="presParOf" srcId="{9EE9896C-1685-45F6-9348-AB1A9C5844FE}" destId="{A1D3620D-0520-4791-BB07-6740665258BD}" srcOrd="1" destOrd="0" presId="urn:microsoft.com/office/officeart/2005/8/layout/default"/>
    <dgm:cxn modelId="{A0D3ED3E-AC39-4CFD-ADA2-2B090363B082}" type="presParOf" srcId="{9EE9896C-1685-45F6-9348-AB1A9C5844FE}" destId="{674ED06D-E728-4DC5-B013-6FDF9EC9059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F6A199-92D6-47D9-A37E-230721B9ED08}" type="doc">
      <dgm:prSet loTypeId="urn:microsoft.com/office/officeart/2005/8/layout/hProcess11" loCatId="process" qsTypeId="urn:microsoft.com/office/officeart/2005/8/quickstyle/simple1" qsCatId="simple" csTypeId="urn:microsoft.com/office/officeart/2005/8/colors/accent1_1" csCatId="accent1" phldr="1"/>
      <dgm:spPr/>
    </dgm:pt>
    <dgm:pt modelId="{D28F9A94-7271-492D-BBF8-42C668976A6D}">
      <dgm:prSet phldrT="[Text]" custT="1"/>
      <dgm:spPr/>
      <dgm:t>
        <a:bodyPr/>
        <a:lstStyle/>
        <a:p>
          <a:r>
            <a:rPr lang="en-US" sz="1600" dirty="0"/>
            <a:t>Planning Mtgs.</a:t>
          </a:r>
        </a:p>
      </dgm:t>
    </dgm:pt>
    <dgm:pt modelId="{6A2CF541-E585-4191-96C4-810DB00470B0}" type="parTrans" cxnId="{E2C5CA96-9E75-4E1D-B425-3596983C321A}">
      <dgm:prSet/>
      <dgm:spPr/>
      <dgm:t>
        <a:bodyPr/>
        <a:lstStyle/>
        <a:p>
          <a:endParaRPr lang="en-US" sz="2000"/>
        </a:p>
      </dgm:t>
    </dgm:pt>
    <dgm:pt modelId="{540D0C2A-E1B1-4B33-8612-CD062CBF6056}" type="sibTrans" cxnId="{E2C5CA96-9E75-4E1D-B425-3596983C321A}">
      <dgm:prSet/>
      <dgm:spPr/>
      <dgm:t>
        <a:bodyPr/>
        <a:lstStyle/>
        <a:p>
          <a:endParaRPr lang="en-US" sz="2000"/>
        </a:p>
      </dgm:t>
    </dgm:pt>
    <dgm:pt modelId="{EFA36FC9-7CD4-40D5-B6CF-B7149FC653D6}">
      <dgm:prSet phldrT="[Text]" custT="1"/>
      <dgm:spPr/>
      <dgm:t>
        <a:bodyPr/>
        <a:lstStyle/>
        <a:p>
          <a:r>
            <a:rPr lang="en-US" sz="1600" dirty="0"/>
            <a:t>Registration Process</a:t>
          </a:r>
        </a:p>
      </dgm:t>
    </dgm:pt>
    <dgm:pt modelId="{00D3D67D-735B-4B19-A340-592ED4868982}" type="parTrans" cxnId="{8B53F9F5-0880-465B-9F67-8B4FDDE59D08}">
      <dgm:prSet/>
      <dgm:spPr/>
      <dgm:t>
        <a:bodyPr/>
        <a:lstStyle/>
        <a:p>
          <a:endParaRPr lang="en-US" sz="2000"/>
        </a:p>
      </dgm:t>
    </dgm:pt>
    <dgm:pt modelId="{F5730A75-E136-4A72-85D9-5A493A629D28}" type="sibTrans" cxnId="{8B53F9F5-0880-465B-9F67-8B4FDDE59D08}">
      <dgm:prSet/>
      <dgm:spPr/>
      <dgm:t>
        <a:bodyPr/>
        <a:lstStyle/>
        <a:p>
          <a:endParaRPr lang="en-US" sz="2000"/>
        </a:p>
      </dgm:t>
    </dgm:pt>
    <dgm:pt modelId="{7DD4F819-EEEF-4579-9B0C-DDB712E0C65D}">
      <dgm:prSet phldrT="[Text]" custT="1"/>
      <dgm:spPr/>
      <dgm:t>
        <a:bodyPr/>
        <a:lstStyle/>
        <a:p>
          <a:r>
            <a:rPr lang="en-US" sz="1600" dirty="0"/>
            <a:t>Retreat Agenda</a:t>
          </a:r>
        </a:p>
      </dgm:t>
    </dgm:pt>
    <dgm:pt modelId="{A064156C-6490-412A-B956-6D4165ED7170}" type="parTrans" cxnId="{3BD0E3F2-F5D1-4152-B01F-0A322D33BBC7}">
      <dgm:prSet/>
      <dgm:spPr/>
      <dgm:t>
        <a:bodyPr/>
        <a:lstStyle/>
        <a:p>
          <a:endParaRPr lang="en-US" sz="2000"/>
        </a:p>
      </dgm:t>
    </dgm:pt>
    <dgm:pt modelId="{24B13929-8DA0-4D52-A77B-4C94C711F310}" type="sibTrans" cxnId="{3BD0E3F2-F5D1-4152-B01F-0A322D33BBC7}">
      <dgm:prSet/>
      <dgm:spPr/>
      <dgm:t>
        <a:bodyPr/>
        <a:lstStyle/>
        <a:p>
          <a:endParaRPr lang="en-US" sz="2000"/>
        </a:p>
      </dgm:t>
    </dgm:pt>
    <dgm:pt modelId="{3433CDB0-696F-4E19-90C4-D9AC20B353EB}">
      <dgm:prSet phldrT="[Text]" custT="1"/>
      <dgm:spPr/>
      <dgm:t>
        <a:bodyPr/>
        <a:lstStyle/>
        <a:p>
          <a:r>
            <a:rPr lang="en-US" sz="1600" dirty="0"/>
            <a:t>Retreat Day 1</a:t>
          </a:r>
        </a:p>
      </dgm:t>
    </dgm:pt>
    <dgm:pt modelId="{6B80D098-89F1-44C1-9518-C844345A4996}" type="parTrans" cxnId="{072FB55F-8CEC-4349-B140-2381C3EFC25E}">
      <dgm:prSet/>
      <dgm:spPr/>
      <dgm:t>
        <a:bodyPr/>
        <a:lstStyle/>
        <a:p>
          <a:endParaRPr lang="en-US" sz="2000"/>
        </a:p>
      </dgm:t>
    </dgm:pt>
    <dgm:pt modelId="{3BF440E7-CE11-4499-9C4D-B48D3D0B5736}" type="sibTrans" cxnId="{072FB55F-8CEC-4349-B140-2381C3EFC25E}">
      <dgm:prSet/>
      <dgm:spPr/>
      <dgm:t>
        <a:bodyPr/>
        <a:lstStyle/>
        <a:p>
          <a:endParaRPr lang="en-US" sz="2000"/>
        </a:p>
      </dgm:t>
    </dgm:pt>
    <dgm:pt modelId="{726CE749-55BE-4760-8E43-0EC692A5D5DA}">
      <dgm:prSet phldrT="[Text]" custT="1"/>
      <dgm:spPr/>
      <dgm:t>
        <a:bodyPr/>
        <a:lstStyle/>
        <a:p>
          <a:r>
            <a:rPr lang="en-US" sz="1600" dirty="0"/>
            <a:t>Retreat Day 2</a:t>
          </a:r>
        </a:p>
      </dgm:t>
    </dgm:pt>
    <dgm:pt modelId="{986610A8-FD66-40B0-86DD-7DA0D8B0E662}" type="parTrans" cxnId="{03C6C211-731B-4105-94E8-E7637E0D54AF}">
      <dgm:prSet/>
      <dgm:spPr/>
      <dgm:t>
        <a:bodyPr/>
        <a:lstStyle/>
        <a:p>
          <a:endParaRPr lang="en-US"/>
        </a:p>
      </dgm:t>
    </dgm:pt>
    <dgm:pt modelId="{A9D88C21-015E-49E3-BCD9-5CD1FBBA7577}" type="sibTrans" cxnId="{03C6C211-731B-4105-94E8-E7637E0D54AF}">
      <dgm:prSet/>
      <dgm:spPr/>
      <dgm:t>
        <a:bodyPr/>
        <a:lstStyle/>
        <a:p>
          <a:endParaRPr lang="en-US"/>
        </a:p>
      </dgm:t>
    </dgm:pt>
    <dgm:pt modelId="{579DE615-E582-4A8F-B70E-FEC724344305}">
      <dgm:prSet phldrT="[Text]" custT="1"/>
      <dgm:spPr/>
      <dgm:t>
        <a:bodyPr/>
        <a:lstStyle/>
        <a:p>
          <a:r>
            <a:rPr lang="en-US" sz="1600" dirty="0"/>
            <a:t> </a:t>
          </a:r>
        </a:p>
      </dgm:t>
    </dgm:pt>
    <dgm:pt modelId="{604263E6-198B-4921-A53A-27D49E212B8E}" type="sibTrans" cxnId="{C5FC045E-6A71-475C-BF93-D87170848A08}">
      <dgm:prSet/>
      <dgm:spPr/>
      <dgm:t>
        <a:bodyPr/>
        <a:lstStyle/>
        <a:p>
          <a:endParaRPr lang="en-US"/>
        </a:p>
      </dgm:t>
    </dgm:pt>
    <dgm:pt modelId="{132D523A-A1BA-44CE-A2BE-8B5F44FA1C53}" type="parTrans" cxnId="{C5FC045E-6A71-475C-BF93-D87170848A08}">
      <dgm:prSet/>
      <dgm:spPr/>
      <dgm:t>
        <a:bodyPr/>
        <a:lstStyle/>
        <a:p>
          <a:endParaRPr lang="en-US"/>
        </a:p>
      </dgm:t>
    </dgm:pt>
    <dgm:pt modelId="{599A04B4-50CA-48D0-A9E8-022E1A6656AF}" type="pres">
      <dgm:prSet presAssocID="{59F6A199-92D6-47D9-A37E-230721B9ED08}" presName="Name0" presStyleCnt="0">
        <dgm:presLayoutVars>
          <dgm:dir/>
          <dgm:resizeHandles val="exact"/>
        </dgm:presLayoutVars>
      </dgm:prSet>
      <dgm:spPr/>
    </dgm:pt>
    <dgm:pt modelId="{3984697D-A583-4AE0-8C22-B84C57A3DDF3}" type="pres">
      <dgm:prSet presAssocID="{59F6A199-92D6-47D9-A37E-230721B9ED08}" presName="arrow" presStyleLbl="bgShp" presStyleIdx="0" presStyleCnt="1" custScaleY="95939" custLinFactNeighborX="1209" custLinFactNeighborY="0"/>
      <dgm:spPr>
        <a:solidFill>
          <a:schemeClr val="accent4"/>
        </a:solidFill>
      </dgm:spPr>
    </dgm:pt>
    <dgm:pt modelId="{F71EC1BB-C45D-4664-B8AA-D9C1DB35E2E8}" type="pres">
      <dgm:prSet presAssocID="{59F6A199-92D6-47D9-A37E-230721B9ED08}" presName="points" presStyleCnt="0"/>
      <dgm:spPr/>
    </dgm:pt>
    <dgm:pt modelId="{32A17ED1-3DE3-42ED-88FE-8187238870B5}" type="pres">
      <dgm:prSet presAssocID="{D28F9A94-7271-492D-BBF8-42C668976A6D}" presName="compositeA" presStyleCnt="0"/>
      <dgm:spPr/>
    </dgm:pt>
    <dgm:pt modelId="{5B7AFA68-F51A-4CB1-A898-B3B8FDC36F33}" type="pres">
      <dgm:prSet presAssocID="{D28F9A94-7271-492D-BBF8-42C668976A6D}" presName="textA" presStyleLbl="revTx" presStyleIdx="0" presStyleCnt="6" custScaleX="150947" custLinFactNeighborX="51542">
        <dgm:presLayoutVars>
          <dgm:bulletEnabled val="1"/>
        </dgm:presLayoutVars>
      </dgm:prSet>
      <dgm:spPr/>
    </dgm:pt>
    <dgm:pt modelId="{5C50E7BF-29DB-48FC-8E79-19865FE43896}" type="pres">
      <dgm:prSet presAssocID="{D28F9A94-7271-492D-BBF8-42C668976A6D}" presName="circleA" presStyleLbl="node1" presStyleIdx="0" presStyleCnt="6"/>
      <dgm:spPr>
        <a:ln>
          <a:solidFill>
            <a:schemeClr val="accent1"/>
          </a:solidFill>
        </a:ln>
      </dgm:spPr>
    </dgm:pt>
    <dgm:pt modelId="{A78F2E73-1C2F-48D3-8AE5-B9B13BF52326}" type="pres">
      <dgm:prSet presAssocID="{D28F9A94-7271-492D-BBF8-42C668976A6D}" presName="spaceA" presStyleCnt="0"/>
      <dgm:spPr/>
    </dgm:pt>
    <dgm:pt modelId="{B8BF085A-7F55-468C-A740-DD1CC5EFAADF}" type="pres">
      <dgm:prSet presAssocID="{540D0C2A-E1B1-4B33-8612-CD062CBF6056}" presName="space" presStyleCnt="0"/>
      <dgm:spPr/>
    </dgm:pt>
    <dgm:pt modelId="{68D3E985-B350-4251-85C3-23C4302EF5C5}" type="pres">
      <dgm:prSet presAssocID="{EFA36FC9-7CD4-40D5-B6CF-B7149FC653D6}" presName="compositeB" presStyleCnt="0"/>
      <dgm:spPr/>
    </dgm:pt>
    <dgm:pt modelId="{C952CDF1-3403-420A-8920-A060BEEC333A}" type="pres">
      <dgm:prSet presAssocID="{EFA36FC9-7CD4-40D5-B6CF-B7149FC653D6}" presName="textB" presStyleLbl="revTx" presStyleIdx="1" presStyleCnt="6" custScaleX="153914">
        <dgm:presLayoutVars>
          <dgm:bulletEnabled val="1"/>
        </dgm:presLayoutVars>
      </dgm:prSet>
      <dgm:spPr/>
    </dgm:pt>
    <dgm:pt modelId="{73CCCC69-643F-428B-B697-075E433E7B97}" type="pres">
      <dgm:prSet presAssocID="{EFA36FC9-7CD4-40D5-B6CF-B7149FC653D6}" presName="circleB" presStyleLbl="node1" presStyleIdx="1" presStyleCnt="6"/>
      <dgm:spPr/>
    </dgm:pt>
    <dgm:pt modelId="{982B0509-900F-4FEB-A4A8-BB4AD3B23F44}" type="pres">
      <dgm:prSet presAssocID="{EFA36FC9-7CD4-40D5-B6CF-B7149FC653D6}" presName="spaceB" presStyleCnt="0"/>
      <dgm:spPr/>
    </dgm:pt>
    <dgm:pt modelId="{BB35BE75-5CCD-4FF2-B99B-6D57D32FF02A}" type="pres">
      <dgm:prSet presAssocID="{F5730A75-E136-4A72-85D9-5A493A629D28}" presName="space" presStyleCnt="0"/>
      <dgm:spPr/>
    </dgm:pt>
    <dgm:pt modelId="{6EA41E0B-C85B-4089-97C0-5F8455649546}" type="pres">
      <dgm:prSet presAssocID="{7DD4F819-EEEF-4579-9B0C-DDB712E0C65D}" presName="compositeA" presStyleCnt="0"/>
      <dgm:spPr/>
    </dgm:pt>
    <dgm:pt modelId="{CEF0B9E0-C21D-4F0E-BB80-0CB29A800ED3}" type="pres">
      <dgm:prSet presAssocID="{7DD4F819-EEEF-4579-9B0C-DDB712E0C65D}" presName="textA" presStyleLbl="revTx" presStyleIdx="2" presStyleCnt="6" custScaleX="118970">
        <dgm:presLayoutVars>
          <dgm:bulletEnabled val="1"/>
        </dgm:presLayoutVars>
      </dgm:prSet>
      <dgm:spPr/>
    </dgm:pt>
    <dgm:pt modelId="{90D885F1-D2BE-4CD4-BE2A-482B0ECAD7FF}" type="pres">
      <dgm:prSet presAssocID="{7DD4F819-EEEF-4579-9B0C-DDB712E0C65D}" presName="circleA" presStyleLbl="node1" presStyleIdx="2" presStyleCnt="6"/>
      <dgm:spPr/>
    </dgm:pt>
    <dgm:pt modelId="{9581AC08-451A-4E17-BEF5-6A1F45F51EF0}" type="pres">
      <dgm:prSet presAssocID="{7DD4F819-EEEF-4579-9B0C-DDB712E0C65D}" presName="spaceA" presStyleCnt="0"/>
      <dgm:spPr/>
    </dgm:pt>
    <dgm:pt modelId="{488651B0-88FC-4F0A-90B6-A79FF9C55042}" type="pres">
      <dgm:prSet presAssocID="{24B13929-8DA0-4D52-A77B-4C94C711F310}" presName="space" presStyleCnt="0"/>
      <dgm:spPr/>
    </dgm:pt>
    <dgm:pt modelId="{8CEE180D-5E98-4DE9-9219-6267B30CE7A8}" type="pres">
      <dgm:prSet presAssocID="{3433CDB0-696F-4E19-90C4-D9AC20B353EB}" presName="compositeB" presStyleCnt="0"/>
      <dgm:spPr/>
    </dgm:pt>
    <dgm:pt modelId="{84913F10-4994-4FAC-B01C-271778D50B20}" type="pres">
      <dgm:prSet presAssocID="{3433CDB0-696F-4E19-90C4-D9AC20B353EB}" presName="textB" presStyleLbl="revTx" presStyleIdx="3" presStyleCnt="6" custScaleX="121202">
        <dgm:presLayoutVars>
          <dgm:bulletEnabled val="1"/>
        </dgm:presLayoutVars>
      </dgm:prSet>
      <dgm:spPr/>
    </dgm:pt>
    <dgm:pt modelId="{A5AEA9B5-D3C8-4C5C-B222-DC98949A8F8E}" type="pres">
      <dgm:prSet presAssocID="{3433CDB0-696F-4E19-90C4-D9AC20B353EB}" presName="circleB" presStyleLbl="node1" presStyleIdx="3" presStyleCnt="6"/>
      <dgm:spPr/>
    </dgm:pt>
    <dgm:pt modelId="{0DBB77FF-D85B-4112-9E02-2AEF7569F045}" type="pres">
      <dgm:prSet presAssocID="{3433CDB0-696F-4E19-90C4-D9AC20B353EB}" presName="spaceB" presStyleCnt="0"/>
      <dgm:spPr/>
    </dgm:pt>
    <dgm:pt modelId="{E0533097-CD01-41CF-ACCC-781A3539574D}" type="pres">
      <dgm:prSet presAssocID="{3BF440E7-CE11-4499-9C4D-B48D3D0B5736}" presName="space" presStyleCnt="0"/>
      <dgm:spPr/>
    </dgm:pt>
    <dgm:pt modelId="{34CA8342-0B72-4E6F-825B-3196516BD358}" type="pres">
      <dgm:prSet presAssocID="{726CE749-55BE-4760-8E43-0EC692A5D5DA}" presName="compositeA" presStyleCnt="0"/>
      <dgm:spPr/>
    </dgm:pt>
    <dgm:pt modelId="{65F3E822-73BC-4554-A5A7-7747FC3ABDFC}" type="pres">
      <dgm:prSet presAssocID="{726CE749-55BE-4760-8E43-0EC692A5D5DA}" presName="textA" presStyleLbl="revTx" presStyleIdx="4" presStyleCnt="6" custScaleX="128223">
        <dgm:presLayoutVars>
          <dgm:bulletEnabled val="1"/>
        </dgm:presLayoutVars>
      </dgm:prSet>
      <dgm:spPr/>
    </dgm:pt>
    <dgm:pt modelId="{454F1A4E-405D-48E4-B491-AF313AEFD926}" type="pres">
      <dgm:prSet presAssocID="{726CE749-55BE-4760-8E43-0EC692A5D5DA}" presName="circleA" presStyleLbl="node1" presStyleIdx="4" presStyleCnt="6"/>
      <dgm:spPr/>
    </dgm:pt>
    <dgm:pt modelId="{99C5A7E8-D9C4-4A82-9519-692732109571}" type="pres">
      <dgm:prSet presAssocID="{726CE749-55BE-4760-8E43-0EC692A5D5DA}" presName="spaceA" presStyleCnt="0"/>
      <dgm:spPr/>
    </dgm:pt>
    <dgm:pt modelId="{9C55C9C7-4077-4D12-9D95-5CAFFCED85A2}" type="pres">
      <dgm:prSet presAssocID="{A9D88C21-015E-49E3-BCD9-5CD1FBBA7577}" presName="space" presStyleCnt="0"/>
      <dgm:spPr/>
    </dgm:pt>
    <dgm:pt modelId="{14B784A6-6F3F-4E38-8EE7-561421DA4595}" type="pres">
      <dgm:prSet presAssocID="{579DE615-E582-4A8F-B70E-FEC724344305}" presName="compositeB" presStyleCnt="0"/>
      <dgm:spPr/>
    </dgm:pt>
    <dgm:pt modelId="{7F6D4AC7-852D-4014-B8DE-C440DDA20A3A}" type="pres">
      <dgm:prSet presAssocID="{579DE615-E582-4A8F-B70E-FEC724344305}" presName="textB" presStyleLbl="revTx" presStyleIdx="5" presStyleCnt="6" custScaleX="151802">
        <dgm:presLayoutVars>
          <dgm:bulletEnabled val="1"/>
        </dgm:presLayoutVars>
      </dgm:prSet>
      <dgm:spPr/>
    </dgm:pt>
    <dgm:pt modelId="{28713833-A11C-4ADE-AB9E-5D6A0409E019}" type="pres">
      <dgm:prSet presAssocID="{579DE615-E582-4A8F-B70E-FEC724344305}" presName="circleB" presStyleLbl="node1" presStyleIdx="5" presStyleCnt="6"/>
      <dgm:spPr/>
    </dgm:pt>
    <dgm:pt modelId="{5C9B01BD-AD3A-40E1-AFB2-48A61A2DD38D}" type="pres">
      <dgm:prSet presAssocID="{579DE615-E582-4A8F-B70E-FEC724344305}" presName="spaceB" presStyleCnt="0"/>
      <dgm:spPr/>
    </dgm:pt>
  </dgm:ptLst>
  <dgm:cxnLst>
    <dgm:cxn modelId="{03C6C211-731B-4105-94E8-E7637E0D54AF}" srcId="{59F6A199-92D6-47D9-A37E-230721B9ED08}" destId="{726CE749-55BE-4760-8E43-0EC692A5D5DA}" srcOrd="4" destOrd="0" parTransId="{986610A8-FD66-40B0-86DD-7DA0D8B0E662}" sibTransId="{A9D88C21-015E-49E3-BCD9-5CD1FBBA7577}"/>
    <dgm:cxn modelId="{DAE95D1C-AF04-4E81-88A8-6536C753E9D0}" type="presOf" srcId="{7DD4F819-EEEF-4579-9B0C-DDB712E0C65D}" destId="{CEF0B9E0-C21D-4F0E-BB80-0CB29A800ED3}" srcOrd="0" destOrd="0" presId="urn:microsoft.com/office/officeart/2005/8/layout/hProcess11"/>
    <dgm:cxn modelId="{C5FC045E-6A71-475C-BF93-D87170848A08}" srcId="{59F6A199-92D6-47D9-A37E-230721B9ED08}" destId="{579DE615-E582-4A8F-B70E-FEC724344305}" srcOrd="5" destOrd="0" parTransId="{132D523A-A1BA-44CE-A2BE-8B5F44FA1C53}" sibTransId="{604263E6-198B-4921-A53A-27D49E212B8E}"/>
    <dgm:cxn modelId="{072FB55F-8CEC-4349-B140-2381C3EFC25E}" srcId="{59F6A199-92D6-47D9-A37E-230721B9ED08}" destId="{3433CDB0-696F-4E19-90C4-D9AC20B353EB}" srcOrd="3" destOrd="0" parTransId="{6B80D098-89F1-44C1-9518-C844345A4996}" sibTransId="{3BF440E7-CE11-4499-9C4D-B48D3D0B5736}"/>
    <dgm:cxn modelId="{0E770369-EB02-4373-9E33-B730ACF69F2B}" type="presOf" srcId="{3433CDB0-696F-4E19-90C4-D9AC20B353EB}" destId="{84913F10-4994-4FAC-B01C-271778D50B20}" srcOrd="0" destOrd="0" presId="urn:microsoft.com/office/officeart/2005/8/layout/hProcess11"/>
    <dgm:cxn modelId="{FBE23690-DA74-490B-BB5D-05652C3A9B74}" type="presOf" srcId="{579DE615-E582-4A8F-B70E-FEC724344305}" destId="{7F6D4AC7-852D-4014-B8DE-C440DDA20A3A}" srcOrd="0" destOrd="0" presId="urn:microsoft.com/office/officeart/2005/8/layout/hProcess11"/>
    <dgm:cxn modelId="{E2C5CA96-9E75-4E1D-B425-3596983C321A}" srcId="{59F6A199-92D6-47D9-A37E-230721B9ED08}" destId="{D28F9A94-7271-492D-BBF8-42C668976A6D}" srcOrd="0" destOrd="0" parTransId="{6A2CF541-E585-4191-96C4-810DB00470B0}" sibTransId="{540D0C2A-E1B1-4B33-8612-CD062CBF6056}"/>
    <dgm:cxn modelId="{68ACECA8-4230-4235-9A79-12B6842A7CAA}" type="presOf" srcId="{59F6A199-92D6-47D9-A37E-230721B9ED08}" destId="{599A04B4-50CA-48D0-A9E8-022E1A6656AF}" srcOrd="0" destOrd="0" presId="urn:microsoft.com/office/officeart/2005/8/layout/hProcess11"/>
    <dgm:cxn modelId="{DC7CCFC2-2CB4-49B5-B2AB-D904E1C5E78B}" type="presOf" srcId="{EFA36FC9-7CD4-40D5-B6CF-B7149FC653D6}" destId="{C952CDF1-3403-420A-8920-A060BEEC333A}" srcOrd="0" destOrd="0" presId="urn:microsoft.com/office/officeart/2005/8/layout/hProcess11"/>
    <dgm:cxn modelId="{D0391DC8-783C-4DD3-BA63-C6EB0EA94445}" type="presOf" srcId="{726CE749-55BE-4760-8E43-0EC692A5D5DA}" destId="{65F3E822-73BC-4554-A5A7-7747FC3ABDFC}" srcOrd="0" destOrd="0" presId="urn:microsoft.com/office/officeart/2005/8/layout/hProcess11"/>
    <dgm:cxn modelId="{82798BF1-184A-4ABA-B1D6-FEFE67AF8057}" type="presOf" srcId="{D28F9A94-7271-492D-BBF8-42C668976A6D}" destId="{5B7AFA68-F51A-4CB1-A898-B3B8FDC36F33}" srcOrd="0" destOrd="0" presId="urn:microsoft.com/office/officeart/2005/8/layout/hProcess11"/>
    <dgm:cxn modelId="{3BD0E3F2-F5D1-4152-B01F-0A322D33BBC7}" srcId="{59F6A199-92D6-47D9-A37E-230721B9ED08}" destId="{7DD4F819-EEEF-4579-9B0C-DDB712E0C65D}" srcOrd="2" destOrd="0" parTransId="{A064156C-6490-412A-B956-6D4165ED7170}" sibTransId="{24B13929-8DA0-4D52-A77B-4C94C711F310}"/>
    <dgm:cxn modelId="{8B53F9F5-0880-465B-9F67-8B4FDDE59D08}" srcId="{59F6A199-92D6-47D9-A37E-230721B9ED08}" destId="{EFA36FC9-7CD4-40D5-B6CF-B7149FC653D6}" srcOrd="1" destOrd="0" parTransId="{00D3D67D-735B-4B19-A340-592ED4868982}" sibTransId="{F5730A75-E136-4A72-85D9-5A493A629D28}"/>
    <dgm:cxn modelId="{88D462FC-12E0-4C94-9C58-758FE0C9BC11}" type="presParOf" srcId="{599A04B4-50CA-48D0-A9E8-022E1A6656AF}" destId="{3984697D-A583-4AE0-8C22-B84C57A3DDF3}" srcOrd="0" destOrd="0" presId="urn:microsoft.com/office/officeart/2005/8/layout/hProcess11"/>
    <dgm:cxn modelId="{530168E7-56FC-4AF0-8918-EF20BD4D4427}" type="presParOf" srcId="{599A04B4-50CA-48D0-A9E8-022E1A6656AF}" destId="{F71EC1BB-C45D-4664-B8AA-D9C1DB35E2E8}" srcOrd="1" destOrd="0" presId="urn:microsoft.com/office/officeart/2005/8/layout/hProcess11"/>
    <dgm:cxn modelId="{795EFCC0-1289-4565-ADC6-2C872582DD46}" type="presParOf" srcId="{F71EC1BB-C45D-4664-B8AA-D9C1DB35E2E8}" destId="{32A17ED1-3DE3-42ED-88FE-8187238870B5}" srcOrd="0" destOrd="0" presId="urn:microsoft.com/office/officeart/2005/8/layout/hProcess11"/>
    <dgm:cxn modelId="{E4630795-F90F-4066-AC9B-ADD9D086434E}" type="presParOf" srcId="{32A17ED1-3DE3-42ED-88FE-8187238870B5}" destId="{5B7AFA68-F51A-4CB1-A898-B3B8FDC36F33}" srcOrd="0" destOrd="0" presId="urn:microsoft.com/office/officeart/2005/8/layout/hProcess11"/>
    <dgm:cxn modelId="{6B04DC6F-8678-4E6E-8397-F529FBDB1FAF}" type="presParOf" srcId="{32A17ED1-3DE3-42ED-88FE-8187238870B5}" destId="{5C50E7BF-29DB-48FC-8E79-19865FE43896}" srcOrd="1" destOrd="0" presId="urn:microsoft.com/office/officeart/2005/8/layout/hProcess11"/>
    <dgm:cxn modelId="{E72142AB-1668-4387-9BBA-A425750821B3}" type="presParOf" srcId="{32A17ED1-3DE3-42ED-88FE-8187238870B5}" destId="{A78F2E73-1C2F-48D3-8AE5-B9B13BF52326}" srcOrd="2" destOrd="0" presId="urn:microsoft.com/office/officeart/2005/8/layout/hProcess11"/>
    <dgm:cxn modelId="{F26163CF-D439-445D-8E01-78858FC5081F}" type="presParOf" srcId="{F71EC1BB-C45D-4664-B8AA-D9C1DB35E2E8}" destId="{B8BF085A-7F55-468C-A740-DD1CC5EFAADF}" srcOrd="1" destOrd="0" presId="urn:microsoft.com/office/officeart/2005/8/layout/hProcess11"/>
    <dgm:cxn modelId="{38154213-9E30-45D0-A21A-32C22EBE0566}" type="presParOf" srcId="{F71EC1BB-C45D-4664-B8AA-D9C1DB35E2E8}" destId="{68D3E985-B350-4251-85C3-23C4302EF5C5}" srcOrd="2" destOrd="0" presId="urn:microsoft.com/office/officeart/2005/8/layout/hProcess11"/>
    <dgm:cxn modelId="{7038FC9F-96F9-4596-8BD4-B5A6199FD354}" type="presParOf" srcId="{68D3E985-B350-4251-85C3-23C4302EF5C5}" destId="{C952CDF1-3403-420A-8920-A060BEEC333A}" srcOrd="0" destOrd="0" presId="urn:microsoft.com/office/officeart/2005/8/layout/hProcess11"/>
    <dgm:cxn modelId="{5322FBC8-4D00-42C4-8083-8B9D05441DFC}" type="presParOf" srcId="{68D3E985-B350-4251-85C3-23C4302EF5C5}" destId="{73CCCC69-643F-428B-B697-075E433E7B97}" srcOrd="1" destOrd="0" presId="urn:microsoft.com/office/officeart/2005/8/layout/hProcess11"/>
    <dgm:cxn modelId="{63A925C6-B307-4A48-BFE3-E43FBD9E6E80}" type="presParOf" srcId="{68D3E985-B350-4251-85C3-23C4302EF5C5}" destId="{982B0509-900F-4FEB-A4A8-BB4AD3B23F44}" srcOrd="2" destOrd="0" presId="urn:microsoft.com/office/officeart/2005/8/layout/hProcess11"/>
    <dgm:cxn modelId="{3345E07B-4C55-4134-B3BB-644DDEF8E876}" type="presParOf" srcId="{F71EC1BB-C45D-4664-B8AA-D9C1DB35E2E8}" destId="{BB35BE75-5CCD-4FF2-B99B-6D57D32FF02A}" srcOrd="3" destOrd="0" presId="urn:microsoft.com/office/officeart/2005/8/layout/hProcess11"/>
    <dgm:cxn modelId="{C75EB951-8332-47E2-AA71-224A3484849D}" type="presParOf" srcId="{F71EC1BB-C45D-4664-B8AA-D9C1DB35E2E8}" destId="{6EA41E0B-C85B-4089-97C0-5F8455649546}" srcOrd="4" destOrd="0" presId="urn:microsoft.com/office/officeart/2005/8/layout/hProcess11"/>
    <dgm:cxn modelId="{BB6D8137-243B-453E-8C14-1BA85C570B9C}" type="presParOf" srcId="{6EA41E0B-C85B-4089-97C0-5F8455649546}" destId="{CEF0B9E0-C21D-4F0E-BB80-0CB29A800ED3}" srcOrd="0" destOrd="0" presId="urn:microsoft.com/office/officeart/2005/8/layout/hProcess11"/>
    <dgm:cxn modelId="{A41A89AF-AF53-4E01-BF70-4ACB091F195E}" type="presParOf" srcId="{6EA41E0B-C85B-4089-97C0-5F8455649546}" destId="{90D885F1-D2BE-4CD4-BE2A-482B0ECAD7FF}" srcOrd="1" destOrd="0" presId="urn:microsoft.com/office/officeart/2005/8/layout/hProcess11"/>
    <dgm:cxn modelId="{EEBEB9A2-3E37-4737-B246-77C986093BC0}" type="presParOf" srcId="{6EA41E0B-C85B-4089-97C0-5F8455649546}" destId="{9581AC08-451A-4E17-BEF5-6A1F45F51EF0}" srcOrd="2" destOrd="0" presId="urn:microsoft.com/office/officeart/2005/8/layout/hProcess11"/>
    <dgm:cxn modelId="{284BAC80-2A50-469A-B4DB-BA57A7F9E520}" type="presParOf" srcId="{F71EC1BB-C45D-4664-B8AA-D9C1DB35E2E8}" destId="{488651B0-88FC-4F0A-90B6-A79FF9C55042}" srcOrd="5" destOrd="0" presId="urn:microsoft.com/office/officeart/2005/8/layout/hProcess11"/>
    <dgm:cxn modelId="{21F46B4B-C6C9-4E6F-BFD2-3A19167AF482}" type="presParOf" srcId="{F71EC1BB-C45D-4664-B8AA-D9C1DB35E2E8}" destId="{8CEE180D-5E98-4DE9-9219-6267B30CE7A8}" srcOrd="6" destOrd="0" presId="urn:microsoft.com/office/officeart/2005/8/layout/hProcess11"/>
    <dgm:cxn modelId="{98FDDBC4-BDD5-4A90-9A12-FC433F32101F}" type="presParOf" srcId="{8CEE180D-5E98-4DE9-9219-6267B30CE7A8}" destId="{84913F10-4994-4FAC-B01C-271778D50B20}" srcOrd="0" destOrd="0" presId="urn:microsoft.com/office/officeart/2005/8/layout/hProcess11"/>
    <dgm:cxn modelId="{C49DB230-91F3-4143-924D-8F9F18F89A9B}" type="presParOf" srcId="{8CEE180D-5E98-4DE9-9219-6267B30CE7A8}" destId="{A5AEA9B5-D3C8-4C5C-B222-DC98949A8F8E}" srcOrd="1" destOrd="0" presId="urn:microsoft.com/office/officeart/2005/8/layout/hProcess11"/>
    <dgm:cxn modelId="{58056A40-5081-492F-B79B-8753D0782758}" type="presParOf" srcId="{8CEE180D-5E98-4DE9-9219-6267B30CE7A8}" destId="{0DBB77FF-D85B-4112-9E02-2AEF7569F045}" srcOrd="2" destOrd="0" presId="urn:microsoft.com/office/officeart/2005/8/layout/hProcess11"/>
    <dgm:cxn modelId="{F5CD7A08-C3B8-4B47-BE93-12213248D470}" type="presParOf" srcId="{F71EC1BB-C45D-4664-B8AA-D9C1DB35E2E8}" destId="{E0533097-CD01-41CF-ACCC-781A3539574D}" srcOrd="7" destOrd="0" presId="urn:microsoft.com/office/officeart/2005/8/layout/hProcess11"/>
    <dgm:cxn modelId="{7E3A8113-2E72-499E-AEA4-75B374D0A9C5}" type="presParOf" srcId="{F71EC1BB-C45D-4664-B8AA-D9C1DB35E2E8}" destId="{34CA8342-0B72-4E6F-825B-3196516BD358}" srcOrd="8" destOrd="0" presId="urn:microsoft.com/office/officeart/2005/8/layout/hProcess11"/>
    <dgm:cxn modelId="{DFDFF2D1-DECF-4834-A85D-317DA93E666B}" type="presParOf" srcId="{34CA8342-0B72-4E6F-825B-3196516BD358}" destId="{65F3E822-73BC-4554-A5A7-7747FC3ABDFC}" srcOrd="0" destOrd="0" presId="urn:microsoft.com/office/officeart/2005/8/layout/hProcess11"/>
    <dgm:cxn modelId="{9304AE6A-6924-4557-B1FC-E3D7EB305DB5}" type="presParOf" srcId="{34CA8342-0B72-4E6F-825B-3196516BD358}" destId="{454F1A4E-405D-48E4-B491-AF313AEFD926}" srcOrd="1" destOrd="0" presId="urn:microsoft.com/office/officeart/2005/8/layout/hProcess11"/>
    <dgm:cxn modelId="{10BB8CDF-C1B7-4683-A451-226C514EB90C}" type="presParOf" srcId="{34CA8342-0B72-4E6F-825B-3196516BD358}" destId="{99C5A7E8-D9C4-4A82-9519-692732109571}" srcOrd="2" destOrd="0" presId="urn:microsoft.com/office/officeart/2005/8/layout/hProcess11"/>
    <dgm:cxn modelId="{25730B76-CFF2-49C2-BE9E-EA6D89D1B1D4}" type="presParOf" srcId="{F71EC1BB-C45D-4664-B8AA-D9C1DB35E2E8}" destId="{9C55C9C7-4077-4D12-9D95-5CAFFCED85A2}" srcOrd="9" destOrd="0" presId="urn:microsoft.com/office/officeart/2005/8/layout/hProcess11"/>
    <dgm:cxn modelId="{27AD5963-D0DB-4676-815C-929BE89C0111}" type="presParOf" srcId="{F71EC1BB-C45D-4664-B8AA-D9C1DB35E2E8}" destId="{14B784A6-6F3F-4E38-8EE7-561421DA4595}" srcOrd="10" destOrd="0" presId="urn:microsoft.com/office/officeart/2005/8/layout/hProcess11"/>
    <dgm:cxn modelId="{BB25CCCF-8E76-42A3-BF98-7A0094B9B5B2}" type="presParOf" srcId="{14B784A6-6F3F-4E38-8EE7-561421DA4595}" destId="{7F6D4AC7-852D-4014-B8DE-C440DDA20A3A}" srcOrd="0" destOrd="0" presId="urn:microsoft.com/office/officeart/2005/8/layout/hProcess11"/>
    <dgm:cxn modelId="{2892F55F-9CE8-4BD3-BD6B-2ED74B706A81}" type="presParOf" srcId="{14B784A6-6F3F-4E38-8EE7-561421DA4595}" destId="{28713833-A11C-4ADE-AB9E-5D6A0409E019}" srcOrd="1" destOrd="0" presId="urn:microsoft.com/office/officeart/2005/8/layout/hProcess11"/>
    <dgm:cxn modelId="{6C53A91A-4798-4A08-BA76-344AF24295C3}" type="presParOf" srcId="{14B784A6-6F3F-4E38-8EE7-561421DA4595}" destId="{5C9B01BD-AD3A-40E1-AFB2-48A61A2DD38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DC59D95-BA93-4805-9E7F-EBE6126AD4E2}"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custT="1"/>
      <dgm:spPr>
        <a:solidFill>
          <a:schemeClr val="bg2">
            <a:lumMod val="50000"/>
          </a:schemeClr>
        </a:solidFill>
      </dgm:spPr>
      <dgm:t>
        <a:bodyPr/>
        <a:lstStyle/>
        <a:p>
          <a:r>
            <a:rPr lang="en-US" sz="2600" b="1" dirty="0"/>
            <a:t>Common Humanity </a:t>
          </a:r>
          <a:r>
            <a:rPr lang="en-US" sz="2400" dirty="0"/>
            <a:t>vs. Isolation</a:t>
          </a:r>
        </a:p>
      </dgm:t>
    </dgm:pt>
    <dgm:pt modelId="{2F5CDEBC-8517-4936-B58C-B786FC4D4B64}" type="parTrans" cxnId="{2A16E842-5B4B-496F-8869-77C98ECC5B24}">
      <dgm:prSet/>
      <dgm:spPr/>
      <dgm:t>
        <a:bodyPr/>
        <a:lstStyle/>
        <a:p>
          <a:endParaRPr lang="en-US" sz="1400"/>
        </a:p>
      </dgm:t>
    </dgm:pt>
    <dgm:pt modelId="{A9AF0E40-915D-4A5B-838E-43236325E4B6}" type="sibTrans" cxnId="{2A16E842-5B4B-496F-8869-77C98ECC5B24}">
      <dgm:prSet/>
      <dgm:spPr/>
      <dgm:t>
        <a:bodyPr/>
        <a:lstStyle/>
        <a:p>
          <a:endParaRPr lang="en-US" sz="1400"/>
        </a:p>
      </dgm:t>
    </dgm:pt>
    <dgm:pt modelId="{B42F9210-2A5F-4F92-B6E4-A86D4A70F1A8}">
      <dgm:prSet phldrT="[Text]" custT="1"/>
      <dgm:spPr>
        <a:solidFill>
          <a:srgbClr val="005A84"/>
        </a:solidFill>
        <a:ln>
          <a:noFill/>
        </a:ln>
      </dgm:spPr>
      <dgm:t>
        <a:bodyPr/>
        <a:lstStyle/>
        <a:p>
          <a:r>
            <a:rPr lang="en-US" sz="2600" b="1" dirty="0"/>
            <a:t>Mindfulness           </a:t>
          </a:r>
          <a:r>
            <a:rPr lang="en-US" sz="2400" dirty="0"/>
            <a:t>vs. Over-identification</a:t>
          </a:r>
        </a:p>
      </dgm:t>
    </dgm:pt>
    <dgm:pt modelId="{3A2EEAD4-798E-44BB-BECF-1681CFBABA8F}" type="parTrans" cxnId="{F2D1F77F-96F2-4405-8529-114CB99E8871}">
      <dgm:prSet/>
      <dgm:spPr/>
      <dgm:t>
        <a:bodyPr/>
        <a:lstStyle/>
        <a:p>
          <a:endParaRPr lang="en-US" sz="1400"/>
        </a:p>
      </dgm:t>
    </dgm:pt>
    <dgm:pt modelId="{8C342A3C-76C6-4E56-89B1-6EB65EF491ED}" type="sibTrans" cxnId="{F2D1F77F-96F2-4405-8529-114CB99E8871}">
      <dgm:prSet/>
      <dgm:spPr/>
      <dgm:t>
        <a:bodyPr/>
        <a:lstStyle/>
        <a:p>
          <a:endParaRPr lang="en-US" sz="1400"/>
        </a:p>
      </dgm:t>
    </dgm:pt>
    <dgm:pt modelId="{7DF5A9D6-BD96-4128-9813-9A5207DAB2D1}">
      <dgm:prSet phldrT="[Text]" custT="1"/>
      <dgm:spPr>
        <a:solidFill>
          <a:schemeClr val="accent2"/>
        </a:solidFill>
      </dgm:spPr>
      <dgm:t>
        <a:bodyPr/>
        <a:lstStyle/>
        <a:p>
          <a:r>
            <a:rPr lang="en-US" sz="2600" b="1" dirty="0"/>
            <a:t>Self-kindness</a:t>
          </a:r>
          <a:r>
            <a:rPr lang="en-US" sz="2400" dirty="0"/>
            <a:t>          vs. Self-judgment</a:t>
          </a:r>
        </a:p>
      </dgm:t>
    </dgm:pt>
    <dgm:pt modelId="{AB53C4AE-255A-43BF-8334-EF7BA3D10C9C}" type="parTrans" cxnId="{8402C9D6-45FA-47E9-AA0F-C045EB20AC88}">
      <dgm:prSet/>
      <dgm:spPr/>
      <dgm:t>
        <a:bodyPr/>
        <a:lstStyle/>
        <a:p>
          <a:endParaRPr lang="en-US" sz="1400"/>
        </a:p>
      </dgm:t>
    </dgm:pt>
    <dgm:pt modelId="{143D27A8-8DF6-400C-9CB5-6A7393FB16C7}" type="sibTrans" cxnId="{8402C9D6-45FA-47E9-AA0F-C045EB20AC88}">
      <dgm:prSet/>
      <dgm:spPr/>
      <dgm:t>
        <a:bodyPr/>
        <a:lstStyle/>
        <a:p>
          <a:endParaRPr lang="en-US" sz="1400"/>
        </a:p>
      </dgm:t>
    </dgm:pt>
    <dgm:pt modelId="{15286078-A832-4DD8-ADBB-91331BBEA51A}" type="pres">
      <dgm:prSet presAssocID="{0DC59D95-BA93-4805-9E7F-EBE6126AD4E2}" presName="diagram" presStyleCnt="0">
        <dgm:presLayoutVars>
          <dgm:dir/>
          <dgm:resizeHandles val="exact"/>
        </dgm:presLayoutVars>
      </dgm:prSet>
      <dgm:spPr/>
    </dgm:pt>
    <dgm:pt modelId="{78F8C5F7-CCA4-43B9-A011-A22AD766215D}" type="pres">
      <dgm:prSet presAssocID="{B42F9210-2A5F-4F92-B6E4-A86D4A70F1A8}" presName="node" presStyleLbl="node1" presStyleIdx="0" presStyleCnt="3" custScaleX="109046">
        <dgm:presLayoutVars>
          <dgm:bulletEnabled val="1"/>
        </dgm:presLayoutVars>
      </dgm:prSet>
      <dgm:spPr/>
    </dgm:pt>
    <dgm:pt modelId="{A7E219F8-B590-4F9E-B563-4D9C62CC6FF2}" type="pres">
      <dgm:prSet presAssocID="{8C342A3C-76C6-4E56-89B1-6EB65EF491ED}" presName="sibTrans" presStyleCnt="0"/>
      <dgm:spPr/>
    </dgm:pt>
    <dgm:pt modelId="{C42FBC3E-77AF-46D8-B264-D39E24A152D4}" type="pres">
      <dgm:prSet presAssocID="{6EE859AC-ECCA-4121-A20C-94E7614D8ECD}" presName="node" presStyleLbl="node1" presStyleIdx="1" presStyleCnt="3" custScaleX="118084">
        <dgm:presLayoutVars>
          <dgm:bulletEnabled val="1"/>
        </dgm:presLayoutVars>
      </dgm:prSet>
      <dgm:spPr/>
    </dgm:pt>
    <dgm:pt modelId="{ABC567DA-8A43-4E88-8F32-7040A1FF76CD}" type="pres">
      <dgm:prSet presAssocID="{A9AF0E40-915D-4A5B-838E-43236325E4B6}" presName="sibTrans" presStyleCnt="0"/>
      <dgm:spPr/>
    </dgm:pt>
    <dgm:pt modelId="{41C59FCE-72F0-4C9B-9353-B842F62BACDB}" type="pres">
      <dgm:prSet presAssocID="{7DF5A9D6-BD96-4128-9813-9A5207DAB2D1}" presName="node" presStyleLbl="node1" presStyleIdx="2" presStyleCnt="3" custScaleX="108644">
        <dgm:presLayoutVars>
          <dgm:bulletEnabled val="1"/>
        </dgm:presLayoutVars>
      </dgm:prSet>
      <dgm:spPr/>
    </dgm:pt>
  </dgm:ptLst>
  <dgm:cxnLst>
    <dgm:cxn modelId="{D9B2121F-6B7F-4BFD-8D7E-158E576F94E2}" type="presOf" srcId="{7DF5A9D6-BD96-4128-9813-9A5207DAB2D1}" destId="{41C59FCE-72F0-4C9B-9353-B842F62BACDB}" srcOrd="0" destOrd="0" presId="urn:microsoft.com/office/officeart/2005/8/layout/default"/>
    <dgm:cxn modelId="{0FD12662-63A2-4786-8256-BABF137A09EB}" type="presOf" srcId="{6EE859AC-ECCA-4121-A20C-94E7614D8ECD}" destId="{C42FBC3E-77AF-46D8-B264-D39E24A152D4}" srcOrd="0" destOrd="0" presId="urn:microsoft.com/office/officeart/2005/8/layout/default"/>
    <dgm:cxn modelId="{2A16E842-5B4B-496F-8869-77C98ECC5B24}" srcId="{0DC59D95-BA93-4805-9E7F-EBE6126AD4E2}" destId="{6EE859AC-ECCA-4121-A20C-94E7614D8ECD}" srcOrd="1" destOrd="0" parTransId="{2F5CDEBC-8517-4936-B58C-B786FC4D4B64}" sibTransId="{A9AF0E40-915D-4A5B-838E-43236325E4B6}"/>
    <dgm:cxn modelId="{F2D1F77F-96F2-4405-8529-114CB99E8871}" srcId="{0DC59D95-BA93-4805-9E7F-EBE6126AD4E2}" destId="{B42F9210-2A5F-4F92-B6E4-A86D4A70F1A8}" srcOrd="0" destOrd="0" parTransId="{3A2EEAD4-798E-44BB-BECF-1681CFBABA8F}" sibTransId="{8C342A3C-76C6-4E56-89B1-6EB65EF491ED}"/>
    <dgm:cxn modelId="{8402C9D6-45FA-47E9-AA0F-C045EB20AC88}" srcId="{0DC59D95-BA93-4805-9E7F-EBE6126AD4E2}" destId="{7DF5A9D6-BD96-4128-9813-9A5207DAB2D1}" srcOrd="2" destOrd="0" parTransId="{AB53C4AE-255A-43BF-8334-EF7BA3D10C9C}" sibTransId="{143D27A8-8DF6-400C-9CB5-6A7393FB16C7}"/>
    <dgm:cxn modelId="{503C4FDE-B5D3-495B-8B78-9DCEE230D3C6}" type="presOf" srcId="{0DC59D95-BA93-4805-9E7F-EBE6126AD4E2}" destId="{15286078-A832-4DD8-ADBB-91331BBEA51A}" srcOrd="0" destOrd="0" presId="urn:microsoft.com/office/officeart/2005/8/layout/default"/>
    <dgm:cxn modelId="{410116EF-E276-418C-9530-F8F5B53C8584}" type="presOf" srcId="{B42F9210-2A5F-4F92-B6E4-A86D4A70F1A8}" destId="{78F8C5F7-CCA4-43B9-A011-A22AD766215D}" srcOrd="0" destOrd="0" presId="urn:microsoft.com/office/officeart/2005/8/layout/default"/>
    <dgm:cxn modelId="{A3E225CE-94F6-434D-9650-220F093A8D33}" type="presParOf" srcId="{15286078-A832-4DD8-ADBB-91331BBEA51A}" destId="{78F8C5F7-CCA4-43B9-A011-A22AD766215D}" srcOrd="0" destOrd="0" presId="urn:microsoft.com/office/officeart/2005/8/layout/default"/>
    <dgm:cxn modelId="{8A8F432C-33E8-4FA6-8E1E-979354F11496}" type="presParOf" srcId="{15286078-A832-4DD8-ADBB-91331BBEA51A}" destId="{A7E219F8-B590-4F9E-B563-4D9C62CC6FF2}" srcOrd="1" destOrd="0" presId="urn:microsoft.com/office/officeart/2005/8/layout/default"/>
    <dgm:cxn modelId="{A24D2365-32C6-406D-8824-51AC0E389F3D}" type="presParOf" srcId="{15286078-A832-4DD8-ADBB-91331BBEA51A}" destId="{C42FBC3E-77AF-46D8-B264-D39E24A152D4}" srcOrd="2" destOrd="0" presId="urn:microsoft.com/office/officeart/2005/8/layout/default"/>
    <dgm:cxn modelId="{09DBBFE8-AE13-494E-814E-7A79E45486F2}" type="presParOf" srcId="{15286078-A832-4DD8-ADBB-91331BBEA51A}" destId="{ABC567DA-8A43-4E88-8F32-7040A1FF76CD}" srcOrd="3" destOrd="0" presId="urn:microsoft.com/office/officeart/2005/8/layout/default"/>
    <dgm:cxn modelId="{34C688CC-7E39-42DE-BEF1-A95BDDC3A6FA}" type="presParOf" srcId="{15286078-A832-4DD8-ADBB-91331BBEA51A}" destId="{41C59FCE-72F0-4C9B-9353-B842F62BACDB}" srcOrd="4"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blipFill rotWithShape="0">
          <a:blip xmlns:r="http://schemas.openxmlformats.org/officeDocument/2006/relationships" r:embed="rId1"/>
          <a:srcRect/>
          <a:stretch>
            <a:fillRect l="-77000" r="-77000"/>
          </a:stretch>
        </a:blip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r>
            <a:rPr lang="en-US" sz="2000" dirty="0"/>
            <a:t>View our personal experiences as part of a much larger human  experience</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chemeClr val="accent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r>
            <a:rPr lang="en-US" sz="2000" dirty="0"/>
            <a:t>Take a balanced approach to our emotions, neither suppressing nor overreacting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r>
            <a:rPr lang="en-US" sz="2000" dirty="0"/>
            <a:t>Accept and forgive ourselves when we suffer, fail, or feel inadequate</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6016C43E-C21F-48EF-81F3-E966A1A48E10}" srcId="{7DF5A9D6-BD96-4128-9813-9A5207DAB2D1}" destId="{3CA8FF95-E4C6-402E-8610-066C49DE59C9}" srcOrd="0" destOrd="0" parTransId="{681CAD99-1109-4398-B9F2-C1A63EBF0E35}" sibTransId="{25C9A388-6DA0-4031-8B94-128A93521D1C}"/>
    <dgm:cxn modelId="{2A16E842-5B4B-496F-8869-77C98ECC5B24}" srcId="{0DC59D95-BA93-4805-9E7F-EBE6126AD4E2}" destId="{6EE859AC-ECCA-4121-A20C-94E7614D8ECD}" srcOrd="1" destOrd="0" parTransId="{2F5CDEBC-8517-4936-B58C-B786FC4D4B64}" sibTransId="{A9AF0E40-915D-4A5B-838E-43236325E4B6}"/>
    <dgm:cxn modelId="{E40A2976-CA29-4881-BFF8-69D5F0511CEE}" type="presOf" srcId="{3CA8FF95-E4C6-402E-8610-066C49DE59C9}" destId="{3F2888D7-915E-4014-87CD-C56D802FC8ED}" srcOrd="0" destOrd="0" presId="urn:microsoft.com/office/officeart/2005/8/layout/hList1"/>
    <dgm:cxn modelId="{F2D1F77F-96F2-4405-8529-114CB99E8871}" srcId="{0DC59D95-BA93-4805-9E7F-EBE6126AD4E2}" destId="{B42F9210-2A5F-4F92-B6E4-A86D4A70F1A8}" srcOrd="0" destOrd="0" parTransId="{3A2EEAD4-798E-44BB-BECF-1681CFBABA8F}" sibTransId="{8C342A3C-76C6-4E56-89B1-6EB65EF491ED}"/>
    <dgm:cxn modelId="{441D318A-BA67-4595-9D43-D89411E22F4B}" type="presOf" srcId="{176BD7E5-BE8B-472B-8935-CB1122DE619E}" destId="{E766195C-639B-4924-BAFB-6AD4011B0977}" srcOrd="0" destOrd="0"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0D1D8FA1-550A-4942-8E1C-E349C1FCE39A}" type="presOf" srcId="{5CD682CF-C650-4D85-B92C-F228CD5EF97B}" destId="{A0C126F6-7726-450D-B8D4-8B41DC4493B3}" srcOrd="0" destOrd="0"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3C1727AB-8ECC-4959-81E3-1AA5456DB83B}" type="presOf" srcId="{B42F9210-2A5F-4F92-B6E4-A86D4A70F1A8}" destId="{8FB2853B-4929-455C-8584-A0F2DEB3225F}" srcOrd="0" destOrd="0" presId="urn:microsoft.com/office/officeart/2005/8/layout/hList1"/>
    <dgm:cxn modelId="{1B7E17C5-9667-4C3E-A33D-B594D43F5FAB}" type="presOf" srcId="{6EE859AC-ECCA-4121-A20C-94E7614D8ECD}" destId="{21D9A4BA-1B68-4454-8E4A-07582C9E665E}" srcOrd="0" destOrd="0" presId="urn:microsoft.com/office/officeart/2005/8/layout/hList1"/>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C59D95-BA93-4805-9E7F-EBE6126AD4E2}"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6EE859AC-ECCA-4121-A20C-94E7614D8ECD}">
      <dgm:prSet phldrT="[Text]"/>
      <dgm:spPr>
        <a:solidFill>
          <a:schemeClr val="bg2">
            <a:lumMod val="50000"/>
          </a:schemeClr>
        </a:solidFill>
        <a:ln>
          <a:solidFill>
            <a:srgbClr val="7D7D7D"/>
          </a:solidFill>
        </a:ln>
      </dgm:spPr>
      <dgm:t>
        <a:bodyPr/>
        <a:lstStyle/>
        <a:p>
          <a:r>
            <a:rPr lang="en-US" dirty="0"/>
            <a:t>Common Humanity vs. Isolation</a:t>
          </a:r>
        </a:p>
      </dgm:t>
    </dgm:pt>
    <dgm:pt modelId="{2F5CDEBC-8517-4936-B58C-B786FC4D4B64}" type="parTrans" cxnId="{2A16E842-5B4B-496F-8869-77C98ECC5B24}">
      <dgm:prSet/>
      <dgm:spPr/>
      <dgm:t>
        <a:bodyPr/>
        <a:lstStyle/>
        <a:p>
          <a:endParaRPr lang="en-US"/>
        </a:p>
      </dgm:t>
    </dgm:pt>
    <dgm:pt modelId="{A9AF0E40-915D-4A5B-838E-43236325E4B6}" type="sibTrans" cxnId="{2A16E842-5B4B-496F-8869-77C98ECC5B24}">
      <dgm:prSet/>
      <dgm:spPr/>
      <dgm:t>
        <a:bodyPr/>
        <a:lstStyle/>
        <a:p>
          <a:endParaRPr lang="en-US"/>
        </a:p>
      </dgm:t>
    </dgm:pt>
    <dgm:pt modelId="{176BD7E5-BE8B-472B-8935-CB1122DE619E}">
      <dgm:prSet phldrT="[Text]" custT="1"/>
      <dgm:spPr>
        <a:solidFill>
          <a:schemeClr val="bg1">
            <a:alpha val="90000"/>
          </a:schemeClr>
        </a:solidFill>
        <a:ln w="6350">
          <a:solidFill>
            <a:schemeClr val="bg1">
              <a:lumMod val="65000"/>
            </a:schemeClr>
          </a:solidFill>
        </a:ln>
      </dgm:spPr>
      <dgm:t>
        <a:bodyPr/>
        <a:lstStyle/>
        <a:p>
          <a:pPr algn="ctr">
            <a:buClr>
              <a:schemeClr val="bg1"/>
            </a:buClr>
            <a:buFontTx/>
            <a:buNone/>
          </a:pPr>
          <a:r>
            <a:rPr lang="en-US" sz="2000" b="1" dirty="0"/>
            <a:t>Taking &amp; Sending Meditation</a:t>
          </a:r>
        </a:p>
      </dgm:t>
    </dgm:pt>
    <dgm:pt modelId="{96DA7287-7556-4DFD-AAE4-F3B2E709ED43}" type="parTrans" cxnId="{C97A5E91-1DE5-4692-9F39-5EF3A3FC29D8}">
      <dgm:prSet/>
      <dgm:spPr/>
      <dgm:t>
        <a:bodyPr/>
        <a:lstStyle/>
        <a:p>
          <a:endParaRPr lang="en-US"/>
        </a:p>
      </dgm:t>
    </dgm:pt>
    <dgm:pt modelId="{B36E0698-BE8C-4390-9B2E-6EF86BCB47CD}" type="sibTrans" cxnId="{C97A5E91-1DE5-4692-9F39-5EF3A3FC29D8}">
      <dgm:prSet/>
      <dgm:spPr/>
      <dgm:t>
        <a:bodyPr/>
        <a:lstStyle/>
        <a:p>
          <a:endParaRPr lang="en-US"/>
        </a:p>
      </dgm:t>
    </dgm:pt>
    <dgm:pt modelId="{B42F9210-2A5F-4F92-B6E4-A86D4A70F1A8}">
      <dgm:prSet phldrT="[Text]"/>
      <dgm:spPr>
        <a:solidFill>
          <a:srgbClr val="005A84"/>
        </a:solidFill>
        <a:ln>
          <a:solidFill>
            <a:srgbClr val="005A84"/>
          </a:solidFill>
        </a:ln>
      </dgm:spPr>
      <dgm:t>
        <a:bodyPr/>
        <a:lstStyle/>
        <a:p>
          <a:r>
            <a:rPr lang="en-US" dirty="0"/>
            <a:t>Mindfulness vs. Over-identification</a:t>
          </a:r>
        </a:p>
      </dgm:t>
    </dgm:pt>
    <dgm:pt modelId="{3A2EEAD4-798E-44BB-BECF-1681CFBABA8F}" type="parTrans" cxnId="{F2D1F77F-96F2-4405-8529-114CB99E8871}">
      <dgm:prSet/>
      <dgm:spPr/>
      <dgm:t>
        <a:bodyPr/>
        <a:lstStyle/>
        <a:p>
          <a:endParaRPr lang="en-US"/>
        </a:p>
      </dgm:t>
    </dgm:pt>
    <dgm:pt modelId="{8C342A3C-76C6-4E56-89B1-6EB65EF491ED}" type="sibTrans" cxnId="{F2D1F77F-96F2-4405-8529-114CB99E8871}">
      <dgm:prSet/>
      <dgm:spPr/>
      <dgm:t>
        <a:bodyPr/>
        <a:lstStyle/>
        <a:p>
          <a:endParaRPr lang="en-US"/>
        </a:p>
      </dgm:t>
    </dgm:pt>
    <dgm:pt modelId="{5CD682CF-C650-4D85-B92C-F228CD5EF97B}">
      <dgm:prSet phldrT="[Text]" custT="1"/>
      <dgm:spPr>
        <a:solidFill>
          <a:srgbClr val="FFFFFF">
            <a:alpha val="90000"/>
          </a:srgbClr>
        </a:solidFill>
        <a:ln w="6350">
          <a:solidFill>
            <a:srgbClr val="005A84"/>
          </a:solidFill>
        </a:ln>
      </dgm:spPr>
      <dgm:t>
        <a:bodyPr/>
        <a:lstStyle/>
        <a:p>
          <a:pPr algn="l">
            <a:buClr>
              <a:schemeClr val="bg1"/>
            </a:buClr>
            <a:buFont typeface="+mj-lt"/>
            <a:buNone/>
          </a:pPr>
          <a:r>
            <a:rPr lang="en-US" sz="2000" b="1" dirty="0"/>
            <a:t>1. Box Breathing</a:t>
          </a:r>
        </a:p>
      </dgm:t>
    </dgm:pt>
    <dgm:pt modelId="{80BF1095-69C3-40C4-8CFB-D20CE308DF5C}" type="parTrans" cxnId="{726972A6-3AAB-4CC8-BBD3-D9FE95EFE459}">
      <dgm:prSet/>
      <dgm:spPr/>
      <dgm:t>
        <a:bodyPr/>
        <a:lstStyle/>
        <a:p>
          <a:endParaRPr lang="en-US"/>
        </a:p>
      </dgm:t>
    </dgm:pt>
    <dgm:pt modelId="{9484EB66-C981-4EA3-9C90-A46342CBD2E5}" type="sibTrans" cxnId="{726972A6-3AAB-4CC8-BBD3-D9FE95EFE459}">
      <dgm:prSet/>
      <dgm:spPr/>
      <dgm:t>
        <a:bodyPr/>
        <a:lstStyle/>
        <a:p>
          <a:endParaRPr lang="en-US"/>
        </a:p>
      </dgm:t>
    </dgm:pt>
    <dgm:pt modelId="{B5AF9D93-567A-4F0D-A5DA-158A8ECCE60E}">
      <dgm:prSet phldrT="[Text]" custT="1"/>
      <dgm:spPr>
        <a:solidFill>
          <a:srgbClr val="FFFFFF">
            <a:alpha val="90000"/>
          </a:srgbClr>
        </a:solidFill>
        <a:ln w="6350">
          <a:solidFill>
            <a:srgbClr val="005A84"/>
          </a:solidFill>
        </a:ln>
      </dgm:spPr>
      <dgm:t>
        <a:bodyPr/>
        <a:lstStyle/>
        <a:p>
          <a:pPr algn="l"/>
          <a:r>
            <a:rPr lang="en-US" sz="1800" dirty="0"/>
            <a:t>Inhale</a:t>
          </a:r>
        </a:p>
      </dgm:t>
    </dgm:pt>
    <dgm:pt modelId="{47AF07CB-3744-488F-BE39-B2CFA57C6627}" type="parTrans" cxnId="{5CCED0B3-76BC-4015-B292-9B862718AC89}">
      <dgm:prSet/>
      <dgm:spPr/>
      <dgm:t>
        <a:bodyPr/>
        <a:lstStyle/>
        <a:p>
          <a:endParaRPr lang="en-US"/>
        </a:p>
      </dgm:t>
    </dgm:pt>
    <dgm:pt modelId="{EB7FFAC7-3BBB-4D8F-8744-51CC7B6982E0}" type="sibTrans" cxnId="{5CCED0B3-76BC-4015-B292-9B862718AC89}">
      <dgm:prSet/>
      <dgm:spPr/>
      <dgm:t>
        <a:bodyPr/>
        <a:lstStyle/>
        <a:p>
          <a:endParaRPr lang="en-US"/>
        </a:p>
      </dgm:t>
    </dgm:pt>
    <dgm:pt modelId="{7DF5A9D6-BD96-4128-9813-9A5207DAB2D1}">
      <dgm:prSet phldrT="[Text]" custT="1"/>
      <dgm:spPr>
        <a:solidFill>
          <a:schemeClr val="accent2"/>
        </a:solidFill>
        <a:ln>
          <a:solidFill>
            <a:schemeClr val="accent2"/>
          </a:solidFill>
        </a:ln>
      </dgm:spPr>
      <dgm:t>
        <a:bodyPr/>
        <a:lstStyle/>
        <a:p>
          <a:r>
            <a:rPr lang="en-US" sz="2400" dirty="0"/>
            <a:t>Self-kindness vs. Self-judgment</a:t>
          </a:r>
        </a:p>
      </dgm:t>
    </dgm:pt>
    <dgm:pt modelId="{AB53C4AE-255A-43BF-8334-EF7BA3D10C9C}" type="parTrans" cxnId="{8402C9D6-45FA-47E9-AA0F-C045EB20AC88}">
      <dgm:prSet/>
      <dgm:spPr/>
      <dgm:t>
        <a:bodyPr/>
        <a:lstStyle/>
        <a:p>
          <a:endParaRPr lang="en-US"/>
        </a:p>
      </dgm:t>
    </dgm:pt>
    <dgm:pt modelId="{143D27A8-8DF6-400C-9CB5-6A7393FB16C7}" type="sibTrans" cxnId="{8402C9D6-45FA-47E9-AA0F-C045EB20AC88}">
      <dgm:prSet/>
      <dgm:spPr/>
      <dgm:t>
        <a:bodyPr/>
        <a:lstStyle/>
        <a:p>
          <a:endParaRPr lang="en-US"/>
        </a:p>
      </dgm:t>
    </dgm:pt>
    <dgm:pt modelId="{3CA8FF95-E4C6-402E-8610-066C49DE59C9}">
      <dgm:prSet phldrT="[Text]" custT="1"/>
      <dgm:spPr>
        <a:solidFill>
          <a:schemeClr val="bg1">
            <a:alpha val="90000"/>
          </a:schemeClr>
        </a:solidFill>
        <a:ln w="6350">
          <a:solidFill>
            <a:schemeClr val="accent2"/>
          </a:solidFill>
        </a:ln>
      </dgm:spPr>
      <dgm:t>
        <a:bodyPr/>
        <a:lstStyle/>
        <a:p>
          <a:pPr algn="ctr">
            <a:buNone/>
          </a:pPr>
          <a:r>
            <a:rPr lang="en-US" sz="2000" b="1" dirty="0"/>
            <a:t>Letter from your Future Self</a:t>
          </a:r>
        </a:p>
      </dgm:t>
    </dgm:pt>
    <dgm:pt modelId="{681CAD99-1109-4398-B9F2-C1A63EBF0E35}" type="parTrans" cxnId="{6016C43E-C21F-48EF-81F3-E966A1A48E10}">
      <dgm:prSet/>
      <dgm:spPr/>
      <dgm:t>
        <a:bodyPr/>
        <a:lstStyle/>
        <a:p>
          <a:endParaRPr lang="en-US"/>
        </a:p>
      </dgm:t>
    </dgm:pt>
    <dgm:pt modelId="{25C9A388-6DA0-4031-8B94-128A93521D1C}" type="sibTrans" cxnId="{6016C43E-C21F-48EF-81F3-E966A1A48E10}">
      <dgm:prSet/>
      <dgm:spPr/>
      <dgm:t>
        <a:bodyPr/>
        <a:lstStyle/>
        <a:p>
          <a:endParaRPr lang="en-US"/>
        </a:p>
      </dgm:t>
    </dgm:pt>
    <dgm:pt modelId="{582A9C4E-1ACF-4E7A-BD2D-5F4505D4BFC0}">
      <dgm:prSet phldrT="[Text]" custT="1"/>
      <dgm:spPr>
        <a:solidFill>
          <a:srgbClr val="FFFFFF">
            <a:alpha val="90000"/>
          </a:srgbClr>
        </a:solidFill>
        <a:ln w="6350">
          <a:solidFill>
            <a:srgbClr val="005A84"/>
          </a:solidFill>
        </a:ln>
      </dgm:spPr>
      <dgm:t>
        <a:bodyPr/>
        <a:lstStyle/>
        <a:p>
          <a:pPr algn="l"/>
          <a:r>
            <a:rPr lang="en-US" sz="1800" dirty="0"/>
            <a:t>Hold</a:t>
          </a:r>
        </a:p>
      </dgm:t>
    </dgm:pt>
    <dgm:pt modelId="{196F604A-AA18-4780-9909-4819D7BAC15A}" type="parTrans" cxnId="{C288C895-AC0C-4E58-875F-04F62DFD0726}">
      <dgm:prSet/>
      <dgm:spPr/>
      <dgm:t>
        <a:bodyPr/>
        <a:lstStyle/>
        <a:p>
          <a:endParaRPr lang="en-US"/>
        </a:p>
      </dgm:t>
    </dgm:pt>
    <dgm:pt modelId="{176EA337-9A7A-4D57-8975-EED6D2171DF8}" type="sibTrans" cxnId="{C288C895-AC0C-4E58-875F-04F62DFD0726}">
      <dgm:prSet/>
      <dgm:spPr/>
      <dgm:t>
        <a:bodyPr/>
        <a:lstStyle/>
        <a:p>
          <a:endParaRPr lang="en-US"/>
        </a:p>
      </dgm:t>
    </dgm:pt>
    <dgm:pt modelId="{56BBD5B6-B892-446F-B9F0-B607AD8AD775}">
      <dgm:prSet phldrT="[Text]" custT="1"/>
      <dgm:spPr>
        <a:solidFill>
          <a:srgbClr val="FFFFFF">
            <a:alpha val="90000"/>
          </a:srgbClr>
        </a:solidFill>
        <a:ln w="6350">
          <a:solidFill>
            <a:srgbClr val="005A84"/>
          </a:solidFill>
        </a:ln>
      </dgm:spPr>
      <dgm:t>
        <a:bodyPr/>
        <a:lstStyle/>
        <a:p>
          <a:pPr algn="l"/>
          <a:r>
            <a:rPr lang="en-US" sz="1800" dirty="0"/>
            <a:t>Exhale</a:t>
          </a:r>
        </a:p>
      </dgm:t>
    </dgm:pt>
    <dgm:pt modelId="{2F1E119D-EAE8-46B7-892C-7A3A9596939F}" type="parTrans" cxnId="{07F86D58-37F4-49EF-8FEC-444E7E05861D}">
      <dgm:prSet/>
      <dgm:spPr/>
      <dgm:t>
        <a:bodyPr/>
        <a:lstStyle/>
        <a:p>
          <a:endParaRPr lang="en-US"/>
        </a:p>
      </dgm:t>
    </dgm:pt>
    <dgm:pt modelId="{0CB08F43-9D3B-4656-A0FD-7CC6A930C9D2}" type="sibTrans" cxnId="{07F86D58-37F4-49EF-8FEC-444E7E05861D}">
      <dgm:prSet/>
      <dgm:spPr/>
      <dgm:t>
        <a:bodyPr/>
        <a:lstStyle/>
        <a:p>
          <a:endParaRPr lang="en-US"/>
        </a:p>
      </dgm:t>
    </dgm:pt>
    <dgm:pt modelId="{BC9096A8-63AC-4E49-A4DB-54E4E1AEC9EF}">
      <dgm:prSet phldrT="[Text]" custT="1"/>
      <dgm:spPr>
        <a:solidFill>
          <a:srgbClr val="FFFFFF">
            <a:alpha val="90000"/>
          </a:srgbClr>
        </a:solidFill>
        <a:ln w="6350">
          <a:solidFill>
            <a:srgbClr val="005A84"/>
          </a:solidFill>
        </a:ln>
      </dgm:spPr>
      <dgm:t>
        <a:bodyPr/>
        <a:lstStyle/>
        <a:p>
          <a:pPr algn="l"/>
          <a:r>
            <a:rPr lang="en-US" sz="1800" dirty="0"/>
            <a:t>Hold</a:t>
          </a:r>
        </a:p>
      </dgm:t>
    </dgm:pt>
    <dgm:pt modelId="{C377C8B3-978C-4624-8CF1-C9012202F693}" type="parTrans" cxnId="{2C27A4EE-E811-4F1A-B7E5-E01A6B1D6CF6}">
      <dgm:prSet/>
      <dgm:spPr/>
      <dgm:t>
        <a:bodyPr/>
        <a:lstStyle/>
        <a:p>
          <a:endParaRPr lang="en-US"/>
        </a:p>
      </dgm:t>
    </dgm:pt>
    <dgm:pt modelId="{26B32A3C-461B-4AF9-8A6D-A42BF809CD89}" type="sibTrans" cxnId="{2C27A4EE-E811-4F1A-B7E5-E01A6B1D6CF6}">
      <dgm:prSet/>
      <dgm:spPr/>
      <dgm:t>
        <a:bodyPr/>
        <a:lstStyle/>
        <a:p>
          <a:endParaRPr lang="en-US"/>
        </a:p>
      </dgm:t>
    </dgm:pt>
    <dgm:pt modelId="{6DA3D325-2CE7-470C-8549-6328A6F6A643}">
      <dgm:prSet phldrT="[Text]" custT="1"/>
      <dgm:spPr>
        <a:solidFill>
          <a:srgbClr val="FFFFFF">
            <a:alpha val="90000"/>
          </a:srgbClr>
        </a:solidFill>
        <a:ln w="6350">
          <a:solidFill>
            <a:srgbClr val="005A84"/>
          </a:solidFill>
        </a:ln>
      </dgm:spPr>
      <dgm:t>
        <a:bodyPr/>
        <a:lstStyle/>
        <a:p>
          <a:pPr algn="l">
            <a:buClr>
              <a:schemeClr val="bg1"/>
            </a:buClr>
          </a:pPr>
          <a:r>
            <a:rPr lang="en-US" sz="2000" dirty="0"/>
            <a:t>4 seconds each:</a:t>
          </a:r>
        </a:p>
      </dgm:t>
    </dgm:pt>
    <dgm:pt modelId="{116E4FD7-9EE9-4F23-97D0-AAC791F401DC}" type="parTrans" cxnId="{5285B185-5CFE-4C03-94D6-479A3201BBCB}">
      <dgm:prSet/>
      <dgm:spPr/>
      <dgm:t>
        <a:bodyPr/>
        <a:lstStyle/>
        <a:p>
          <a:endParaRPr lang="en-US"/>
        </a:p>
      </dgm:t>
    </dgm:pt>
    <dgm:pt modelId="{4A4AADB5-2411-4C40-9D1C-A378BC3BE7B9}" type="sibTrans" cxnId="{5285B185-5CFE-4C03-94D6-479A3201BBCB}">
      <dgm:prSet/>
      <dgm:spPr/>
      <dgm:t>
        <a:bodyPr/>
        <a:lstStyle/>
        <a:p>
          <a:endParaRPr lang="en-US"/>
        </a:p>
      </dgm:t>
    </dgm:pt>
    <dgm:pt modelId="{674F8859-6E1D-404B-B026-55B2A8B0887E}">
      <dgm:prSet phldrT="[Text]" custT="1"/>
      <dgm:spPr>
        <a:solidFill>
          <a:schemeClr val="bg1">
            <a:alpha val="90000"/>
          </a:schemeClr>
        </a:solidFill>
        <a:ln w="6350">
          <a:solidFill>
            <a:schemeClr val="bg1">
              <a:lumMod val="65000"/>
            </a:schemeClr>
          </a:solidFill>
        </a:ln>
      </dgm:spPr>
      <dgm:t>
        <a:bodyPr/>
        <a:lstStyle/>
        <a:p>
          <a:pPr algn="l">
            <a:buFont typeface="+mj-lt"/>
            <a:buAutoNum type="arabicPeriod"/>
          </a:pPr>
          <a:r>
            <a:rPr lang="en-US" sz="1800" dirty="0"/>
            <a:t>Breathe in negative</a:t>
          </a:r>
        </a:p>
      </dgm:t>
    </dgm:pt>
    <dgm:pt modelId="{FA697A6F-8874-485D-A5C4-12EA08DB3361}" type="parTrans" cxnId="{DE078508-DF7B-40F9-9848-3D9358101B15}">
      <dgm:prSet/>
      <dgm:spPr/>
      <dgm:t>
        <a:bodyPr/>
        <a:lstStyle/>
        <a:p>
          <a:endParaRPr lang="en-US"/>
        </a:p>
      </dgm:t>
    </dgm:pt>
    <dgm:pt modelId="{7C68C60C-C0F0-4913-AFF9-8D7432A7D46B}" type="sibTrans" cxnId="{DE078508-DF7B-40F9-9848-3D9358101B15}">
      <dgm:prSet/>
      <dgm:spPr/>
      <dgm:t>
        <a:bodyPr/>
        <a:lstStyle/>
        <a:p>
          <a:endParaRPr lang="en-US"/>
        </a:p>
      </dgm:t>
    </dgm:pt>
    <dgm:pt modelId="{64E84F27-88DD-48C7-8757-E69A3E11143E}">
      <dgm:prSet phldrT="[Text]" custT="1"/>
      <dgm:spPr>
        <a:solidFill>
          <a:schemeClr val="bg1">
            <a:alpha val="90000"/>
          </a:schemeClr>
        </a:solidFill>
        <a:ln w="6350">
          <a:solidFill>
            <a:schemeClr val="bg1">
              <a:lumMod val="65000"/>
            </a:schemeClr>
          </a:solidFill>
        </a:ln>
      </dgm:spPr>
      <dgm:t>
        <a:bodyPr/>
        <a:lstStyle/>
        <a:p>
          <a:pPr algn="l">
            <a:buFont typeface="+mj-lt"/>
            <a:buAutoNum type="arabicPeriod"/>
          </a:pPr>
          <a:r>
            <a:rPr lang="en-US" sz="1800" dirty="0"/>
            <a:t>Breathe out positive</a:t>
          </a:r>
        </a:p>
      </dgm:t>
    </dgm:pt>
    <dgm:pt modelId="{CB98E220-15F1-4965-8FE5-58E83AF1B4CD}" type="parTrans" cxnId="{41156B9A-E554-490B-B665-0A8DEDE72D63}">
      <dgm:prSet/>
      <dgm:spPr/>
      <dgm:t>
        <a:bodyPr/>
        <a:lstStyle/>
        <a:p>
          <a:endParaRPr lang="en-US"/>
        </a:p>
      </dgm:t>
    </dgm:pt>
    <dgm:pt modelId="{4DAA3C1C-BDEF-4099-8565-927F103194DA}" type="sibTrans" cxnId="{41156B9A-E554-490B-B665-0A8DEDE72D63}">
      <dgm:prSet/>
      <dgm:spPr/>
      <dgm:t>
        <a:bodyPr/>
        <a:lstStyle/>
        <a:p>
          <a:endParaRPr lang="en-US"/>
        </a:p>
      </dgm:t>
    </dgm:pt>
    <dgm:pt modelId="{FC0A1FA8-F5E5-48B1-AFAA-BBF2AB6EDC08}">
      <dgm:prSet phldrT="[Text]" custT="1"/>
      <dgm:spPr>
        <a:solidFill>
          <a:schemeClr val="bg1">
            <a:alpha val="90000"/>
          </a:schemeClr>
        </a:solidFill>
        <a:ln w="6350">
          <a:solidFill>
            <a:schemeClr val="bg1">
              <a:lumMod val="65000"/>
            </a:schemeClr>
          </a:solidFill>
        </a:ln>
      </dgm:spPr>
      <dgm:t>
        <a:bodyPr/>
        <a:lstStyle/>
        <a:p>
          <a:pPr algn="l">
            <a:buFont typeface="+mj-lt"/>
            <a:buAutoNum type="arabicPeriod"/>
          </a:pPr>
          <a:r>
            <a:rPr lang="en-US" sz="1800" dirty="0"/>
            <a:t>Focus on self (repeat steps 1-2)</a:t>
          </a:r>
        </a:p>
      </dgm:t>
    </dgm:pt>
    <dgm:pt modelId="{31197D22-2764-4089-982B-7C1D00B50721}" type="parTrans" cxnId="{3E9C8FCA-9BB2-4ACD-A955-3CA8D68D095D}">
      <dgm:prSet/>
      <dgm:spPr/>
      <dgm:t>
        <a:bodyPr/>
        <a:lstStyle/>
        <a:p>
          <a:endParaRPr lang="en-US"/>
        </a:p>
      </dgm:t>
    </dgm:pt>
    <dgm:pt modelId="{677BF3EF-088F-4F2A-B788-BCCE39FB13AC}" type="sibTrans" cxnId="{3E9C8FCA-9BB2-4ACD-A955-3CA8D68D095D}">
      <dgm:prSet/>
      <dgm:spPr/>
      <dgm:t>
        <a:bodyPr/>
        <a:lstStyle/>
        <a:p>
          <a:endParaRPr lang="en-US"/>
        </a:p>
      </dgm:t>
    </dgm:pt>
    <dgm:pt modelId="{721610AE-FD24-4F19-B6E5-A5CAE33569C9}">
      <dgm:prSet phldrT="[Text]" custT="1"/>
      <dgm:spPr>
        <a:solidFill>
          <a:schemeClr val="bg1">
            <a:alpha val="90000"/>
          </a:schemeClr>
        </a:solidFill>
        <a:ln w="6350">
          <a:solidFill>
            <a:schemeClr val="accent2"/>
          </a:solidFill>
        </a:ln>
      </dgm:spPr>
      <dgm:t>
        <a:bodyPr/>
        <a:lstStyle/>
        <a:p>
          <a:pPr algn="l"/>
          <a:endParaRPr lang="en-US" sz="2000" dirty="0"/>
        </a:p>
      </dgm:t>
    </dgm:pt>
    <dgm:pt modelId="{72750D59-B285-49ED-8C62-C9B07E1AB3FE}" type="parTrans" cxnId="{C2C854FF-4CC7-45C8-A9F8-EDC43A7BF94E}">
      <dgm:prSet/>
      <dgm:spPr/>
      <dgm:t>
        <a:bodyPr/>
        <a:lstStyle/>
        <a:p>
          <a:endParaRPr lang="en-US"/>
        </a:p>
      </dgm:t>
    </dgm:pt>
    <dgm:pt modelId="{55BDDF06-D2FC-4DCF-B8A9-A364ED22E61E}" type="sibTrans" cxnId="{C2C854FF-4CC7-45C8-A9F8-EDC43A7BF94E}">
      <dgm:prSet/>
      <dgm:spPr/>
      <dgm:t>
        <a:bodyPr/>
        <a:lstStyle/>
        <a:p>
          <a:endParaRPr lang="en-US"/>
        </a:p>
      </dgm:t>
    </dgm:pt>
    <dgm:pt modelId="{974FD996-7C6C-46F2-87B9-609D1991047A}">
      <dgm:prSet phldrT="[Text]" custT="1"/>
      <dgm:spPr>
        <a:solidFill>
          <a:schemeClr val="bg1">
            <a:alpha val="90000"/>
          </a:schemeClr>
        </a:solidFill>
        <a:ln w="6350">
          <a:solidFill>
            <a:schemeClr val="accent2"/>
          </a:solidFill>
        </a:ln>
      </dgm:spPr>
      <dgm:t>
        <a:bodyPr/>
        <a:lstStyle/>
        <a:p>
          <a:pPr algn="l">
            <a:buNone/>
          </a:pPr>
          <a:r>
            <a:rPr lang="en-US" sz="2000" dirty="0"/>
            <a:t>Dear (Your Name),   This is your future self, and this is what I’d like you to know</a:t>
          </a:r>
          <a:endParaRPr lang="en-US" sz="2000" b="1" dirty="0"/>
        </a:p>
      </dgm:t>
    </dgm:pt>
    <dgm:pt modelId="{77D8DEFF-BE84-44CB-A180-00A7CC8F1ED4}" type="parTrans" cxnId="{6DE06479-C5BE-4128-90FC-13D4EDB30A5F}">
      <dgm:prSet/>
      <dgm:spPr/>
      <dgm:t>
        <a:bodyPr/>
        <a:lstStyle/>
        <a:p>
          <a:endParaRPr lang="en-US"/>
        </a:p>
      </dgm:t>
    </dgm:pt>
    <dgm:pt modelId="{3E4653DA-9D01-47BE-9895-2AC8414B2C73}" type="sibTrans" cxnId="{6DE06479-C5BE-4128-90FC-13D4EDB30A5F}">
      <dgm:prSet/>
      <dgm:spPr/>
      <dgm:t>
        <a:bodyPr/>
        <a:lstStyle/>
        <a:p>
          <a:endParaRPr lang="en-US"/>
        </a:p>
      </dgm:t>
    </dgm:pt>
    <dgm:pt modelId="{0E6918EF-C127-4869-963D-442D16A5FFAC}">
      <dgm:prSet phldrT="[Text]" custT="1"/>
      <dgm:spPr>
        <a:solidFill>
          <a:schemeClr val="bg1">
            <a:alpha val="90000"/>
          </a:schemeClr>
        </a:solidFill>
        <a:ln w="6350">
          <a:solidFill>
            <a:schemeClr val="accent2"/>
          </a:solidFill>
        </a:ln>
      </dgm:spPr>
      <dgm:t>
        <a:bodyPr/>
        <a:lstStyle/>
        <a:p>
          <a:pPr algn="l">
            <a:buNone/>
          </a:pPr>
          <a:endParaRPr lang="en-US" sz="1100" b="1" dirty="0"/>
        </a:p>
      </dgm:t>
    </dgm:pt>
    <dgm:pt modelId="{0936014F-CEF6-403D-9743-49056F09AE17}" type="parTrans" cxnId="{5C6F20AB-B242-4EEB-8B9A-3E5D717B3513}">
      <dgm:prSet/>
      <dgm:spPr/>
      <dgm:t>
        <a:bodyPr/>
        <a:lstStyle/>
        <a:p>
          <a:endParaRPr lang="en-US"/>
        </a:p>
      </dgm:t>
    </dgm:pt>
    <dgm:pt modelId="{BCF20E0B-F5FD-4126-B159-1915CC045518}" type="sibTrans" cxnId="{5C6F20AB-B242-4EEB-8B9A-3E5D717B3513}">
      <dgm:prSet/>
      <dgm:spPr/>
      <dgm:t>
        <a:bodyPr/>
        <a:lstStyle/>
        <a:p>
          <a:endParaRPr lang="en-US"/>
        </a:p>
      </dgm:t>
    </dgm:pt>
    <dgm:pt modelId="{1D6DBF6F-1355-46FF-8520-21C6017BAEF5}">
      <dgm:prSet phldrT="[Text]" custT="1"/>
      <dgm:spPr>
        <a:solidFill>
          <a:srgbClr val="FFFFFF">
            <a:alpha val="90000"/>
          </a:srgbClr>
        </a:solidFill>
        <a:ln w="6350">
          <a:solidFill>
            <a:srgbClr val="005A84"/>
          </a:solidFill>
        </a:ln>
      </dgm:spPr>
      <dgm:t>
        <a:bodyPr/>
        <a:lstStyle/>
        <a:p>
          <a:pPr algn="l">
            <a:buNone/>
          </a:pPr>
          <a:r>
            <a:rPr lang="en-US" sz="2000" b="1" dirty="0"/>
            <a:t>2. Name 5 Things</a:t>
          </a:r>
          <a:endParaRPr lang="en-US" sz="1800" b="1" dirty="0"/>
        </a:p>
      </dgm:t>
    </dgm:pt>
    <dgm:pt modelId="{FAE8AD37-FDF2-48F4-A05C-6122C9E85819}" type="parTrans" cxnId="{C7703013-DF5B-4FBE-9CF4-6E9ABC26C0D3}">
      <dgm:prSet/>
      <dgm:spPr/>
      <dgm:t>
        <a:bodyPr/>
        <a:lstStyle/>
        <a:p>
          <a:endParaRPr lang="en-US"/>
        </a:p>
      </dgm:t>
    </dgm:pt>
    <dgm:pt modelId="{4B3820E8-9B77-47BA-8D98-AA6885EDFB01}" type="sibTrans" cxnId="{C7703013-DF5B-4FBE-9CF4-6E9ABC26C0D3}">
      <dgm:prSet/>
      <dgm:spPr/>
      <dgm:t>
        <a:bodyPr/>
        <a:lstStyle/>
        <a:p>
          <a:endParaRPr lang="en-US"/>
        </a:p>
      </dgm:t>
    </dgm:pt>
    <dgm:pt modelId="{B64EF630-2047-4F26-BC26-52B554149E7E}">
      <dgm:prSet phldrT="[Text]" custT="1"/>
      <dgm:spPr>
        <a:solidFill>
          <a:srgbClr val="FFFFFF">
            <a:alpha val="90000"/>
          </a:srgbClr>
        </a:solidFill>
        <a:ln w="6350">
          <a:solidFill>
            <a:srgbClr val="005A84"/>
          </a:solidFill>
        </a:ln>
      </dgm:spPr>
      <dgm:t>
        <a:bodyPr/>
        <a:lstStyle/>
        <a:p>
          <a:pPr algn="l">
            <a:buNone/>
          </a:pPr>
          <a:endParaRPr lang="en-US" sz="1200" dirty="0"/>
        </a:p>
      </dgm:t>
    </dgm:pt>
    <dgm:pt modelId="{A09DB550-783A-46D5-85E4-44A63895B4E6}" type="parTrans" cxnId="{25FC1079-3C95-4500-AEC2-009C7696AD17}">
      <dgm:prSet/>
      <dgm:spPr/>
      <dgm:t>
        <a:bodyPr/>
        <a:lstStyle/>
        <a:p>
          <a:endParaRPr lang="en-US"/>
        </a:p>
      </dgm:t>
    </dgm:pt>
    <dgm:pt modelId="{DE3F02A3-8573-443B-8611-D5CF31B1F17D}" type="sibTrans" cxnId="{25FC1079-3C95-4500-AEC2-009C7696AD17}">
      <dgm:prSet/>
      <dgm:spPr/>
      <dgm:t>
        <a:bodyPr/>
        <a:lstStyle/>
        <a:p>
          <a:endParaRPr lang="en-US"/>
        </a:p>
      </dgm:t>
    </dgm:pt>
    <dgm:pt modelId="{C0D232A0-191C-45E2-AA7C-3D42D6A25DFC}">
      <dgm:prSet phldrT="[Text]" custT="1"/>
      <dgm:spPr>
        <a:solidFill>
          <a:schemeClr val="bg1">
            <a:alpha val="90000"/>
          </a:schemeClr>
        </a:solidFill>
        <a:ln w="6350">
          <a:solidFill>
            <a:schemeClr val="bg1">
              <a:lumMod val="65000"/>
            </a:schemeClr>
          </a:solidFill>
        </a:ln>
      </dgm:spPr>
      <dgm:t>
        <a:bodyPr/>
        <a:lstStyle/>
        <a:p>
          <a:pPr algn="l">
            <a:buFont typeface="+mj-lt"/>
            <a:buAutoNum type="arabicPeriod"/>
          </a:pPr>
          <a:r>
            <a:rPr lang="en-US" sz="1800" dirty="0"/>
            <a:t>Expand to others (repeat steps 1-2)</a:t>
          </a:r>
        </a:p>
      </dgm:t>
    </dgm:pt>
    <dgm:pt modelId="{A5BB2840-A393-44B0-9DEC-6B5CCECCCC01}" type="parTrans" cxnId="{B92C35AC-21DB-408A-8080-F36EE93AE0D3}">
      <dgm:prSet/>
      <dgm:spPr/>
      <dgm:t>
        <a:bodyPr/>
        <a:lstStyle/>
        <a:p>
          <a:endParaRPr lang="en-US"/>
        </a:p>
      </dgm:t>
    </dgm:pt>
    <dgm:pt modelId="{37000603-090E-4CA8-8822-F61E6CF7FDE1}" type="sibTrans" cxnId="{B92C35AC-21DB-408A-8080-F36EE93AE0D3}">
      <dgm:prSet/>
      <dgm:spPr/>
      <dgm:t>
        <a:bodyPr/>
        <a:lstStyle/>
        <a:p>
          <a:endParaRPr lang="en-US"/>
        </a:p>
      </dgm:t>
    </dgm:pt>
    <dgm:pt modelId="{56787F48-A6F4-45AA-A5BF-7BA740333850}" type="pres">
      <dgm:prSet presAssocID="{0DC59D95-BA93-4805-9E7F-EBE6126AD4E2}" presName="Name0" presStyleCnt="0">
        <dgm:presLayoutVars>
          <dgm:dir/>
          <dgm:animLvl val="lvl"/>
          <dgm:resizeHandles val="exact"/>
        </dgm:presLayoutVars>
      </dgm:prSet>
      <dgm:spPr/>
    </dgm:pt>
    <dgm:pt modelId="{CC915B05-7FF8-4509-94E5-DC3EDB6E5316}" type="pres">
      <dgm:prSet presAssocID="{B42F9210-2A5F-4F92-B6E4-A86D4A70F1A8}" presName="composite" presStyleCnt="0"/>
      <dgm:spPr/>
    </dgm:pt>
    <dgm:pt modelId="{8FB2853B-4929-455C-8584-A0F2DEB3225F}" type="pres">
      <dgm:prSet presAssocID="{B42F9210-2A5F-4F92-B6E4-A86D4A70F1A8}" presName="parTx" presStyleLbl="alignNode1" presStyleIdx="0" presStyleCnt="3">
        <dgm:presLayoutVars>
          <dgm:chMax val="0"/>
          <dgm:chPref val="0"/>
          <dgm:bulletEnabled val="1"/>
        </dgm:presLayoutVars>
      </dgm:prSet>
      <dgm:spPr/>
    </dgm:pt>
    <dgm:pt modelId="{A0C126F6-7726-450D-B8D4-8B41DC4493B3}" type="pres">
      <dgm:prSet presAssocID="{B42F9210-2A5F-4F92-B6E4-A86D4A70F1A8}" presName="desTx" presStyleLbl="alignAccFollowNode1" presStyleIdx="0" presStyleCnt="3" custLinFactNeighborX="-8453" custLinFactNeighborY="-363">
        <dgm:presLayoutVars>
          <dgm:bulletEnabled val="1"/>
        </dgm:presLayoutVars>
      </dgm:prSet>
      <dgm:spPr/>
    </dgm:pt>
    <dgm:pt modelId="{9695493E-D44F-486E-ABF9-2F334F545144}" type="pres">
      <dgm:prSet presAssocID="{8C342A3C-76C6-4E56-89B1-6EB65EF491ED}" presName="space" presStyleCnt="0"/>
      <dgm:spPr/>
    </dgm:pt>
    <dgm:pt modelId="{DF76E86C-B2C9-4652-8AC9-F68BC108E3E2}" type="pres">
      <dgm:prSet presAssocID="{6EE859AC-ECCA-4121-A20C-94E7614D8ECD}" presName="composite" presStyleCnt="0"/>
      <dgm:spPr/>
    </dgm:pt>
    <dgm:pt modelId="{21D9A4BA-1B68-4454-8E4A-07582C9E665E}" type="pres">
      <dgm:prSet presAssocID="{6EE859AC-ECCA-4121-A20C-94E7614D8ECD}" presName="parTx" presStyleLbl="alignNode1" presStyleIdx="1" presStyleCnt="3">
        <dgm:presLayoutVars>
          <dgm:chMax val="0"/>
          <dgm:chPref val="0"/>
          <dgm:bulletEnabled val="1"/>
        </dgm:presLayoutVars>
      </dgm:prSet>
      <dgm:spPr/>
    </dgm:pt>
    <dgm:pt modelId="{E766195C-639B-4924-BAFB-6AD4011B0977}" type="pres">
      <dgm:prSet presAssocID="{6EE859AC-ECCA-4121-A20C-94E7614D8ECD}" presName="desTx" presStyleLbl="alignAccFollowNode1" presStyleIdx="1" presStyleCnt="3">
        <dgm:presLayoutVars>
          <dgm:bulletEnabled val="1"/>
        </dgm:presLayoutVars>
      </dgm:prSet>
      <dgm:spPr/>
    </dgm:pt>
    <dgm:pt modelId="{A22962E7-C1DB-4DA4-ADE3-4210E70EFCF7}" type="pres">
      <dgm:prSet presAssocID="{A9AF0E40-915D-4A5B-838E-43236325E4B6}" presName="space" presStyleCnt="0"/>
      <dgm:spPr/>
    </dgm:pt>
    <dgm:pt modelId="{7932068E-8ADC-4913-8890-332714B28E93}" type="pres">
      <dgm:prSet presAssocID="{7DF5A9D6-BD96-4128-9813-9A5207DAB2D1}" presName="composite" presStyleCnt="0"/>
      <dgm:spPr/>
    </dgm:pt>
    <dgm:pt modelId="{FC836656-2748-422D-9628-9B1832B63FF8}" type="pres">
      <dgm:prSet presAssocID="{7DF5A9D6-BD96-4128-9813-9A5207DAB2D1}" presName="parTx" presStyleLbl="alignNode1" presStyleIdx="2" presStyleCnt="3">
        <dgm:presLayoutVars>
          <dgm:chMax val="0"/>
          <dgm:chPref val="0"/>
          <dgm:bulletEnabled val="1"/>
        </dgm:presLayoutVars>
      </dgm:prSet>
      <dgm:spPr/>
    </dgm:pt>
    <dgm:pt modelId="{3F2888D7-915E-4014-87CD-C56D802FC8ED}" type="pres">
      <dgm:prSet presAssocID="{7DF5A9D6-BD96-4128-9813-9A5207DAB2D1}" presName="desTx" presStyleLbl="alignAccFollowNode1" presStyleIdx="2" presStyleCnt="3">
        <dgm:presLayoutVars>
          <dgm:bulletEnabled val="1"/>
        </dgm:presLayoutVars>
      </dgm:prSet>
      <dgm:spPr/>
    </dgm:pt>
  </dgm:ptLst>
  <dgm:cxnLst>
    <dgm:cxn modelId="{FBB91506-EA45-4274-96AE-C700F10F2ABA}" type="presOf" srcId="{C0D232A0-191C-45E2-AA7C-3D42D6A25DFC}" destId="{E766195C-639B-4924-BAFB-6AD4011B0977}" srcOrd="0" destOrd="4" presId="urn:microsoft.com/office/officeart/2005/8/layout/hList1"/>
    <dgm:cxn modelId="{DE078508-DF7B-40F9-9848-3D9358101B15}" srcId="{176BD7E5-BE8B-472B-8935-CB1122DE619E}" destId="{674F8859-6E1D-404B-B026-55B2A8B0887E}" srcOrd="0" destOrd="0" parTransId="{FA697A6F-8874-485D-A5C4-12EA08DB3361}" sibTransId="{7C68C60C-C0F0-4913-AFF9-8D7432A7D46B}"/>
    <dgm:cxn modelId="{F13A550A-6088-4986-8DB8-6D2257081125}" type="presOf" srcId="{0E6918EF-C127-4869-963D-442D16A5FFAC}" destId="{3F2888D7-915E-4014-87CD-C56D802FC8ED}" srcOrd="0" destOrd="1" presId="urn:microsoft.com/office/officeart/2005/8/layout/hList1"/>
    <dgm:cxn modelId="{C7703013-DF5B-4FBE-9CF4-6E9ABC26C0D3}" srcId="{B42F9210-2A5F-4F92-B6E4-A86D4A70F1A8}" destId="{1D6DBF6F-1355-46FF-8520-21C6017BAEF5}" srcOrd="2" destOrd="0" parTransId="{FAE8AD37-FDF2-48F4-A05C-6122C9E85819}" sibTransId="{4B3820E8-9B77-47BA-8D98-AA6885EDFB01}"/>
    <dgm:cxn modelId="{63885D30-6A4C-4E6C-907F-5E6BE6B7AA3F}" type="presOf" srcId="{56BBD5B6-B892-446F-B9F0-B607AD8AD775}" destId="{A0C126F6-7726-450D-B8D4-8B41DC4493B3}" srcOrd="0" destOrd="4" presId="urn:microsoft.com/office/officeart/2005/8/layout/hList1"/>
    <dgm:cxn modelId="{B3FD443B-AF01-46B5-97F0-B7DB5B2A7D7C}" type="presOf" srcId="{B64EF630-2047-4F26-BC26-52B554149E7E}" destId="{A0C126F6-7726-450D-B8D4-8B41DC4493B3}" srcOrd="0" destOrd="6" presId="urn:microsoft.com/office/officeart/2005/8/layout/hList1"/>
    <dgm:cxn modelId="{6016C43E-C21F-48EF-81F3-E966A1A48E10}" srcId="{7DF5A9D6-BD96-4128-9813-9A5207DAB2D1}" destId="{3CA8FF95-E4C6-402E-8610-066C49DE59C9}" srcOrd="0" destOrd="0" parTransId="{681CAD99-1109-4398-B9F2-C1A63EBF0E35}" sibTransId="{25C9A388-6DA0-4031-8B94-128A93521D1C}"/>
    <dgm:cxn modelId="{D847E05D-C034-4DB7-9FF8-83734A7280F6}" type="presOf" srcId="{FC0A1FA8-F5E5-48B1-AFAA-BBF2AB6EDC08}" destId="{E766195C-639B-4924-BAFB-6AD4011B0977}" srcOrd="0" destOrd="3" presId="urn:microsoft.com/office/officeart/2005/8/layout/hList1"/>
    <dgm:cxn modelId="{2A16E842-5B4B-496F-8869-77C98ECC5B24}" srcId="{0DC59D95-BA93-4805-9E7F-EBE6126AD4E2}" destId="{6EE859AC-ECCA-4121-A20C-94E7614D8ECD}" srcOrd="1" destOrd="0" parTransId="{2F5CDEBC-8517-4936-B58C-B786FC4D4B64}" sibTransId="{A9AF0E40-915D-4A5B-838E-43236325E4B6}"/>
    <dgm:cxn modelId="{1C8B7368-7859-4FAB-AF5D-0D0E53E38B59}" type="presOf" srcId="{B5AF9D93-567A-4F0D-A5DA-158A8ECCE60E}" destId="{A0C126F6-7726-450D-B8D4-8B41DC4493B3}" srcOrd="0" destOrd="2" presId="urn:microsoft.com/office/officeart/2005/8/layout/hList1"/>
    <dgm:cxn modelId="{6D933E4C-3CDC-48E5-B92D-728C52331F99}" type="presOf" srcId="{721610AE-FD24-4F19-B6E5-A5CAE33569C9}" destId="{3F2888D7-915E-4014-87CD-C56D802FC8ED}" srcOrd="0" destOrd="3" presId="urn:microsoft.com/office/officeart/2005/8/layout/hList1"/>
    <dgm:cxn modelId="{E40A2976-CA29-4881-BFF8-69D5F0511CEE}" type="presOf" srcId="{3CA8FF95-E4C6-402E-8610-066C49DE59C9}" destId="{3F2888D7-915E-4014-87CD-C56D802FC8ED}" srcOrd="0" destOrd="0" presId="urn:microsoft.com/office/officeart/2005/8/layout/hList1"/>
    <dgm:cxn modelId="{07F86D58-37F4-49EF-8FEC-444E7E05861D}" srcId="{6DA3D325-2CE7-470C-8549-6328A6F6A643}" destId="{56BBD5B6-B892-446F-B9F0-B607AD8AD775}" srcOrd="2" destOrd="0" parTransId="{2F1E119D-EAE8-46B7-892C-7A3A9596939F}" sibTransId="{0CB08F43-9D3B-4656-A0FD-7CC6A930C9D2}"/>
    <dgm:cxn modelId="{25FC1079-3C95-4500-AEC2-009C7696AD17}" srcId="{6DA3D325-2CE7-470C-8549-6328A6F6A643}" destId="{B64EF630-2047-4F26-BC26-52B554149E7E}" srcOrd="4" destOrd="0" parTransId="{A09DB550-783A-46D5-85E4-44A63895B4E6}" sibTransId="{DE3F02A3-8573-443B-8611-D5CF31B1F17D}"/>
    <dgm:cxn modelId="{6DE06479-C5BE-4128-90FC-13D4EDB30A5F}" srcId="{7DF5A9D6-BD96-4128-9813-9A5207DAB2D1}" destId="{974FD996-7C6C-46F2-87B9-609D1991047A}" srcOrd="2" destOrd="0" parTransId="{77D8DEFF-BE84-44CB-A180-00A7CC8F1ED4}" sibTransId="{3E4653DA-9D01-47BE-9895-2AC8414B2C73}"/>
    <dgm:cxn modelId="{F2D1F77F-96F2-4405-8529-114CB99E8871}" srcId="{0DC59D95-BA93-4805-9E7F-EBE6126AD4E2}" destId="{B42F9210-2A5F-4F92-B6E4-A86D4A70F1A8}" srcOrd="0" destOrd="0" parTransId="{3A2EEAD4-798E-44BB-BECF-1681CFBABA8F}" sibTransId="{8C342A3C-76C6-4E56-89B1-6EB65EF491ED}"/>
    <dgm:cxn modelId="{5285B185-5CFE-4C03-94D6-479A3201BBCB}" srcId="{B42F9210-2A5F-4F92-B6E4-A86D4A70F1A8}" destId="{6DA3D325-2CE7-470C-8549-6328A6F6A643}" srcOrd="1" destOrd="0" parTransId="{116E4FD7-9EE9-4F23-97D0-AAC791F401DC}" sibTransId="{4A4AADB5-2411-4C40-9D1C-A378BC3BE7B9}"/>
    <dgm:cxn modelId="{CE73D686-279C-4F7D-B1BC-3BF53500DE1F}" type="presOf" srcId="{BC9096A8-63AC-4E49-A4DB-54E4E1AEC9EF}" destId="{A0C126F6-7726-450D-B8D4-8B41DC4493B3}" srcOrd="0" destOrd="5" presId="urn:microsoft.com/office/officeart/2005/8/layout/hList1"/>
    <dgm:cxn modelId="{441D318A-BA67-4595-9D43-D89411E22F4B}" type="presOf" srcId="{176BD7E5-BE8B-472B-8935-CB1122DE619E}" destId="{E766195C-639B-4924-BAFB-6AD4011B0977}" srcOrd="0" destOrd="0" presId="urn:microsoft.com/office/officeart/2005/8/layout/hList1"/>
    <dgm:cxn modelId="{8821C98B-F898-4967-877F-44E675A1B7A6}" type="presOf" srcId="{1D6DBF6F-1355-46FF-8520-21C6017BAEF5}" destId="{A0C126F6-7726-450D-B8D4-8B41DC4493B3}" srcOrd="0" destOrd="7" presId="urn:microsoft.com/office/officeart/2005/8/layout/hList1"/>
    <dgm:cxn modelId="{C97A5E91-1DE5-4692-9F39-5EF3A3FC29D8}" srcId="{6EE859AC-ECCA-4121-A20C-94E7614D8ECD}" destId="{176BD7E5-BE8B-472B-8935-CB1122DE619E}" srcOrd="0" destOrd="0" parTransId="{96DA7287-7556-4DFD-AAE4-F3B2E709ED43}" sibTransId="{B36E0698-BE8C-4390-9B2E-6EF86BCB47CD}"/>
    <dgm:cxn modelId="{A2737993-F7E7-41B9-95B1-EB2F2794AFE6}" type="presOf" srcId="{7DF5A9D6-BD96-4128-9813-9A5207DAB2D1}" destId="{FC836656-2748-422D-9628-9B1832B63FF8}" srcOrd="0" destOrd="0" presId="urn:microsoft.com/office/officeart/2005/8/layout/hList1"/>
    <dgm:cxn modelId="{C288C895-AC0C-4E58-875F-04F62DFD0726}" srcId="{6DA3D325-2CE7-470C-8549-6328A6F6A643}" destId="{582A9C4E-1ACF-4E7A-BD2D-5F4505D4BFC0}" srcOrd="1" destOrd="0" parTransId="{196F604A-AA18-4780-9909-4819D7BAC15A}" sibTransId="{176EA337-9A7A-4D57-8975-EED6D2171DF8}"/>
    <dgm:cxn modelId="{41156B9A-E554-490B-B665-0A8DEDE72D63}" srcId="{176BD7E5-BE8B-472B-8935-CB1122DE619E}" destId="{64E84F27-88DD-48C7-8757-E69A3E11143E}" srcOrd="1" destOrd="0" parTransId="{CB98E220-15F1-4965-8FE5-58E83AF1B4CD}" sibTransId="{4DAA3C1C-BDEF-4099-8565-927F103194DA}"/>
    <dgm:cxn modelId="{5DE6DE9D-EC0D-480F-84AB-60546D9B0073}" type="presOf" srcId="{974FD996-7C6C-46F2-87B9-609D1991047A}" destId="{3F2888D7-915E-4014-87CD-C56D802FC8ED}" srcOrd="0" destOrd="2" presId="urn:microsoft.com/office/officeart/2005/8/layout/hList1"/>
    <dgm:cxn modelId="{0D1D8FA1-550A-4942-8E1C-E349C1FCE39A}" type="presOf" srcId="{5CD682CF-C650-4D85-B92C-F228CD5EF97B}" destId="{A0C126F6-7726-450D-B8D4-8B41DC4493B3}" srcOrd="0" destOrd="0" presId="urn:microsoft.com/office/officeart/2005/8/layout/hList1"/>
    <dgm:cxn modelId="{3B9271A6-93BB-44B8-8E00-A4FC606CB6B3}" type="presOf" srcId="{64E84F27-88DD-48C7-8757-E69A3E11143E}" destId="{E766195C-639B-4924-BAFB-6AD4011B0977}" srcOrd="0" destOrd="2" presId="urn:microsoft.com/office/officeart/2005/8/layout/hList1"/>
    <dgm:cxn modelId="{726972A6-3AAB-4CC8-BBD3-D9FE95EFE459}" srcId="{B42F9210-2A5F-4F92-B6E4-A86D4A70F1A8}" destId="{5CD682CF-C650-4D85-B92C-F228CD5EF97B}" srcOrd="0" destOrd="0" parTransId="{80BF1095-69C3-40C4-8CFB-D20CE308DF5C}" sibTransId="{9484EB66-C981-4EA3-9C90-A46342CBD2E5}"/>
    <dgm:cxn modelId="{5C6F20AB-B242-4EEB-8B9A-3E5D717B3513}" srcId="{7DF5A9D6-BD96-4128-9813-9A5207DAB2D1}" destId="{0E6918EF-C127-4869-963D-442D16A5FFAC}" srcOrd="1" destOrd="0" parTransId="{0936014F-CEF6-403D-9743-49056F09AE17}" sibTransId="{BCF20E0B-F5FD-4126-B159-1915CC045518}"/>
    <dgm:cxn modelId="{3C1727AB-8ECC-4959-81E3-1AA5456DB83B}" type="presOf" srcId="{B42F9210-2A5F-4F92-B6E4-A86D4A70F1A8}" destId="{8FB2853B-4929-455C-8584-A0F2DEB3225F}" srcOrd="0" destOrd="0" presId="urn:microsoft.com/office/officeart/2005/8/layout/hList1"/>
    <dgm:cxn modelId="{B92C35AC-21DB-408A-8080-F36EE93AE0D3}" srcId="{176BD7E5-BE8B-472B-8935-CB1122DE619E}" destId="{C0D232A0-191C-45E2-AA7C-3D42D6A25DFC}" srcOrd="3" destOrd="0" parTransId="{A5BB2840-A393-44B0-9DEC-6B5CCECCCC01}" sibTransId="{37000603-090E-4CA8-8822-F61E6CF7FDE1}"/>
    <dgm:cxn modelId="{5CCED0B3-76BC-4015-B292-9B862718AC89}" srcId="{6DA3D325-2CE7-470C-8549-6328A6F6A643}" destId="{B5AF9D93-567A-4F0D-A5DA-158A8ECCE60E}" srcOrd="0" destOrd="0" parTransId="{47AF07CB-3744-488F-BE39-B2CFA57C6627}" sibTransId="{EB7FFAC7-3BBB-4D8F-8744-51CC7B6982E0}"/>
    <dgm:cxn modelId="{1B7E17C5-9667-4C3E-A33D-B594D43F5FAB}" type="presOf" srcId="{6EE859AC-ECCA-4121-A20C-94E7614D8ECD}" destId="{21D9A4BA-1B68-4454-8E4A-07582C9E665E}" srcOrd="0" destOrd="0" presId="urn:microsoft.com/office/officeart/2005/8/layout/hList1"/>
    <dgm:cxn modelId="{20F198C7-198F-48C3-B3B2-A87E51DBA4EB}" type="presOf" srcId="{6DA3D325-2CE7-470C-8549-6328A6F6A643}" destId="{A0C126F6-7726-450D-B8D4-8B41DC4493B3}" srcOrd="0" destOrd="1" presId="urn:microsoft.com/office/officeart/2005/8/layout/hList1"/>
    <dgm:cxn modelId="{8D46D3C8-C57A-4EA7-B1A7-C581848EAC7D}" type="presOf" srcId="{582A9C4E-1ACF-4E7A-BD2D-5F4505D4BFC0}" destId="{A0C126F6-7726-450D-B8D4-8B41DC4493B3}" srcOrd="0" destOrd="3" presId="urn:microsoft.com/office/officeart/2005/8/layout/hList1"/>
    <dgm:cxn modelId="{3E9C8FCA-9BB2-4ACD-A955-3CA8D68D095D}" srcId="{176BD7E5-BE8B-472B-8935-CB1122DE619E}" destId="{FC0A1FA8-F5E5-48B1-AFAA-BBF2AB6EDC08}" srcOrd="2" destOrd="0" parTransId="{31197D22-2764-4089-982B-7C1D00B50721}" sibTransId="{677BF3EF-088F-4F2A-B788-BCCE39FB13AC}"/>
    <dgm:cxn modelId="{8402C9D6-45FA-47E9-AA0F-C045EB20AC88}" srcId="{0DC59D95-BA93-4805-9E7F-EBE6126AD4E2}" destId="{7DF5A9D6-BD96-4128-9813-9A5207DAB2D1}" srcOrd="2" destOrd="0" parTransId="{AB53C4AE-255A-43BF-8334-EF7BA3D10C9C}" sibTransId="{143D27A8-8DF6-400C-9CB5-6A7393FB16C7}"/>
    <dgm:cxn modelId="{A4622FE3-7241-4254-A02A-0B8B5E6A270C}" type="presOf" srcId="{0DC59D95-BA93-4805-9E7F-EBE6126AD4E2}" destId="{56787F48-A6F4-45AA-A5BF-7BA740333850}" srcOrd="0" destOrd="0" presId="urn:microsoft.com/office/officeart/2005/8/layout/hList1"/>
    <dgm:cxn modelId="{2C27A4EE-E811-4F1A-B7E5-E01A6B1D6CF6}" srcId="{6DA3D325-2CE7-470C-8549-6328A6F6A643}" destId="{BC9096A8-63AC-4E49-A4DB-54E4E1AEC9EF}" srcOrd="3" destOrd="0" parTransId="{C377C8B3-978C-4624-8CF1-C9012202F693}" sibTransId="{26B32A3C-461B-4AF9-8A6D-A42BF809CD89}"/>
    <dgm:cxn modelId="{67A147FD-DFE0-4C7C-87E8-53C532D521E9}" type="presOf" srcId="{674F8859-6E1D-404B-B026-55B2A8B0887E}" destId="{E766195C-639B-4924-BAFB-6AD4011B0977}" srcOrd="0" destOrd="1" presId="urn:microsoft.com/office/officeart/2005/8/layout/hList1"/>
    <dgm:cxn modelId="{C2C854FF-4CC7-45C8-A9F8-EDC43A7BF94E}" srcId="{7DF5A9D6-BD96-4128-9813-9A5207DAB2D1}" destId="{721610AE-FD24-4F19-B6E5-A5CAE33569C9}" srcOrd="3" destOrd="0" parTransId="{72750D59-B285-49ED-8C62-C9B07E1AB3FE}" sibTransId="{55BDDF06-D2FC-4DCF-B8A9-A364ED22E61E}"/>
    <dgm:cxn modelId="{5EC29ADD-0D38-4B9F-B1AA-EA08BF6045CC}" type="presParOf" srcId="{56787F48-A6F4-45AA-A5BF-7BA740333850}" destId="{CC915B05-7FF8-4509-94E5-DC3EDB6E5316}" srcOrd="0" destOrd="0" presId="urn:microsoft.com/office/officeart/2005/8/layout/hList1"/>
    <dgm:cxn modelId="{FB6A18E8-063A-4284-A3FB-E95F2E40C7B1}" type="presParOf" srcId="{CC915B05-7FF8-4509-94E5-DC3EDB6E5316}" destId="{8FB2853B-4929-455C-8584-A0F2DEB3225F}" srcOrd="0" destOrd="0" presId="urn:microsoft.com/office/officeart/2005/8/layout/hList1"/>
    <dgm:cxn modelId="{AD6372E7-820B-4D0F-91F7-B9D4E5B43510}" type="presParOf" srcId="{CC915B05-7FF8-4509-94E5-DC3EDB6E5316}" destId="{A0C126F6-7726-450D-B8D4-8B41DC4493B3}" srcOrd="1" destOrd="0" presId="urn:microsoft.com/office/officeart/2005/8/layout/hList1"/>
    <dgm:cxn modelId="{E41B0204-EDA3-418F-96C3-1513D1459648}" type="presParOf" srcId="{56787F48-A6F4-45AA-A5BF-7BA740333850}" destId="{9695493E-D44F-486E-ABF9-2F334F545144}" srcOrd="1" destOrd="0" presId="urn:microsoft.com/office/officeart/2005/8/layout/hList1"/>
    <dgm:cxn modelId="{2A093BF5-5421-4CE2-85D1-0D7BB48A9606}" type="presParOf" srcId="{56787F48-A6F4-45AA-A5BF-7BA740333850}" destId="{DF76E86C-B2C9-4652-8AC9-F68BC108E3E2}" srcOrd="2" destOrd="0" presId="urn:microsoft.com/office/officeart/2005/8/layout/hList1"/>
    <dgm:cxn modelId="{043D007F-1077-428D-A86F-DF49B23909FC}" type="presParOf" srcId="{DF76E86C-B2C9-4652-8AC9-F68BC108E3E2}" destId="{21D9A4BA-1B68-4454-8E4A-07582C9E665E}" srcOrd="0" destOrd="0" presId="urn:microsoft.com/office/officeart/2005/8/layout/hList1"/>
    <dgm:cxn modelId="{3FCD3A8E-48D9-4061-A905-05DE24B22509}" type="presParOf" srcId="{DF76E86C-B2C9-4652-8AC9-F68BC108E3E2}" destId="{E766195C-639B-4924-BAFB-6AD4011B0977}" srcOrd="1" destOrd="0" presId="urn:microsoft.com/office/officeart/2005/8/layout/hList1"/>
    <dgm:cxn modelId="{10B9E900-DF44-4906-A752-422981570C3F}" type="presParOf" srcId="{56787F48-A6F4-45AA-A5BF-7BA740333850}" destId="{A22962E7-C1DB-4DA4-ADE3-4210E70EFCF7}" srcOrd="3" destOrd="0" presId="urn:microsoft.com/office/officeart/2005/8/layout/hList1"/>
    <dgm:cxn modelId="{CA152D7A-F7C8-4148-BBD0-7933FAF5D4A0}" type="presParOf" srcId="{56787F48-A6F4-45AA-A5BF-7BA740333850}" destId="{7932068E-8ADC-4913-8890-332714B28E93}" srcOrd="4" destOrd="0" presId="urn:microsoft.com/office/officeart/2005/8/layout/hList1"/>
    <dgm:cxn modelId="{A574094F-23E9-4E34-A30E-209A21478FEF}" type="presParOf" srcId="{7932068E-8ADC-4913-8890-332714B28E93}" destId="{FC836656-2748-422D-9628-9B1832B63FF8}" srcOrd="0" destOrd="0" presId="urn:microsoft.com/office/officeart/2005/8/layout/hList1"/>
    <dgm:cxn modelId="{5534BB02-45D1-4749-9B38-784424236B06}" type="presParOf" srcId="{7932068E-8ADC-4913-8890-332714B28E93}" destId="{3F2888D7-915E-4014-87CD-C56D802FC8ED}"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000" dirty="0"/>
            <a:t>Which of the self-compassion practices could help you </a:t>
          </a:r>
          <a:r>
            <a:rPr lang="en-US" sz="2000" b="1" dirty="0"/>
            <a:t>reframe</a:t>
          </a:r>
          <a:r>
            <a:rPr lang="en-US" sz="2000" b="0" dirty="0"/>
            <a:t> a current or future challenge?</a:t>
          </a:r>
          <a:endParaRPr lang="en-US" sz="2000" dirty="0"/>
        </a:p>
      </dgm:t>
    </dgm:pt>
    <dgm:pt modelId="{2CA97F5A-6EFB-4E84-8548-00A72AB8EA17}" type="parTrans" cxnId="{166B327E-4CD0-4F37-B158-33A6F109E0C8}">
      <dgm:prSet/>
      <dgm:spPr/>
      <dgm:t>
        <a:bodyPr/>
        <a:lstStyle/>
        <a:p>
          <a:endParaRPr lang="en-US" sz="1800"/>
        </a:p>
      </dgm:t>
    </dgm:pt>
    <dgm:pt modelId="{D92720A6-8F16-483C-9F05-FEA7F065E7AB}" type="sibTrans" cxnId="{166B327E-4CD0-4F37-B158-33A6F109E0C8}">
      <dgm:prSet/>
      <dgm:spPr/>
      <dgm:t>
        <a:bodyPr/>
        <a:lstStyle/>
        <a:p>
          <a:endParaRPr lang="en-US" sz="1800"/>
        </a:p>
      </dgm:t>
    </dgm:pt>
    <dgm:pt modelId="{32833D40-5C7E-4543-962D-892A730C9D40}">
      <dgm:prSet phldrT="[Text]" custT="1"/>
      <dgm:spPr>
        <a:noFill/>
      </dgm:spPr>
      <dgm:t>
        <a:bodyPr/>
        <a:lstStyle/>
        <a:p>
          <a:r>
            <a:rPr lang="en-US" sz="2400" b="1" dirty="0">
              <a:solidFill>
                <a:schemeClr val="tx1"/>
              </a:solidFill>
            </a:rPr>
            <a:t>Reframing: To look at something in a new way</a:t>
          </a:r>
        </a:p>
      </dgm:t>
    </dgm:pt>
    <dgm:pt modelId="{C4518955-0688-4FE7-A4E2-9E9809A3E669}" type="sibTrans" cxnId="{FF568D0A-F4CE-40FD-A12B-6194EE6A83F7}">
      <dgm:prSet/>
      <dgm:spPr/>
      <dgm:t>
        <a:bodyPr/>
        <a:lstStyle/>
        <a:p>
          <a:endParaRPr lang="en-US" sz="1800"/>
        </a:p>
      </dgm:t>
    </dgm:pt>
    <dgm:pt modelId="{252A7536-48BA-4499-84C2-B56EE4CBA64B}" type="parTrans" cxnId="{FF568D0A-F4CE-40FD-A12B-6194EE6A83F7}">
      <dgm:prSet/>
      <dgm:spPr/>
      <dgm:t>
        <a:bodyPr/>
        <a:lstStyle/>
        <a:p>
          <a:endParaRPr lang="en-US" sz="18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000" dirty="0"/>
            <a:t>Which of the self-compassion practices could help you </a:t>
          </a:r>
          <a:r>
            <a:rPr lang="en-US" sz="2000" b="1" dirty="0"/>
            <a:t>navigate</a:t>
          </a:r>
          <a:r>
            <a:rPr lang="en-US" sz="2000" b="0" dirty="0"/>
            <a:t> a current obstacle?</a:t>
          </a:r>
          <a:endParaRPr lang="en-US" sz="2000" dirty="0"/>
        </a:p>
      </dgm:t>
    </dgm:pt>
    <dgm:pt modelId="{2CA97F5A-6EFB-4E84-8548-00A72AB8EA17}" type="parTrans" cxnId="{166B327E-4CD0-4F37-B158-33A6F109E0C8}">
      <dgm:prSet/>
      <dgm:spPr/>
      <dgm:t>
        <a:bodyPr/>
        <a:lstStyle/>
        <a:p>
          <a:endParaRPr lang="en-US" sz="1800"/>
        </a:p>
      </dgm:t>
    </dgm:pt>
    <dgm:pt modelId="{D92720A6-8F16-483C-9F05-FEA7F065E7AB}" type="sibTrans" cxnId="{166B327E-4CD0-4F37-B158-33A6F109E0C8}">
      <dgm:prSet/>
      <dgm:spPr/>
      <dgm:t>
        <a:bodyPr/>
        <a:lstStyle/>
        <a:p>
          <a:endParaRPr lang="en-US" sz="1800"/>
        </a:p>
      </dgm:t>
    </dgm:pt>
    <dgm:pt modelId="{32833D40-5C7E-4543-962D-892A730C9D40}">
      <dgm:prSet phldrT="[Text]" custT="1"/>
      <dgm:spPr>
        <a:noFill/>
      </dgm:spPr>
      <dgm:t>
        <a:bodyPr/>
        <a:lstStyle/>
        <a:p>
          <a:r>
            <a:rPr lang="en-US" sz="2400" b="1" dirty="0">
              <a:solidFill>
                <a:schemeClr val="tx1"/>
              </a:solidFill>
            </a:rPr>
            <a:t>Navigating: To avoid or go around obstacles</a:t>
          </a:r>
        </a:p>
      </dgm:t>
    </dgm:pt>
    <dgm:pt modelId="{C4518955-0688-4FE7-A4E2-9E9809A3E669}" type="sibTrans" cxnId="{FF568D0A-F4CE-40FD-A12B-6194EE6A83F7}">
      <dgm:prSet/>
      <dgm:spPr/>
      <dgm:t>
        <a:bodyPr/>
        <a:lstStyle/>
        <a:p>
          <a:endParaRPr lang="en-US" sz="1800"/>
        </a:p>
      </dgm:t>
    </dgm:pt>
    <dgm:pt modelId="{252A7536-48BA-4499-84C2-B56EE4CBA64B}" type="parTrans" cxnId="{FF568D0A-F4CE-40FD-A12B-6194EE6A83F7}">
      <dgm:prSet/>
      <dgm:spPr/>
      <dgm:t>
        <a:bodyPr/>
        <a:lstStyle/>
        <a:p>
          <a:endParaRPr lang="en-US" sz="18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F34EBE-8B41-45A1-B40C-4121A568498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E5A3D0D6-0F9D-41AD-A20F-27E7AE8402A0}">
      <dgm:prSet phldrT="[Text]" custT="1"/>
      <dgm:spPr/>
      <dgm:t>
        <a:bodyPr/>
        <a:lstStyle/>
        <a:p>
          <a:pPr>
            <a:buFontTx/>
            <a:buChar char="–"/>
          </a:pPr>
          <a:r>
            <a:rPr lang="en-US" sz="2000" dirty="0"/>
            <a:t>Which of the self-compassion practices could help you </a:t>
          </a:r>
          <a:r>
            <a:rPr lang="en-US" sz="2000" b="1" dirty="0"/>
            <a:t>advocate</a:t>
          </a:r>
          <a:r>
            <a:rPr lang="en-US" sz="2000" dirty="0"/>
            <a:t> for something you need?</a:t>
          </a:r>
        </a:p>
      </dgm:t>
    </dgm:pt>
    <dgm:pt modelId="{2CA97F5A-6EFB-4E84-8548-00A72AB8EA17}" type="parTrans" cxnId="{166B327E-4CD0-4F37-B158-33A6F109E0C8}">
      <dgm:prSet/>
      <dgm:spPr/>
      <dgm:t>
        <a:bodyPr/>
        <a:lstStyle/>
        <a:p>
          <a:endParaRPr lang="en-US" sz="1800"/>
        </a:p>
      </dgm:t>
    </dgm:pt>
    <dgm:pt modelId="{D92720A6-8F16-483C-9F05-FEA7F065E7AB}" type="sibTrans" cxnId="{166B327E-4CD0-4F37-B158-33A6F109E0C8}">
      <dgm:prSet/>
      <dgm:spPr/>
      <dgm:t>
        <a:bodyPr/>
        <a:lstStyle/>
        <a:p>
          <a:endParaRPr lang="en-US" sz="1800"/>
        </a:p>
      </dgm:t>
    </dgm:pt>
    <dgm:pt modelId="{32833D40-5C7E-4543-962D-892A730C9D40}">
      <dgm:prSet phldrT="[Text]" custT="1"/>
      <dgm:spPr>
        <a:noFill/>
      </dgm:spPr>
      <dgm:t>
        <a:bodyPr/>
        <a:lstStyle/>
        <a:p>
          <a:r>
            <a:rPr lang="en-US" sz="2400" b="1" dirty="0">
              <a:solidFill>
                <a:schemeClr val="tx1"/>
              </a:solidFill>
            </a:rPr>
            <a:t>Advocating: To create change for self and others</a:t>
          </a:r>
        </a:p>
      </dgm:t>
    </dgm:pt>
    <dgm:pt modelId="{C4518955-0688-4FE7-A4E2-9E9809A3E669}" type="sibTrans" cxnId="{FF568D0A-F4CE-40FD-A12B-6194EE6A83F7}">
      <dgm:prSet/>
      <dgm:spPr/>
      <dgm:t>
        <a:bodyPr/>
        <a:lstStyle/>
        <a:p>
          <a:endParaRPr lang="en-US" sz="1800"/>
        </a:p>
      </dgm:t>
    </dgm:pt>
    <dgm:pt modelId="{252A7536-48BA-4499-84C2-B56EE4CBA64B}" type="parTrans" cxnId="{FF568D0A-F4CE-40FD-A12B-6194EE6A83F7}">
      <dgm:prSet/>
      <dgm:spPr/>
      <dgm:t>
        <a:bodyPr/>
        <a:lstStyle/>
        <a:p>
          <a:endParaRPr lang="en-US" sz="1800"/>
        </a:p>
      </dgm:t>
    </dgm:pt>
    <dgm:pt modelId="{91BE5429-A693-442C-9930-C2BDE3194002}" type="pres">
      <dgm:prSet presAssocID="{42F34EBE-8B41-45A1-B40C-4121A568498E}" presName="linear" presStyleCnt="0">
        <dgm:presLayoutVars>
          <dgm:animLvl val="lvl"/>
          <dgm:resizeHandles val="exact"/>
        </dgm:presLayoutVars>
      </dgm:prSet>
      <dgm:spPr/>
    </dgm:pt>
    <dgm:pt modelId="{2E84C2E2-AC2E-4A15-9C88-7D279C78F4CA}" type="pres">
      <dgm:prSet presAssocID="{32833D40-5C7E-4543-962D-892A730C9D40}" presName="parentText" presStyleLbl="node1" presStyleIdx="0" presStyleCnt="1" custScaleY="52393">
        <dgm:presLayoutVars>
          <dgm:chMax val="0"/>
          <dgm:bulletEnabled val="1"/>
        </dgm:presLayoutVars>
      </dgm:prSet>
      <dgm:spPr/>
    </dgm:pt>
    <dgm:pt modelId="{2C1A1323-7230-44B4-8141-B9D64689828D}" type="pres">
      <dgm:prSet presAssocID="{32833D40-5C7E-4543-962D-892A730C9D40}" presName="childText" presStyleLbl="revTx" presStyleIdx="0" presStyleCnt="1">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166B327E-4CD0-4F37-B158-33A6F109E0C8}" srcId="{32833D40-5C7E-4543-962D-892A730C9D40}" destId="{E5A3D0D6-0F9D-41AD-A20F-27E7AE8402A0}" srcOrd="0" destOrd="0" parTransId="{2CA97F5A-6EFB-4E84-8548-00A72AB8EA17}" sibTransId="{D92720A6-8F16-483C-9F05-FEA7F065E7AB}"/>
    <dgm:cxn modelId="{F6FC36A7-CC4D-42A7-96D3-92E43076EAAE}" type="presOf" srcId="{42F34EBE-8B41-45A1-B40C-4121A568498E}" destId="{91BE5429-A693-442C-9930-C2BDE3194002}" srcOrd="0" destOrd="0" presId="urn:microsoft.com/office/officeart/2005/8/layout/vList2"/>
    <dgm:cxn modelId="{A408ECB3-662A-432D-94F5-E9C69FDC37F9}" type="presOf" srcId="{E5A3D0D6-0F9D-41AD-A20F-27E7AE8402A0}" destId="{2C1A1323-7230-44B4-8141-B9D64689828D}" srcOrd="0" destOrd="0" presId="urn:microsoft.com/office/officeart/2005/8/layout/vList2"/>
    <dgm:cxn modelId="{BE6878E0-B6BF-443B-9162-F47FA3E4C830}" type="presOf" srcId="{32833D40-5C7E-4543-962D-892A730C9D40}" destId="{2E84C2E2-AC2E-4A15-9C88-7D279C78F4CA}" srcOrd="0" destOrd="0" presId="urn:microsoft.com/office/officeart/2005/8/layout/vList2"/>
    <dgm:cxn modelId="{30E91DEB-37FA-41DB-B097-915AE00D1A89}" type="presParOf" srcId="{91BE5429-A693-442C-9930-C2BDE3194002}" destId="{2E84C2E2-AC2E-4A15-9C88-7D279C78F4CA}" srcOrd="0" destOrd="0" presId="urn:microsoft.com/office/officeart/2005/8/layout/vList2"/>
    <dgm:cxn modelId="{35BC38C9-5E12-49AC-996B-DF9CDFABBA70}" type="presParOf" srcId="{91BE5429-A693-442C-9930-C2BDE3194002}" destId="{2C1A1323-7230-44B4-8141-B9D64689828D}" srcOrd="1"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59C7C34-17FD-470C-9138-9232B33A19F6}" type="doc">
      <dgm:prSet loTypeId="urn:diagrams.loki3.com/VaryingWidthList" loCatId="list" qsTypeId="urn:microsoft.com/office/officeart/2005/8/quickstyle/simple1" qsCatId="simple" csTypeId="urn:microsoft.com/office/officeart/2005/8/colors/colorful1" csCatId="colorful" phldr="1"/>
      <dgm:spPr/>
    </dgm:pt>
    <dgm:pt modelId="{4A823B34-7A1B-414F-8F75-96DAFE42A7AA}">
      <dgm:prSet phldrT="[Text]" custT="1"/>
      <dgm:spPr/>
      <dgm:t>
        <a:bodyPr/>
        <a:lstStyle/>
        <a:p>
          <a:pPr>
            <a:buNone/>
          </a:pPr>
          <a:r>
            <a:rPr lang="en-US" sz="2000"/>
            <a:t>Session 1 (3/27/25) Amplifying Yourself and Others</a:t>
          </a:r>
        </a:p>
      </dgm:t>
    </dgm:pt>
    <dgm:pt modelId="{1E384DF6-98F1-4541-ACA8-3A5E5154654A}" type="parTrans" cxnId="{34DB916F-FBC2-4F73-9BC9-FD3F87F1DE58}">
      <dgm:prSet/>
      <dgm:spPr/>
      <dgm:t>
        <a:bodyPr/>
        <a:lstStyle/>
        <a:p>
          <a:endParaRPr lang="en-US" sz="1600"/>
        </a:p>
      </dgm:t>
    </dgm:pt>
    <dgm:pt modelId="{1292C01C-FBC7-45AA-A3ED-973AC63178DC}" type="sibTrans" cxnId="{34DB916F-FBC2-4F73-9BC9-FD3F87F1DE58}">
      <dgm:prSet/>
      <dgm:spPr/>
      <dgm:t>
        <a:bodyPr/>
        <a:lstStyle/>
        <a:p>
          <a:endParaRPr lang="en-US" sz="1600"/>
        </a:p>
      </dgm:t>
    </dgm:pt>
    <dgm:pt modelId="{E19D4D95-3CBB-43E7-90EE-052AFE2BFB32}">
      <dgm:prSet phldrT="[Text]" custT="1"/>
      <dgm:spPr/>
      <dgm:t>
        <a:bodyPr/>
        <a:lstStyle/>
        <a:p>
          <a:pPr>
            <a:buNone/>
          </a:pPr>
          <a:r>
            <a:rPr lang="en-US" sz="2000"/>
            <a:t>Session 2 (4/3/25) Deconstructing Gender</a:t>
          </a:r>
        </a:p>
      </dgm:t>
    </dgm:pt>
    <dgm:pt modelId="{EF546F80-441F-44F6-AB8E-930A7A41CB09}" type="parTrans" cxnId="{B49404F2-F456-4F15-A014-1CF19C809958}">
      <dgm:prSet/>
      <dgm:spPr/>
      <dgm:t>
        <a:bodyPr/>
        <a:lstStyle/>
        <a:p>
          <a:endParaRPr lang="en-US" sz="1600"/>
        </a:p>
      </dgm:t>
    </dgm:pt>
    <dgm:pt modelId="{DBBAC31F-7B15-4688-B32F-D75C68EA5794}" type="sibTrans" cxnId="{B49404F2-F456-4F15-A014-1CF19C809958}">
      <dgm:prSet/>
      <dgm:spPr/>
      <dgm:t>
        <a:bodyPr/>
        <a:lstStyle/>
        <a:p>
          <a:endParaRPr lang="en-US" sz="1600"/>
        </a:p>
      </dgm:t>
    </dgm:pt>
    <dgm:pt modelId="{5111BF3D-3F0C-4D90-BFD5-6356EF92B34B}">
      <dgm:prSet phldrT="[Text]" custT="1"/>
      <dgm:spPr/>
      <dgm:t>
        <a:bodyPr/>
        <a:lstStyle/>
        <a:p>
          <a:pPr>
            <a:buNone/>
          </a:pPr>
          <a:r>
            <a:rPr lang="en-US" sz="2000" dirty="0"/>
            <a:t>Session 5 (4/24/25) Expanding Identity to Values &amp; Strengths</a:t>
          </a:r>
        </a:p>
      </dgm:t>
    </dgm:pt>
    <dgm:pt modelId="{85CBC278-126F-4A02-A828-FDE9E61F478A}" type="parTrans" cxnId="{4DEDA937-BF69-48E8-98A1-9DE67F94628F}">
      <dgm:prSet/>
      <dgm:spPr/>
      <dgm:t>
        <a:bodyPr/>
        <a:lstStyle/>
        <a:p>
          <a:endParaRPr lang="en-US" sz="1600"/>
        </a:p>
      </dgm:t>
    </dgm:pt>
    <dgm:pt modelId="{738CA362-95CE-48B5-84C6-20388E998AF5}" type="sibTrans" cxnId="{4DEDA937-BF69-48E8-98A1-9DE67F94628F}">
      <dgm:prSet/>
      <dgm:spPr/>
      <dgm:t>
        <a:bodyPr/>
        <a:lstStyle/>
        <a:p>
          <a:endParaRPr lang="en-US" sz="1600"/>
        </a:p>
      </dgm:t>
    </dgm:pt>
    <dgm:pt modelId="{C8F7C3E6-167E-4730-A92B-50BDE1081B8C}">
      <dgm:prSet custT="1"/>
      <dgm:spPr/>
      <dgm:t>
        <a:bodyPr/>
        <a:lstStyle/>
        <a:p>
          <a:pPr>
            <a:buNone/>
          </a:pPr>
          <a:r>
            <a:rPr lang="en-US" sz="2000"/>
            <a:t>Session 4 (4/17/25) Identifying as a Leader</a:t>
          </a:r>
        </a:p>
      </dgm:t>
    </dgm:pt>
    <dgm:pt modelId="{BB4FEF0D-37D7-48BD-BC2D-86D60AB59202}" type="parTrans" cxnId="{3A52B679-C572-4335-9428-5C7B1F6C6DB9}">
      <dgm:prSet/>
      <dgm:spPr/>
      <dgm:t>
        <a:bodyPr/>
        <a:lstStyle/>
        <a:p>
          <a:endParaRPr lang="en-US" sz="1600"/>
        </a:p>
      </dgm:t>
    </dgm:pt>
    <dgm:pt modelId="{E93F00B0-F247-4AEB-884C-7F0C1FE97B06}" type="sibTrans" cxnId="{3A52B679-C572-4335-9428-5C7B1F6C6DB9}">
      <dgm:prSet/>
      <dgm:spPr/>
      <dgm:t>
        <a:bodyPr/>
        <a:lstStyle/>
        <a:p>
          <a:endParaRPr lang="en-US" sz="1600"/>
        </a:p>
      </dgm:t>
    </dgm:pt>
    <dgm:pt modelId="{AC6BC3F5-381B-45DB-AEBB-151BDBB27D35}">
      <dgm:prSet phldrT="[Text]" custT="1"/>
      <dgm:spPr/>
      <dgm:t>
        <a:bodyPr/>
        <a:lstStyle/>
        <a:p>
          <a:pPr>
            <a:buNone/>
          </a:pPr>
          <a:r>
            <a:rPr lang="en-US" sz="2000"/>
            <a:t>Session 6 (5/1/25) Cracking the Confidence Code</a:t>
          </a:r>
        </a:p>
      </dgm:t>
    </dgm:pt>
    <dgm:pt modelId="{BE0927FE-40CB-4F67-97CB-3B24B62F2AF9}" type="parTrans" cxnId="{30C3B2D0-13ED-4B34-8A1A-F5726B937494}">
      <dgm:prSet/>
      <dgm:spPr/>
      <dgm:t>
        <a:bodyPr/>
        <a:lstStyle/>
        <a:p>
          <a:endParaRPr lang="en-US" sz="1600"/>
        </a:p>
      </dgm:t>
    </dgm:pt>
    <dgm:pt modelId="{075E3FE0-A72C-4DB8-BD51-FF3A4CE3BD73}" type="sibTrans" cxnId="{30C3B2D0-13ED-4B34-8A1A-F5726B937494}">
      <dgm:prSet/>
      <dgm:spPr/>
      <dgm:t>
        <a:bodyPr/>
        <a:lstStyle/>
        <a:p>
          <a:endParaRPr lang="en-US" sz="1600"/>
        </a:p>
      </dgm:t>
    </dgm:pt>
    <dgm:pt modelId="{5CE722E3-3160-498B-8D3F-4084B29F50A0}">
      <dgm:prSet phldrT="[Text]" custT="1"/>
      <dgm:spPr/>
      <dgm:t>
        <a:bodyPr/>
        <a:lstStyle/>
        <a:p>
          <a:pPr>
            <a:buNone/>
          </a:pPr>
          <a:r>
            <a:rPr lang="en-US" sz="2000"/>
            <a:t>Session 7 (5/8/25) Cultivating Resilience</a:t>
          </a:r>
        </a:p>
      </dgm:t>
    </dgm:pt>
    <dgm:pt modelId="{BB4222A2-4F8C-460A-93AC-A218E1D605F4}" type="parTrans" cxnId="{47C6EC46-AABB-4FA4-B74A-1BE0C8F32AC0}">
      <dgm:prSet/>
      <dgm:spPr/>
      <dgm:t>
        <a:bodyPr/>
        <a:lstStyle/>
        <a:p>
          <a:endParaRPr lang="en-US" sz="1600"/>
        </a:p>
      </dgm:t>
    </dgm:pt>
    <dgm:pt modelId="{26616653-D8B9-41C3-8573-064ACF15486C}" type="sibTrans" cxnId="{47C6EC46-AABB-4FA4-B74A-1BE0C8F32AC0}">
      <dgm:prSet/>
      <dgm:spPr/>
      <dgm:t>
        <a:bodyPr/>
        <a:lstStyle/>
        <a:p>
          <a:endParaRPr lang="en-US" sz="1600"/>
        </a:p>
      </dgm:t>
    </dgm:pt>
    <dgm:pt modelId="{601E95B4-F7EF-484F-ABC0-22344AE3FF25}">
      <dgm:prSet phldrT="[Text]" custT="1"/>
      <dgm:spPr/>
      <dgm:t>
        <a:bodyPr/>
        <a:lstStyle/>
        <a:p>
          <a:pPr>
            <a:buNone/>
          </a:pPr>
          <a:r>
            <a:rPr lang="en-US" sz="2000"/>
            <a:t>Session 8 (5/15/25) Transforming Organizations</a:t>
          </a:r>
        </a:p>
      </dgm:t>
    </dgm:pt>
    <dgm:pt modelId="{C914E322-54E2-481F-9E82-01263A0024AA}" type="parTrans" cxnId="{C5B93401-4DBD-4DD3-BD52-AAC8AFFF6A90}">
      <dgm:prSet/>
      <dgm:spPr/>
      <dgm:t>
        <a:bodyPr/>
        <a:lstStyle/>
        <a:p>
          <a:endParaRPr lang="en-US" sz="1600"/>
        </a:p>
      </dgm:t>
    </dgm:pt>
    <dgm:pt modelId="{5B9095A5-CA7C-4857-827D-72FE20849EBC}" type="sibTrans" cxnId="{C5B93401-4DBD-4DD3-BD52-AAC8AFFF6A90}">
      <dgm:prSet/>
      <dgm:spPr/>
      <dgm:t>
        <a:bodyPr/>
        <a:lstStyle/>
        <a:p>
          <a:endParaRPr lang="en-US" sz="1600"/>
        </a:p>
      </dgm:t>
    </dgm:pt>
    <dgm:pt modelId="{B242AAF7-1253-4B12-9E80-1A26E131AD45}">
      <dgm:prSet phldrT="[Text]" custT="1"/>
      <dgm:spPr/>
      <dgm:t>
        <a:bodyPr/>
        <a:lstStyle/>
        <a:p>
          <a:pPr>
            <a:buNone/>
          </a:pPr>
          <a:r>
            <a:rPr lang="en-US" sz="2000"/>
            <a:t>Session 3 (4/10/25) Getting Comfortable with Power </a:t>
          </a:r>
        </a:p>
      </dgm:t>
    </dgm:pt>
    <dgm:pt modelId="{DCDDA6CF-C0E6-4D52-9A89-D15A5A3900E5}" type="parTrans" cxnId="{E01EC8EE-367F-46BF-9C9E-9DB3C4363C67}">
      <dgm:prSet/>
      <dgm:spPr/>
      <dgm:t>
        <a:bodyPr/>
        <a:lstStyle/>
        <a:p>
          <a:endParaRPr lang="en-US" sz="1600"/>
        </a:p>
      </dgm:t>
    </dgm:pt>
    <dgm:pt modelId="{A1BAC40B-8BF7-41BE-964A-A308D1D452DE}" type="sibTrans" cxnId="{E01EC8EE-367F-46BF-9C9E-9DB3C4363C67}">
      <dgm:prSet/>
      <dgm:spPr/>
      <dgm:t>
        <a:bodyPr/>
        <a:lstStyle/>
        <a:p>
          <a:endParaRPr lang="en-US" sz="1600"/>
        </a:p>
      </dgm:t>
    </dgm:pt>
    <dgm:pt modelId="{8E2E79DF-F3D7-49DA-97F4-B6AB723CC20B}">
      <dgm:prSet phldrT="[Text]" custT="1"/>
      <dgm:spPr/>
      <dgm:t>
        <a:bodyPr/>
        <a:lstStyle/>
        <a:p>
          <a:pPr>
            <a:buNone/>
          </a:pPr>
          <a:r>
            <a:rPr lang="en-US" sz="2000"/>
            <a:t>Session 9 (5/22/25) Creating Change through Community</a:t>
          </a:r>
        </a:p>
      </dgm:t>
    </dgm:pt>
    <dgm:pt modelId="{515B41D1-0865-4C79-8D60-2702A67449F6}" type="parTrans" cxnId="{537098D0-2FD4-48AE-81E3-6B637F21E7B0}">
      <dgm:prSet/>
      <dgm:spPr/>
      <dgm:t>
        <a:bodyPr/>
        <a:lstStyle/>
        <a:p>
          <a:endParaRPr lang="en-US" sz="1600"/>
        </a:p>
      </dgm:t>
    </dgm:pt>
    <dgm:pt modelId="{562E6F40-7930-46A4-A0F7-412971C6B68E}" type="sibTrans" cxnId="{537098D0-2FD4-48AE-81E3-6B637F21E7B0}">
      <dgm:prSet/>
      <dgm:spPr/>
      <dgm:t>
        <a:bodyPr/>
        <a:lstStyle/>
        <a:p>
          <a:endParaRPr lang="en-US" sz="1600"/>
        </a:p>
      </dgm:t>
    </dgm:pt>
    <dgm:pt modelId="{7CD17D1A-B65A-40F8-B5DE-6C87DA2A137D}" type="pres">
      <dgm:prSet presAssocID="{059C7C34-17FD-470C-9138-9232B33A19F6}" presName="Name0" presStyleCnt="0">
        <dgm:presLayoutVars>
          <dgm:resizeHandles/>
        </dgm:presLayoutVars>
      </dgm:prSet>
      <dgm:spPr/>
    </dgm:pt>
    <dgm:pt modelId="{D97034DA-1C3F-4068-A19A-D571F0F371B4}" type="pres">
      <dgm:prSet presAssocID="{4A823B34-7A1B-414F-8F75-96DAFE42A7AA}" presName="text" presStyleLbl="node1" presStyleIdx="0" presStyleCnt="9">
        <dgm:presLayoutVars>
          <dgm:bulletEnabled val="1"/>
        </dgm:presLayoutVars>
      </dgm:prSet>
      <dgm:spPr/>
    </dgm:pt>
    <dgm:pt modelId="{ED8DFD24-2602-40AC-8A14-ED1ABD884669}" type="pres">
      <dgm:prSet presAssocID="{1292C01C-FBC7-45AA-A3ED-973AC63178DC}" presName="space" presStyleCnt="0"/>
      <dgm:spPr/>
    </dgm:pt>
    <dgm:pt modelId="{A987478D-A24D-4E5A-B09E-8A3E4E06A679}" type="pres">
      <dgm:prSet presAssocID="{E19D4D95-3CBB-43E7-90EE-052AFE2BFB32}" presName="text" presStyleLbl="node1" presStyleIdx="1" presStyleCnt="9">
        <dgm:presLayoutVars>
          <dgm:bulletEnabled val="1"/>
        </dgm:presLayoutVars>
      </dgm:prSet>
      <dgm:spPr/>
    </dgm:pt>
    <dgm:pt modelId="{31F41356-6AEE-4C4C-BD1B-0FAFC1C49FB5}" type="pres">
      <dgm:prSet presAssocID="{DBBAC31F-7B15-4688-B32F-D75C68EA5794}" presName="space" presStyleCnt="0"/>
      <dgm:spPr/>
    </dgm:pt>
    <dgm:pt modelId="{9CED224D-ACED-4050-95C7-16AE4F29534B}" type="pres">
      <dgm:prSet presAssocID="{B242AAF7-1253-4B12-9E80-1A26E131AD45}" presName="text" presStyleLbl="node1" presStyleIdx="2" presStyleCnt="9">
        <dgm:presLayoutVars>
          <dgm:bulletEnabled val="1"/>
        </dgm:presLayoutVars>
      </dgm:prSet>
      <dgm:spPr/>
    </dgm:pt>
    <dgm:pt modelId="{67100862-520F-4BA3-AB9D-C23C2B642C3C}" type="pres">
      <dgm:prSet presAssocID="{A1BAC40B-8BF7-41BE-964A-A308D1D452DE}" presName="space" presStyleCnt="0"/>
      <dgm:spPr/>
    </dgm:pt>
    <dgm:pt modelId="{368D85A7-5C68-43CE-8E7C-8CFB3E6F000B}" type="pres">
      <dgm:prSet presAssocID="{C8F7C3E6-167E-4730-A92B-50BDE1081B8C}" presName="text" presStyleLbl="node1" presStyleIdx="3" presStyleCnt="9">
        <dgm:presLayoutVars>
          <dgm:bulletEnabled val="1"/>
        </dgm:presLayoutVars>
      </dgm:prSet>
      <dgm:spPr/>
    </dgm:pt>
    <dgm:pt modelId="{A80CFC83-C81D-433D-B012-B6DCD3386375}" type="pres">
      <dgm:prSet presAssocID="{E93F00B0-F247-4AEB-884C-7F0C1FE97B06}" presName="space" presStyleCnt="0"/>
      <dgm:spPr/>
    </dgm:pt>
    <dgm:pt modelId="{828032A5-1A4D-4A32-B2DB-B4BFD704758E}" type="pres">
      <dgm:prSet presAssocID="{5111BF3D-3F0C-4D90-BFD5-6356EF92B34B}" presName="text" presStyleLbl="node1" presStyleIdx="4" presStyleCnt="9">
        <dgm:presLayoutVars>
          <dgm:bulletEnabled val="1"/>
        </dgm:presLayoutVars>
      </dgm:prSet>
      <dgm:spPr/>
    </dgm:pt>
    <dgm:pt modelId="{4913A35F-3D63-4161-8B30-052F35E32E09}" type="pres">
      <dgm:prSet presAssocID="{738CA362-95CE-48B5-84C6-20388E998AF5}" presName="space" presStyleCnt="0"/>
      <dgm:spPr/>
    </dgm:pt>
    <dgm:pt modelId="{C0369FE7-053D-42FF-A92A-650537660310}" type="pres">
      <dgm:prSet presAssocID="{AC6BC3F5-381B-45DB-AEBB-151BDBB27D35}" presName="text" presStyleLbl="node1" presStyleIdx="5" presStyleCnt="9">
        <dgm:presLayoutVars>
          <dgm:bulletEnabled val="1"/>
        </dgm:presLayoutVars>
      </dgm:prSet>
      <dgm:spPr/>
    </dgm:pt>
    <dgm:pt modelId="{AAE3FE5C-74DA-4E67-AFAD-8A3CBF122039}" type="pres">
      <dgm:prSet presAssocID="{075E3FE0-A72C-4DB8-BD51-FF3A4CE3BD73}" presName="space" presStyleCnt="0"/>
      <dgm:spPr/>
    </dgm:pt>
    <dgm:pt modelId="{54E16099-496D-4DE3-A6E5-F5EB8549F6CB}" type="pres">
      <dgm:prSet presAssocID="{5CE722E3-3160-498B-8D3F-4084B29F50A0}" presName="text" presStyleLbl="node1" presStyleIdx="6" presStyleCnt="9">
        <dgm:presLayoutVars>
          <dgm:bulletEnabled val="1"/>
        </dgm:presLayoutVars>
      </dgm:prSet>
      <dgm:spPr/>
    </dgm:pt>
    <dgm:pt modelId="{480A85E0-03CF-49D6-91F0-85957AA71248}" type="pres">
      <dgm:prSet presAssocID="{26616653-D8B9-41C3-8573-064ACF15486C}" presName="space" presStyleCnt="0"/>
      <dgm:spPr/>
    </dgm:pt>
    <dgm:pt modelId="{0790567E-ACA5-4035-A339-1CE4D2F63114}" type="pres">
      <dgm:prSet presAssocID="{601E95B4-F7EF-484F-ABC0-22344AE3FF25}" presName="text" presStyleLbl="node1" presStyleIdx="7" presStyleCnt="9">
        <dgm:presLayoutVars>
          <dgm:bulletEnabled val="1"/>
        </dgm:presLayoutVars>
      </dgm:prSet>
      <dgm:spPr/>
    </dgm:pt>
    <dgm:pt modelId="{31BB12BE-A279-47CE-9EC8-445C686CA426}" type="pres">
      <dgm:prSet presAssocID="{5B9095A5-CA7C-4857-827D-72FE20849EBC}" presName="space" presStyleCnt="0"/>
      <dgm:spPr/>
    </dgm:pt>
    <dgm:pt modelId="{EE30E4F7-D3E6-4DC1-B6FA-837EB80CF0BC}" type="pres">
      <dgm:prSet presAssocID="{8E2E79DF-F3D7-49DA-97F4-B6AB723CC20B}" presName="text" presStyleLbl="node1" presStyleIdx="8" presStyleCnt="9">
        <dgm:presLayoutVars>
          <dgm:bulletEnabled val="1"/>
        </dgm:presLayoutVars>
      </dgm:prSet>
      <dgm:spPr/>
    </dgm:pt>
  </dgm:ptLst>
  <dgm:cxnLst>
    <dgm:cxn modelId="{C5B93401-4DBD-4DD3-BD52-AAC8AFFF6A90}" srcId="{059C7C34-17FD-470C-9138-9232B33A19F6}" destId="{601E95B4-F7EF-484F-ABC0-22344AE3FF25}" srcOrd="7" destOrd="0" parTransId="{C914E322-54E2-481F-9E82-01263A0024AA}" sibTransId="{5B9095A5-CA7C-4857-827D-72FE20849EBC}"/>
    <dgm:cxn modelId="{8C07F126-6C18-4FA8-BCBD-96A007570947}" type="presOf" srcId="{AC6BC3F5-381B-45DB-AEBB-151BDBB27D35}" destId="{C0369FE7-053D-42FF-A92A-650537660310}" srcOrd="0" destOrd="0" presId="urn:diagrams.loki3.com/VaryingWidthList"/>
    <dgm:cxn modelId="{1A9BD529-CBC9-4902-9ABC-3A13842944AE}" type="presOf" srcId="{E19D4D95-3CBB-43E7-90EE-052AFE2BFB32}" destId="{A987478D-A24D-4E5A-B09E-8A3E4E06A679}" srcOrd="0" destOrd="0" presId="urn:diagrams.loki3.com/VaryingWidthList"/>
    <dgm:cxn modelId="{87583533-9B36-4073-9677-DAE554397944}" type="presOf" srcId="{C8F7C3E6-167E-4730-A92B-50BDE1081B8C}" destId="{368D85A7-5C68-43CE-8E7C-8CFB3E6F000B}" srcOrd="0" destOrd="0" presId="urn:diagrams.loki3.com/VaryingWidthList"/>
    <dgm:cxn modelId="{4DEDA937-BF69-48E8-98A1-9DE67F94628F}" srcId="{059C7C34-17FD-470C-9138-9232B33A19F6}" destId="{5111BF3D-3F0C-4D90-BFD5-6356EF92B34B}" srcOrd="4" destOrd="0" parTransId="{85CBC278-126F-4A02-A828-FDE9E61F478A}" sibTransId="{738CA362-95CE-48B5-84C6-20388E998AF5}"/>
    <dgm:cxn modelId="{C41B9360-AA6F-4F81-B044-1D22487DEBFB}" type="presOf" srcId="{8E2E79DF-F3D7-49DA-97F4-B6AB723CC20B}" destId="{EE30E4F7-D3E6-4DC1-B6FA-837EB80CF0BC}" srcOrd="0" destOrd="0" presId="urn:diagrams.loki3.com/VaryingWidthList"/>
    <dgm:cxn modelId="{47C6EC46-AABB-4FA4-B74A-1BE0C8F32AC0}" srcId="{059C7C34-17FD-470C-9138-9232B33A19F6}" destId="{5CE722E3-3160-498B-8D3F-4084B29F50A0}" srcOrd="6" destOrd="0" parTransId="{BB4222A2-4F8C-460A-93AC-A218E1D605F4}" sibTransId="{26616653-D8B9-41C3-8573-064ACF15486C}"/>
    <dgm:cxn modelId="{7BAA1E6E-E13E-4506-B6D2-32BFF1FE3156}" type="presOf" srcId="{601E95B4-F7EF-484F-ABC0-22344AE3FF25}" destId="{0790567E-ACA5-4035-A339-1CE4D2F63114}" srcOrd="0" destOrd="0" presId="urn:diagrams.loki3.com/VaryingWidthList"/>
    <dgm:cxn modelId="{34DB916F-FBC2-4F73-9BC9-FD3F87F1DE58}" srcId="{059C7C34-17FD-470C-9138-9232B33A19F6}" destId="{4A823B34-7A1B-414F-8F75-96DAFE42A7AA}" srcOrd="0" destOrd="0" parTransId="{1E384DF6-98F1-4541-ACA8-3A5E5154654A}" sibTransId="{1292C01C-FBC7-45AA-A3ED-973AC63178DC}"/>
    <dgm:cxn modelId="{3A52B679-C572-4335-9428-5C7B1F6C6DB9}" srcId="{059C7C34-17FD-470C-9138-9232B33A19F6}" destId="{C8F7C3E6-167E-4730-A92B-50BDE1081B8C}" srcOrd="3" destOrd="0" parTransId="{BB4FEF0D-37D7-48BD-BC2D-86D60AB59202}" sibTransId="{E93F00B0-F247-4AEB-884C-7F0C1FE97B06}"/>
    <dgm:cxn modelId="{C2F73A8D-969E-48F2-85C9-8D5016E6B503}" type="presOf" srcId="{B242AAF7-1253-4B12-9E80-1A26E131AD45}" destId="{9CED224D-ACED-4050-95C7-16AE4F29534B}" srcOrd="0" destOrd="0" presId="urn:diagrams.loki3.com/VaryingWidthList"/>
    <dgm:cxn modelId="{459D16A6-DB61-4B2F-B3EF-C33C26DDCC75}" type="presOf" srcId="{5CE722E3-3160-498B-8D3F-4084B29F50A0}" destId="{54E16099-496D-4DE3-A6E5-F5EB8549F6CB}" srcOrd="0" destOrd="0" presId="urn:diagrams.loki3.com/VaryingWidthList"/>
    <dgm:cxn modelId="{74EFC2B8-286C-471D-B3C0-7D78F9CA7309}" type="presOf" srcId="{5111BF3D-3F0C-4D90-BFD5-6356EF92B34B}" destId="{828032A5-1A4D-4A32-B2DB-B4BFD704758E}" srcOrd="0" destOrd="0" presId="urn:diagrams.loki3.com/VaryingWidthList"/>
    <dgm:cxn modelId="{0814DBCA-5F72-4BE1-ABDC-6551C19B26BA}" type="presOf" srcId="{4A823B34-7A1B-414F-8F75-96DAFE42A7AA}" destId="{D97034DA-1C3F-4068-A19A-D571F0F371B4}" srcOrd="0" destOrd="0" presId="urn:diagrams.loki3.com/VaryingWidthList"/>
    <dgm:cxn modelId="{537098D0-2FD4-48AE-81E3-6B637F21E7B0}" srcId="{059C7C34-17FD-470C-9138-9232B33A19F6}" destId="{8E2E79DF-F3D7-49DA-97F4-B6AB723CC20B}" srcOrd="8" destOrd="0" parTransId="{515B41D1-0865-4C79-8D60-2702A67449F6}" sibTransId="{562E6F40-7930-46A4-A0F7-412971C6B68E}"/>
    <dgm:cxn modelId="{30C3B2D0-13ED-4B34-8A1A-F5726B937494}" srcId="{059C7C34-17FD-470C-9138-9232B33A19F6}" destId="{AC6BC3F5-381B-45DB-AEBB-151BDBB27D35}" srcOrd="5" destOrd="0" parTransId="{BE0927FE-40CB-4F67-97CB-3B24B62F2AF9}" sibTransId="{075E3FE0-A72C-4DB8-BD51-FF3A4CE3BD73}"/>
    <dgm:cxn modelId="{E01EC8EE-367F-46BF-9C9E-9DB3C4363C67}" srcId="{059C7C34-17FD-470C-9138-9232B33A19F6}" destId="{B242AAF7-1253-4B12-9E80-1A26E131AD45}" srcOrd="2" destOrd="0" parTransId="{DCDDA6CF-C0E6-4D52-9A89-D15A5A3900E5}" sibTransId="{A1BAC40B-8BF7-41BE-964A-A308D1D452DE}"/>
    <dgm:cxn modelId="{B49404F2-F456-4F15-A014-1CF19C809958}" srcId="{059C7C34-17FD-470C-9138-9232B33A19F6}" destId="{E19D4D95-3CBB-43E7-90EE-052AFE2BFB32}" srcOrd="1" destOrd="0" parTransId="{EF546F80-441F-44F6-AB8E-930A7A41CB09}" sibTransId="{DBBAC31F-7B15-4688-B32F-D75C68EA5794}"/>
    <dgm:cxn modelId="{E070DEFF-D1C3-46FA-B7F5-E3C46931CBB9}" type="presOf" srcId="{059C7C34-17FD-470C-9138-9232B33A19F6}" destId="{7CD17D1A-B65A-40F8-B5DE-6C87DA2A137D}" srcOrd="0" destOrd="0" presId="urn:diagrams.loki3.com/VaryingWidthList"/>
    <dgm:cxn modelId="{02D490C7-D3B8-4C24-87D1-628B20D8C9DE}" type="presParOf" srcId="{7CD17D1A-B65A-40F8-B5DE-6C87DA2A137D}" destId="{D97034DA-1C3F-4068-A19A-D571F0F371B4}" srcOrd="0" destOrd="0" presId="urn:diagrams.loki3.com/VaryingWidthList"/>
    <dgm:cxn modelId="{5216C834-3937-4389-9B15-90C2C286EE2D}" type="presParOf" srcId="{7CD17D1A-B65A-40F8-B5DE-6C87DA2A137D}" destId="{ED8DFD24-2602-40AC-8A14-ED1ABD884669}" srcOrd="1" destOrd="0" presId="urn:diagrams.loki3.com/VaryingWidthList"/>
    <dgm:cxn modelId="{D3ED5F4E-440D-45AB-8380-CEFC5E5410FF}" type="presParOf" srcId="{7CD17D1A-B65A-40F8-B5DE-6C87DA2A137D}" destId="{A987478D-A24D-4E5A-B09E-8A3E4E06A679}" srcOrd="2" destOrd="0" presId="urn:diagrams.loki3.com/VaryingWidthList"/>
    <dgm:cxn modelId="{4B319379-5EDD-4104-B744-5991E705202E}" type="presParOf" srcId="{7CD17D1A-B65A-40F8-B5DE-6C87DA2A137D}" destId="{31F41356-6AEE-4C4C-BD1B-0FAFC1C49FB5}" srcOrd="3" destOrd="0" presId="urn:diagrams.loki3.com/VaryingWidthList"/>
    <dgm:cxn modelId="{51BD283A-884F-41DA-A5EB-1DE4D6941EC7}" type="presParOf" srcId="{7CD17D1A-B65A-40F8-B5DE-6C87DA2A137D}" destId="{9CED224D-ACED-4050-95C7-16AE4F29534B}" srcOrd="4" destOrd="0" presId="urn:diagrams.loki3.com/VaryingWidthList"/>
    <dgm:cxn modelId="{E9CFA5C4-2A8F-4C64-869C-A31015470509}" type="presParOf" srcId="{7CD17D1A-B65A-40F8-B5DE-6C87DA2A137D}" destId="{67100862-520F-4BA3-AB9D-C23C2B642C3C}" srcOrd="5" destOrd="0" presId="urn:diagrams.loki3.com/VaryingWidthList"/>
    <dgm:cxn modelId="{505B36BE-B70D-4472-BAC7-8DB17FA43C1E}" type="presParOf" srcId="{7CD17D1A-B65A-40F8-B5DE-6C87DA2A137D}" destId="{368D85A7-5C68-43CE-8E7C-8CFB3E6F000B}" srcOrd="6" destOrd="0" presId="urn:diagrams.loki3.com/VaryingWidthList"/>
    <dgm:cxn modelId="{5A2D8CB3-B22C-4177-8B70-C959CBF59907}" type="presParOf" srcId="{7CD17D1A-B65A-40F8-B5DE-6C87DA2A137D}" destId="{A80CFC83-C81D-433D-B012-B6DCD3386375}" srcOrd="7" destOrd="0" presId="urn:diagrams.loki3.com/VaryingWidthList"/>
    <dgm:cxn modelId="{A18CF44E-9793-49CF-A781-719967CD10A7}" type="presParOf" srcId="{7CD17D1A-B65A-40F8-B5DE-6C87DA2A137D}" destId="{828032A5-1A4D-4A32-B2DB-B4BFD704758E}" srcOrd="8" destOrd="0" presId="urn:diagrams.loki3.com/VaryingWidthList"/>
    <dgm:cxn modelId="{B8DCD9DC-8D54-40D3-8445-837124FEA81E}" type="presParOf" srcId="{7CD17D1A-B65A-40F8-B5DE-6C87DA2A137D}" destId="{4913A35F-3D63-4161-8B30-052F35E32E09}" srcOrd="9" destOrd="0" presId="urn:diagrams.loki3.com/VaryingWidthList"/>
    <dgm:cxn modelId="{C5327472-B957-4EEF-A1B4-C681F7A79314}" type="presParOf" srcId="{7CD17D1A-B65A-40F8-B5DE-6C87DA2A137D}" destId="{C0369FE7-053D-42FF-A92A-650537660310}" srcOrd="10" destOrd="0" presId="urn:diagrams.loki3.com/VaryingWidthList"/>
    <dgm:cxn modelId="{1DD870AF-E61E-4875-996C-649E555FA36B}" type="presParOf" srcId="{7CD17D1A-B65A-40F8-B5DE-6C87DA2A137D}" destId="{AAE3FE5C-74DA-4E67-AFAD-8A3CBF122039}" srcOrd="11" destOrd="0" presId="urn:diagrams.loki3.com/VaryingWidthList"/>
    <dgm:cxn modelId="{268F893E-0555-4BA3-AC03-687DFCCD15C1}" type="presParOf" srcId="{7CD17D1A-B65A-40F8-B5DE-6C87DA2A137D}" destId="{54E16099-496D-4DE3-A6E5-F5EB8549F6CB}" srcOrd="12" destOrd="0" presId="urn:diagrams.loki3.com/VaryingWidthList"/>
    <dgm:cxn modelId="{37D85466-BC01-418D-8E29-1AACD17B8711}" type="presParOf" srcId="{7CD17D1A-B65A-40F8-B5DE-6C87DA2A137D}" destId="{480A85E0-03CF-49D6-91F0-85957AA71248}" srcOrd="13" destOrd="0" presId="urn:diagrams.loki3.com/VaryingWidthList"/>
    <dgm:cxn modelId="{40563F09-D396-4F88-9FAF-1BE49CF9630E}" type="presParOf" srcId="{7CD17D1A-B65A-40F8-B5DE-6C87DA2A137D}" destId="{0790567E-ACA5-4035-A339-1CE4D2F63114}" srcOrd="14" destOrd="0" presId="urn:diagrams.loki3.com/VaryingWidthList"/>
    <dgm:cxn modelId="{D0002D9C-E6D6-42FB-A74D-C8FDA8E21577}" type="presParOf" srcId="{7CD17D1A-B65A-40F8-B5DE-6C87DA2A137D}" destId="{31BB12BE-A279-47CE-9EC8-445C686CA426}" srcOrd="15" destOrd="0" presId="urn:diagrams.loki3.com/VaryingWidthList"/>
    <dgm:cxn modelId="{6847D4F0-A0BB-4E2E-8B7D-B3F897ED5A46}" type="presParOf" srcId="{7CD17D1A-B65A-40F8-B5DE-6C87DA2A137D}" destId="{EE30E4F7-D3E6-4DC1-B6FA-837EB80CF0BC}" srcOrd="1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9C9774D-A2E9-4888-A0E4-02B7D8DCD657}"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8EDC6F74-E6BB-4977-B8AE-DC15C463BAC5}">
      <dgm:prSet phldrT="[Text]"/>
      <dgm:spPr/>
      <dgm:t>
        <a:bodyPr/>
        <a:lstStyle/>
        <a:p>
          <a:r>
            <a:rPr lang="en-US" dirty="0"/>
            <a:t>Compensation</a:t>
          </a:r>
        </a:p>
      </dgm:t>
    </dgm:pt>
    <dgm:pt modelId="{21D525A8-7E53-4CF9-81A7-9947FC3FBBF0}" type="parTrans" cxnId="{9B42CA7F-D277-489A-9065-A05FA9AED405}">
      <dgm:prSet/>
      <dgm:spPr/>
      <dgm:t>
        <a:bodyPr/>
        <a:lstStyle/>
        <a:p>
          <a:endParaRPr lang="en-US"/>
        </a:p>
      </dgm:t>
    </dgm:pt>
    <dgm:pt modelId="{A1702462-308E-4531-9168-86F5C7DB7E68}" type="sibTrans" cxnId="{9B42CA7F-D277-489A-9065-A05FA9AED405}">
      <dgm:prSet/>
      <dgm:spPr/>
      <dgm:t>
        <a:bodyPr/>
        <a:lstStyle/>
        <a:p>
          <a:endParaRPr lang="en-US"/>
        </a:p>
      </dgm:t>
    </dgm:pt>
    <dgm:pt modelId="{46327883-5545-4AD3-A2FF-EB5512EE49C8}">
      <dgm:prSet phldrT="[Text]"/>
      <dgm:spPr/>
      <dgm:t>
        <a:bodyPr/>
        <a:lstStyle/>
        <a:p>
          <a:r>
            <a:rPr lang="en-US" dirty="0"/>
            <a:t>Promotion</a:t>
          </a:r>
        </a:p>
      </dgm:t>
    </dgm:pt>
    <dgm:pt modelId="{A20DCB80-D1E5-4DBC-9B94-C77709C0EEF4}" type="parTrans" cxnId="{175A4208-E8EF-4F2C-95AE-471BB836BB09}">
      <dgm:prSet/>
      <dgm:spPr/>
      <dgm:t>
        <a:bodyPr/>
        <a:lstStyle/>
        <a:p>
          <a:endParaRPr lang="en-US"/>
        </a:p>
      </dgm:t>
    </dgm:pt>
    <dgm:pt modelId="{D7CBC11F-B2C8-468C-9E59-099AD0AF55FC}" type="sibTrans" cxnId="{175A4208-E8EF-4F2C-95AE-471BB836BB09}">
      <dgm:prSet/>
      <dgm:spPr/>
      <dgm:t>
        <a:bodyPr/>
        <a:lstStyle/>
        <a:p>
          <a:endParaRPr lang="en-US"/>
        </a:p>
      </dgm:t>
    </dgm:pt>
    <dgm:pt modelId="{7D1CC045-FDF4-472E-BA03-B4CC1EDC0364}">
      <dgm:prSet phldrT="[Text]"/>
      <dgm:spPr/>
      <dgm:t>
        <a:bodyPr/>
        <a:lstStyle/>
        <a:p>
          <a:r>
            <a:rPr lang="en-US" dirty="0"/>
            <a:t>Unpaid Labor</a:t>
          </a:r>
        </a:p>
      </dgm:t>
    </dgm:pt>
    <dgm:pt modelId="{CD7E7431-13DD-4E3F-96CD-33E5B18A8CF1}" type="parTrans" cxnId="{04945A6A-8B56-46A9-81ED-B8764E8CEB7A}">
      <dgm:prSet/>
      <dgm:spPr/>
      <dgm:t>
        <a:bodyPr/>
        <a:lstStyle/>
        <a:p>
          <a:endParaRPr lang="en-US"/>
        </a:p>
      </dgm:t>
    </dgm:pt>
    <dgm:pt modelId="{7C8B8BE5-137D-46B2-8A88-5DCA70CFE550}" type="sibTrans" cxnId="{04945A6A-8B56-46A9-81ED-B8764E8CEB7A}">
      <dgm:prSet/>
      <dgm:spPr/>
      <dgm:t>
        <a:bodyPr/>
        <a:lstStyle/>
        <a:p>
          <a:endParaRPr lang="en-US"/>
        </a:p>
      </dgm:t>
    </dgm:pt>
    <dgm:pt modelId="{EA25747C-A6A8-4CE2-A8A3-3785A70D1710}" type="pres">
      <dgm:prSet presAssocID="{69C9774D-A2E9-4888-A0E4-02B7D8DCD657}" presName="linearFlow" presStyleCnt="0">
        <dgm:presLayoutVars>
          <dgm:dir/>
          <dgm:resizeHandles val="exact"/>
        </dgm:presLayoutVars>
      </dgm:prSet>
      <dgm:spPr/>
    </dgm:pt>
    <dgm:pt modelId="{3D3EC6F1-5C52-4269-B181-3FE445A04FFB}" type="pres">
      <dgm:prSet presAssocID="{8EDC6F74-E6BB-4977-B8AE-DC15C463BAC5}" presName="composite" presStyleCnt="0"/>
      <dgm:spPr/>
    </dgm:pt>
    <dgm:pt modelId="{7ADC7C87-30DB-4F02-8CA1-82574000D524}" type="pres">
      <dgm:prSet presAssocID="{8EDC6F74-E6BB-4977-B8AE-DC15C463BAC5}" presName="imgShp" presStyleLbl="fgImgPlace1" presStyleIdx="0" presStyleCnt="3"/>
      <dgm:spPr>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llar"/>
        </a:ext>
      </dgm:extLst>
    </dgm:pt>
    <dgm:pt modelId="{7610911D-8965-4238-9D99-485F48DB8F1A}" type="pres">
      <dgm:prSet presAssocID="{8EDC6F74-E6BB-4977-B8AE-DC15C463BAC5}" presName="txShp" presStyleLbl="node1" presStyleIdx="0" presStyleCnt="3">
        <dgm:presLayoutVars>
          <dgm:bulletEnabled val="1"/>
        </dgm:presLayoutVars>
      </dgm:prSet>
      <dgm:spPr/>
    </dgm:pt>
    <dgm:pt modelId="{12A3971E-4155-4892-9135-C76E5B3C72D4}" type="pres">
      <dgm:prSet presAssocID="{A1702462-308E-4531-9168-86F5C7DB7E68}" presName="spacing" presStyleCnt="0"/>
      <dgm:spPr/>
    </dgm:pt>
    <dgm:pt modelId="{DEDC61BD-3F92-4895-A56B-EF4E106AF80A}" type="pres">
      <dgm:prSet presAssocID="{7D1CC045-FDF4-472E-BA03-B4CC1EDC0364}" presName="composite" presStyleCnt="0"/>
      <dgm:spPr/>
    </dgm:pt>
    <dgm:pt modelId="{ECE07F57-2E9E-4620-A297-4B08C80FCDDF}" type="pres">
      <dgm:prSet presAssocID="{7D1CC045-FDF4-472E-BA03-B4CC1EDC0364}"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p and bucket with solid fill"/>
        </a:ext>
      </dgm:extLst>
    </dgm:pt>
    <dgm:pt modelId="{9B27253E-09A1-4CD8-A98B-7B7F84E94717}" type="pres">
      <dgm:prSet presAssocID="{7D1CC045-FDF4-472E-BA03-B4CC1EDC0364}" presName="txShp" presStyleLbl="node1" presStyleIdx="1" presStyleCnt="3">
        <dgm:presLayoutVars>
          <dgm:bulletEnabled val="1"/>
        </dgm:presLayoutVars>
      </dgm:prSet>
      <dgm:spPr/>
    </dgm:pt>
    <dgm:pt modelId="{45539F26-B1CB-44D9-A978-8FA0FAFC0BA6}" type="pres">
      <dgm:prSet presAssocID="{7C8B8BE5-137D-46B2-8A88-5DCA70CFE550}" presName="spacing" presStyleCnt="0"/>
      <dgm:spPr/>
    </dgm:pt>
    <dgm:pt modelId="{85BC21C8-6C3F-4BAB-AB89-7FA703D538F6}" type="pres">
      <dgm:prSet presAssocID="{46327883-5545-4AD3-A2FF-EB5512EE49C8}" presName="composite" presStyleCnt="0"/>
      <dgm:spPr/>
    </dgm:pt>
    <dgm:pt modelId="{FC5E019E-7B8E-436D-9A1B-76EC9C79748A}" type="pres">
      <dgm:prSet presAssocID="{46327883-5545-4AD3-A2FF-EB5512EE49C8}" presName="imgShp" presStyleLbl="fgImgPlace1" presStyleIdx="2" presStyleCnt="3"/>
      <dgm:spPr>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odium"/>
        </a:ext>
      </dgm:extLst>
    </dgm:pt>
    <dgm:pt modelId="{AF47EAC1-E12E-493A-9523-3C5160ECCB07}" type="pres">
      <dgm:prSet presAssocID="{46327883-5545-4AD3-A2FF-EB5512EE49C8}" presName="txShp" presStyleLbl="node1" presStyleIdx="2" presStyleCnt="3">
        <dgm:presLayoutVars>
          <dgm:bulletEnabled val="1"/>
        </dgm:presLayoutVars>
      </dgm:prSet>
      <dgm:spPr/>
    </dgm:pt>
  </dgm:ptLst>
  <dgm:cxnLst>
    <dgm:cxn modelId="{175A4208-E8EF-4F2C-95AE-471BB836BB09}" srcId="{69C9774D-A2E9-4888-A0E4-02B7D8DCD657}" destId="{46327883-5545-4AD3-A2FF-EB5512EE49C8}" srcOrd="2" destOrd="0" parTransId="{A20DCB80-D1E5-4DBC-9B94-C77709C0EEF4}" sibTransId="{D7CBC11F-B2C8-468C-9E59-099AD0AF55FC}"/>
    <dgm:cxn modelId="{993C365D-34FD-4FE3-82A3-9E21C7D375A1}" type="presOf" srcId="{8EDC6F74-E6BB-4977-B8AE-DC15C463BAC5}" destId="{7610911D-8965-4238-9D99-485F48DB8F1A}" srcOrd="0" destOrd="0" presId="urn:microsoft.com/office/officeart/2005/8/layout/vList3"/>
    <dgm:cxn modelId="{4FE80048-8D03-44FD-93AB-3EA3C4AB2EEF}" type="presOf" srcId="{46327883-5545-4AD3-A2FF-EB5512EE49C8}" destId="{AF47EAC1-E12E-493A-9523-3C5160ECCB07}" srcOrd="0" destOrd="0" presId="urn:microsoft.com/office/officeart/2005/8/layout/vList3"/>
    <dgm:cxn modelId="{04945A6A-8B56-46A9-81ED-B8764E8CEB7A}" srcId="{69C9774D-A2E9-4888-A0E4-02B7D8DCD657}" destId="{7D1CC045-FDF4-472E-BA03-B4CC1EDC0364}" srcOrd="1" destOrd="0" parTransId="{CD7E7431-13DD-4E3F-96CD-33E5B18A8CF1}" sibTransId="{7C8B8BE5-137D-46B2-8A88-5DCA70CFE550}"/>
    <dgm:cxn modelId="{9B42CA7F-D277-489A-9065-A05FA9AED405}" srcId="{69C9774D-A2E9-4888-A0E4-02B7D8DCD657}" destId="{8EDC6F74-E6BB-4977-B8AE-DC15C463BAC5}" srcOrd="0" destOrd="0" parTransId="{21D525A8-7E53-4CF9-81A7-9947FC3FBBF0}" sibTransId="{A1702462-308E-4531-9168-86F5C7DB7E68}"/>
    <dgm:cxn modelId="{E26A828C-9A49-40F7-8CA6-CD3FDEE7F9BD}" type="presOf" srcId="{7D1CC045-FDF4-472E-BA03-B4CC1EDC0364}" destId="{9B27253E-09A1-4CD8-A98B-7B7F84E94717}" srcOrd="0" destOrd="0" presId="urn:microsoft.com/office/officeart/2005/8/layout/vList3"/>
    <dgm:cxn modelId="{7CA6DBE5-6F24-44C0-BBE0-4DDAD0184010}" type="presOf" srcId="{69C9774D-A2E9-4888-A0E4-02B7D8DCD657}" destId="{EA25747C-A6A8-4CE2-A8A3-3785A70D1710}" srcOrd="0" destOrd="0" presId="urn:microsoft.com/office/officeart/2005/8/layout/vList3"/>
    <dgm:cxn modelId="{5907D27A-DBC3-413C-AFCB-20D1D3E81C90}" type="presParOf" srcId="{EA25747C-A6A8-4CE2-A8A3-3785A70D1710}" destId="{3D3EC6F1-5C52-4269-B181-3FE445A04FFB}" srcOrd="0" destOrd="0" presId="urn:microsoft.com/office/officeart/2005/8/layout/vList3"/>
    <dgm:cxn modelId="{0816E324-9B32-4746-A445-B7660AECC100}" type="presParOf" srcId="{3D3EC6F1-5C52-4269-B181-3FE445A04FFB}" destId="{7ADC7C87-30DB-4F02-8CA1-82574000D524}" srcOrd="0" destOrd="0" presId="urn:microsoft.com/office/officeart/2005/8/layout/vList3"/>
    <dgm:cxn modelId="{9FB16CC1-DEB7-41BC-A765-8B5B669F53B8}" type="presParOf" srcId="{3D3EC6F1-5C52-4269-B181-3FE445A04FFB}" destId="{7610911D-8965-4238-9D99-485F48DB8F1A}" srcOrd="1" destOrd="0" presId="urn:microsoft.com/office/officeart/2005/8/layout/vList3"/>
    <dgm:cxn modelId="{A95BD54A-C39A-4F3F-9D51-23B7CAB26018}" type="presParOf" srcId="{EA25747C-A6A8-4CE2-A8A3-3785A70D1710}" destId="{12A3971E-4155-4892-9135-C76E5B3C72D4}" srcOrd="1" destOrd="0" presId="urn:microsoft.com/office/officeart/2005/8/layout/vList3"/>
    <dgm:cxn modelId="{8FACEAEF-F8C5-4B89-8CD3-06933E7B95E9}" type="presParOf" srcId="{EA25747C-A6A8-4CE2-A8A3-3785A70D1710}" destId="{DEDC61BD-3F92-4895-A56B-EF4E106AF80A}" srcOrd="2" destOrd="0" presId="urn:microsoft.com/office/officeart/2005/8/layout/vList3"/>
    <dgm:cxn modelId="{F4313321-AD9A-4240-9DCE-A6F774A7F8BD}" type="presParOf" srcId="{DEDC61BD-3F92-4895-A56B-EF4E106AF80A}" destId="{ECE07F57-2E9E-4620-A297-4B08C80FCDDF}" srcOrd="0" destOrd="0" presId="urn:microsoft.com/office/officeart/2005/8/layout/vList3"/>
    <dgm:cxn modelId="{4ECA859D-B8BC-4E12-A250-34BE227F3AAF}" type="presParOf" srcId="{DEDC61BD-3F92-4895-A56B-EF4E106AF80A}" destId="{9B27253E-09A1-4CD8-A98B-7B7F84E94717}" srcOrd="1" destOrd="0" presId="urn:microsoft.com/office/officeart/2005/8/layout/vList3"/>
    <dgm:cxn modelId="{41834C5B-73B4-4AA6-A87E-5980E6322DAB}" type="presParOf" srcId="{EA25747C-A6A8-4CE2-A8A3-3785A70D1710}" destId="{45539F26-B1CB-44D9-A978-8FA0FAFC0BA6}" srcOrd="3" destOrd="0" presId="urn:microsoft.com/office/officeart/2005/8/layout/vList3"/>
    <dgm:cxn modelId="{26642EB3-6191-4063-9616-D60631E240BD}" type="presParOf" srcId="{EA25747C-A6A8-4CE2-A8A3-3785A70D1710}" destId="{85BC21C8-6C3F-4BAB-AB89-7FA703D538F6}" srcOrd="4" destOrd="0" presId="urn:microsoft.com/office/officeart/2005/8/layout/vList3"/>
    <dgm:cxn modelId="{71A3FA9D-F62E-4837-B32D-446ADA180C9F}" type="presParOf" srcId="{85BC21C8-6C3F-4BAB-AB89-7FA703D538F6}" destId="{FC5E019E-7B8E-436D-9A1B-76EC9C79748A}" srcOrd="0" destOrd="0" presId="urn:microsoft.com/office/officeart/2005/8/layout/vList3"/>
    <dgm:cxn modelId="{9FA1438D-4637-4941-8D95-1DA6E45DF9C7}" type="presParOf" srcId="{85BC21C8-6C3F-4BAB-AB89-7FA703D538F6}" destId="{AF47EAC1-E12E-493A-9523-3C5160ECCB0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9C9774D-A2E9-4888-A0E4-02B7D8DCD657}"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8EDC6F74-E6BB-4977-B8AE-DC15C463BAC5}">
      <dgm:prSet phldrT="[Text]"/>
      <dgm:spPr/>
      <dgm:t>
        <a:bodyPr/>
        <a:lstStyle/>
        <a:p>
          <a:r>
            <a:rPr lang="en-US" dirty="0"/>
            <a:t>Compensation</a:t>
          </a:r>
        </a:p>
      </dgm:t>
    </dgm:pt>
    <dgm:pt modelId="{21D525A8-7E53-4CF9-81A7-9947FC3FBBF0}" type="parTrans" cxnId="{9B42CA7F-D277-489A-9065-A05FA9AED405}">
      <dgm:prSet/>
      <dgm:spPr/>
      <dgm:t>
        <a:bodyPr/>
        <a:lstStyle/>
        <a:p>
          <a:endParaRPr lang="en-US"/>
        </a:p>
      </dgm:t>
    </dgm:pt>
    <dgm:pt modelId="{A1702462-308E-4531-9168-86F5C7DB7E68}" type="sibTrans" cxnId="{9B42CA7F-D277-489A-9065-A05FA9AED405}">
      <dgm:prSet/>
      <dgm:spPr/>
      <dgm:t>
        <a:bodyPr/>
        <a:lstStyle/>
        <a:p>
          <a:endParaRPr lang="en-US"/>
        </a:p>
      </dgm:t>
    </dgm:pt>
    <dgm:pt modelId="{46327883-5545-4AD3-A2FF-EB5512EE49C8}">
      <dgm:prSet phldrT="[Text]"/>
      <dgm:spPr/>
      <dgm:t>
        <a:bodyPr/>
        <a:lstStyle/>
        <a:p>
          <a:r>
            <a:rPr lang="en-US" dirty="0"/>
            <a:t>Promotion</a:t>
          </a:r>
        </a:p>
      </dgm:t>
    </dgm:pt>
    <dgm:pt modelId="{A20DCB80-D1E5-4DBC-9B94-C77709C0EEF4}" type="parTrans" cxnId="{175A4208-E8EF-4F2C-95AE-471BB836BB09}">
      <dgm:prSet/>
      <dgm:spPr/>
      <dgm:t>
        <a:bodyPr/>
        <a:lstStyle/>
        <a:p>
          <a:endParaRPr lang="en-US"/>
        </a:p>
      </dgm:t>
    </dgm:pt>
    <dgm:pt modelId="{D7CBC11F-B2C8-468C-9E59-099AD0AF55FC}" type="sibTrans" cxnId="{175A4208-E8EF-4F2C-95AE-471BB836BB09}">
      <dgm:prSet/>
      <dgm:spPr/>
      <dgm:t>
        <a:bodyPr/>
        <a:lstStyle/>
        <a:p>
          <a:endParaRPr lang="en-US"/>
        </a:p>
      </dgm:t>
    </dgm:pt>
    <dgm:pt modelId="{7D1CC045-FDF4-472E-BA03-B4CC1EDC0364}">
      <dgm:prSet phldrT="[Text]"/>
      <dgm:spPr/>
      <dgm:t>
        <a:bodyPr/>
        <a:lstStyle/>
        <a:p>
          <a:r>
            <a:rPr lang="en-US" dirty="0"/>
            <a:t>Unpaid Labor</a:t>
          </a:r>
        </a:p>
      </dgm:t>
    </dgm:pt>
    <dgm:pt modelId="{CD7E7431-13DD-4E3F-96CD-33E5B18A8CF1}" type="parTrans" cxnId="{04945A6A-8B56-46A9-81ED-B8764E8CEB7A}">
      <dgm:prSet/>
      <dgm:spPr/>
      <dgm:t>
        <a:bodyPr/>
        <a:lstStyle/>
        <a:p>
          <a:endParaRPr lang="en-US"/>
        </a:p>
      </dgm:t>
    </dgm:pt>
    <dgm:pt modelId="{7C8B8BE5-137D-46B2-8A88-5DCA70CFE550}" type="sibTrans" cxnId="{04945A6A-8B56-46A9-81ED-B8764E8CEB7A}">
      <dgm:prSet/>
      <dgm:spPr/>
      <dgm:t>
        <a:bodyPr/>
        <a:lstStyle/>
        <a:p>
          <a:endParaRPr lang="en-US"/>
        </a:p>
      </dgm:t>
    </dgm:pt>
    <dgm:pt modelId="{EA25747C-A6A8-4CE2-A8A3-3785A70D1710}" type="pres">
      <dgm:prSet presAssocID="{69C9774D-A2E9-4888-A0E4-02B7D8DCD657}" presName="linearFlow" presStyleCnt="0">
        <dgm:presLayoutVars>
          <dgm:dir/>
          <dgm:resizeHandles val="exact"/>
        </dgm:presLayoutVars>
      </dgm:prSet>
      <dgm:spPr/>
    </dgm:pt>
    <dgm:pt modelId="{3D3EC6F1-5C52-4269-B181-3FE445A04FFB}" type="pres">
      <dgm:prSet presAssocID="{8EDC6F74-E6BB-4977-B8AE-DC15C463BAC5}" presName="composite" presStyleCnt="0"/>
      <dgm:spPr/>
    </dgm:pt>
    <dgm:pt modelId="{7ADC7C87-30DB-4F02-8CA1-82574000D524}" type="pres">
      <dgm:prSet presAssocID="{8EDC6F74-E6BB-4977-B8AE-DC15C463BAC5}" presName="imgShp" presStyleLbl="fgImgPlace1" presStyleIdx="0" presStyleCnt="3"/>
      <dgm:spPr>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llar"/>
        </a:ext>
      </dgm:extLst>
    </dgm:pt>
    <dgm:pt modelId="{7610911D-8965-4238-9D99-485F48DB8F1A}" type="pres">
      <dgm:prSet presAssocID="{8EDC6F74-E6BB-4977-B8AE-DC15C463BAC5}" presName="txShp" presStyleLbl="node1" presStyleIdx="0" presStyleCnt="3">
        <dgm:presLayoutVars>
          <dgm:bulletEnabled val="1"/>
        </dgm:presLayoutVars>
      </dgm:prSet>
      <dgm:spPr/>
    </dgm:pt>
    <dgm:pt modelId="{12A3971E-4155-4892-9135-C76E5B3C72D4}" type="pres">
      <dgm:prSet presAssocID="{A1702462-308E-4531-9168-86F5C7DB7E68}" presName="spacing" presStyleCnt="0"/>
      <dgm:spPr/>
    </dgm:pt>
    <dgm:pt modelId="{DEDC61BD-3F92-4895-A56B-EF4E106AF80A}" type="pres">
      <dgm:prSet presAssocID="{7D1CC045-FDF4-472E-BA03-B4CC1EDC0364}" presName="composite" presStyleCnt="0"/>
      <dgm:spPr/>
    </dgm:pt>
    <dgm:pt modelId="{ECE07F57-2E9E-4620-A297-4B08C80FCDDF}" type="pres">
      <dgm:prSet presAssocID="{7D1CC045-FDF4-472E-BA03-B4CC1EDC0364}"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p and bucket with solid fill"/>
        </a:ext>
      </dgm:extLst>
    </dgm:pt>
    <dgm:pt modelId="{9B27253E-09A1-4CD8-A98B-7B7F84E94717}" type="pres">
      <dgm:prSet presAssocID="{7D1CC045-FDF4-472E-BA03-B4CC1EDC0364}" presName="txShp" presStyleLbl="node1" presStyleIdx="1" presStyleCnt="3">
        <dgm:presLayoutVars>
          <dgm:bulletEnabled val="1"/>
        </dgm:presLayoutVars>
      </dgm:prSet>
      <dgm:spPr/>
    </dgm:pt>
    <dgm:pt modelId="{45539F26-B1CB-44D9-A978-8FA0FAFC0BA6}" type="pres">
      <dgm:prSet presAssocID="{7C8B8BE5-137D-46B2-8A88-5DCA70CFE550}" presName="spacing" presStyleCnt="0"/>
      <dgm:spPr/>
    </dgm:pt>
    <dgm:pt modelId="{85BC21C8-6C3F-4BAB-AB89-7FA703D538F6}" type="pres">
      <dgm:prSet presAssocID="{46327883-5545-4AD3-A2FF-EB5512EE49C8}" presName="composite" presStyleCnt="0"/>
      <dgm:spPr/>
    </dgm:pt>
    <dgm:pt modelId="{FC5E019E-7B8E-436D-9A1B-76EC9C79748A}" type="pres">
      <dgm:prSet presAssocID="{46327883-5545-4AD3-A2FF-EB5512EE49C8}" presName="imgShp" presStyleLbl="fgImgPlace1" presStyleIdx="2" presStyleCnt="3"/>
      <dgm:spPr>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odium"/>
        </a:ext>
      </dgm:extLst>
    </dgm:pt>
    <dgm:pt modelId="{AF47EAC1-E12E-493A-9523-3C5160ECCB07}" type="pres">
      <dgm:prSet presAssocID="{46327883-5545-4AD3-A2FF-EB5512EE49C8}" presName="txShp" presStyleLbl="node1" presStyleIdx="2" presStyleCnt="3">
        <dgm:presLayoutVars>
          <dgm:bulletEnabled val="1"/>
        </dgm:presLayoutVars>
      </dgm:prSet>
      <dgm:spPr/>
    </dgm:pt>
  </dgm:ptLst>
  <dgm:cxnLst>
    <dgm:cxn modelId="{175A4208-E8EF-4F2C-95AE-471BB836BB09}" srcId="{69C9774D-A2E9-4888-A0E4-02B7D8DCD657}" destId="{46327883-5545-4AD3-A2FF-EB5512EE49C8}" srcOrd="2" destOrd="0" parTransId="{A20DCB80-D1E5-4DBC-9B94-C77709C0EEF4}" sibTransId="{D7CBC11F-B2C8-468C-9E59-099AD0AF55FC}"/>
    <dgm:cxn modelId="{993C365D-34FD-4FE3-82A3-9E21C7D375A1}" type="presOf" srcId="{8EDC6F74-E6BB-4977-B8AE-DC15C463BAC5}" destId="{7610911D-8965-4238-9D99-485F48DB8F1A}" srcOrd="0" destOrd="0" presId="urn:microsoft.com/office/officeart/2005/8/layout/vList3"/>
    <dgm:cxn modelId="{4FE80048-8D03-44FD-93AB-3EA3C4AB2EEF}" type="presOf" srcId="{46327883-5545-4AD3-A2FF-EB5512EE49C8}" destId="{AF47EAC1-E12E-493A-9523-3C5160ECCB07}" srcOrd="0" destOrd="0" presId="urn:microsoft.com/office/officeart/2005/8/layout/vList3"/>
    <dgm:cxn modelId="{04945A6A-8B56-46A9-81ED-B8764E8CEB7A}" srcId="{69C9774D-A2E9-4888-A0E4-02B7D8DCD657}" destId="{7D1CC045-FDF4-472E-BA03-B4CC1EDC0364}" srcOrd="1" destOrd="0" parTransId="{CD7E7431-13DD-4E3F-96CD-33E5B18A8CF1}" sibTransId="{7C8B8BE5-137D-46B2-8A88-5DCA70CFE550}"/>
    <dgm:cxn modelId="{9B42CA7F-D277-489A-9065-A05FA9AED405}" srcId="{69C9774D-A2E9-4888-A0E4-02B7D8DCD657}" destId="{8EDC6F74-E6BB-4977-B8AE-DC15C463BAC5}" srcOrd="0" destOrd="0" parTransId="{21D525A8-7E53-4CF9-81A7-9947FC3FBBF0}" sibTransId="{A1702462-308E-4531-9168-86F5C7DB7E68}"/>
    <dgm:cxn modelId="{E26A828C-9A49-40F7-8CA6-CD3FDEE7F9BD}" type="presOf" srcId="{7D1CC045-FDF4-472E-BA03-B4CC1EDC0364}" destId="{9B27253E-09A1-4CD8-A98B-7B7F84E94717}" srcOrd="0" destOrd="0" presId="urn:microsoft.com/office/officeart/2005/8/layout/vList3"/>
    <dgm:cxn modelId="{7CA6DBE5-6F24-44C0-BBE0-4DDAD0184010}" type="presOf" srcId="{69C9774D-A2E9-4888-A0E4-02B7D8DCD657}" destId="{EA25747C-A6A8-4CE2-A8A3-3785A70D1710}" srcOrd="0" destOrd="0" presId="urn:microsoft.com/office/officeart/2005/8/layout/vList3"/>
    <dgm:cxn modelId="{5907D27A-DBC3-413C-AFCB-20D1D3E81C90}" type="presParOf" srcId="{EA25747C-A6A8-4CE2-A8A3-3785A70D1710}" destId="{3D3EC6F1-5C52-4269-B181-3FE445A04FFB}" srcOrd="0" destOrd="0" presId="urn:microsoft.com/office/officeart/2005/8/layout/vList3"/>
    <dgm:cxn modelId="{0816E324-9B32-4746-A445-B7660AECC100}" type="presParOf" srcId="{3D3EC6F1-5C52-4269-B181-3FE445A04FFB}" destId="{7ADC7C87-30DB-4F02-8CA1-82574000D524}" srcOrd="0" destOrd="0" presId="urn:microsoft.com/office/officeart/2005/8/layout/vList3"/>
    <dgm:cxn modelId="{9FB16CC1-DEB7-41BC-A765-8B5B669F53B8}" type="presParOf" srcId="{3D3EC6F1-5C52-4269-B181-3FE445A04FFB}" destId="{7610911D-8965-4238-9D99-485F48DB8F1A}" srcOrd="1" destOrd="0" presId="urn:microsoft.com/office/officeart/2005/8/layout/vList3"/>
    <dgm:cxn modelId="{A95BD54A-C39A-4F3F-9D51-23B7CAB26018}" type="presParOf" srcId="{EA25747C-A6A8-4CE2-A8A3-3785A70D1710}" destId="{12A3971E-4155-4892-9135-C76E5B3C72D4}" srcOrd="1" destOrd="0" presId="urn:microsoft.com/office/officeart/2005/8/layout/vList3"/>
    <dgm:cxn modelId="{8FACEAEF-F8C5-4B89-8CD3-06933E7B95E9}" type="presParOf" srcId="{EA25747C-A6A8-4CE2-A8A3-3785A70D1710}" destId="{DEDC61BD-3F92-4895-A56B-EF4E106AF80A}" srcOrd="2" destOrd="0" presId="urn:microsoft.com/office/officeart/2005/8/layout/vList3"/>
    <dgm:cxn modelId="{F4313321-AD9A-4240-9DCE-A6F774A7F8BD}" type="presParOf" srcId="{DEDC61BD-3F92-4895-A56B-EF4E106AF80A}" destId="{ECE07F57-2E9E-4620-A297-4B08C80FCDDF}" srcOrd="0" destOrd="0" presId="urn:microsoft.com/office/officeart/2005/8/layout/vList3"/>
    <dgm:cxn modelId="{4ECA859D-B8BC-4E12-A250-34BE227F3AAF}" type="presParOf" srcId="{DEDC61BD-3F92-4895-A56B-EF4E106AF80A}" destId="{9B27253E-09A1-4CD8-A98B-7B7F84E94717}" srcOrd="1" destOrd="0" presId="urn:microsoft.com/office/officeart/2005/8/layout/vList3"/>
    <dgm:cxn modelId="{41834C5B-73B4-4AA6-A87E-5980E6322DAB}" type="presParOf" srcId="{EA25747C-A6A8-4CE2-A8A3-3785A70D1710}" destId="{45539F26-B1CB-44D9-A978-8FA0FAFC0BA6}" srcOrd="3" destOrd="0" presId="urn:microsoft.com/office/officeart/2005/8/layout/vList3"/>
    <dgm:cxn modelId="{26642EB3-6191-4063-9616-D60631E240BD}" type="presParOf" srcId="{EA25747C-A6A8-4CE2-A8A3-3785A70D1710}" destId="{85BC21C8-6C3F-4BAB-AB89-7FA703D538F6}" srcOrd="4" destOrd="0" presId="urn:microsoft.com/office/officeart/2005/8/layout/vList3"/>
    <dgm:cxn modelId="{71A3FA9D-F62E-4837-B32D-446ADA180C9F}" type="presParOf" srcId="{85BC21C8-6C3F-4BAB-AB89-7FA703D538F6}" destId="{FC5E019E-7B8E-436D-9A1B-76EC9C79748A}" srcOrd="0" destOrd="0" presId="urn:microsoft.com/office/officeart/2005/8/layout/vList3"/>
    <dgm:cxn modelId="{9FA1438D-4637-4941-8D95-1DA6E45DF9C7}" type="presParOf" srcId="{85BC21C8-6C3F-4BAB-AB89-7FA703D538F6}" destId="{AF47EAC1-E12E-493A-9523-3C5160ECCB0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9C9774D-A2E9-4888-A0E4-02B7D8DCD657}"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8EDC6F74-E6BB-4977-B8AE-DC15C463BAC5}">
      <dgm:prSet phldrT="[Text]"/>
      <dgm:spPr/>
      <dgm:t>
        <a:bodyPr/>
        <a:lstStyle/>
        <a:p>
          <a:r>
            <a:rPr lang="en-US" dirty="0"/>
            <a:t>Compensation</a:t>
          </a:r>
        </a:p>
      </dgm:t>
    </dgm:pt>
    <dgm:pt modelId="{21D525A8-7E53-4CF9-81A7-9947FC3FBBF0}" type="parTrans" cxnId="{9B42CA7F-D277-489A-9065-A05FA9AED405}">
      <dgm:prSet/>
      <dgm:spPr/>
      <dgm:t>
        <a:bodyPr/>
        <a:lstStyle/>
        <a:p>
          <a:endParaRPr lang="en-US"/>
        </a:p>
      </dgm:t>
    </dgm:pt>
    <dgm:pt modelId="{A1702462-308E-4531-9168-86F5C7DB7E68}" type="sibTrans" cxnId="{9B42CA7F-D277-489A-9065-A05FA9AED405}">
      <dgm:prSet/>
      <dgm:spPr/>
      <dgm:t>
        <a:bodyPr/>
        <a:lstStyle/>
        <a:p>
          <a:endParaRPr lang="en-US"/>
        </a:p>
      </dgm:t>
    </dgm:pt>
    <dgm:pt modelId="{46327883-5545-4AD3-A2FF-EB5512EE49C8}">
      <dgm:prSet phldrT="[Text]"/>
      <dgm:spPr/>
      <dgm:t>
        <a:bodyPr/>
        <a:lstStyle/>
        <a:p>
          <a:r>
            <a:rPr lang="en-US" dirty="0"/>
            <a:t>Promotion</a:t>
          </a:r>
        </a:p>
      </dgm:t>
    </dgm:pt>
    <dgm:pt modelId="{A20DCB80-D1E5-4DBC-9B94-C77709C0EEF4}" type="parTrans" cxnId="{175A4208-E8EF-4F2C-95AE-471BB836BB09}">
      <dgm:prSet/>
      <dgm:spPr/>
      <dgm:t>
        <a:bodyPr/>
        <a:lstStyle/>
        <a:p>
          <a:endParaRPr lang="en-US"/>
        </a:p>
      </dgm:t>
    </dgm:pt>
    <dgm:pt modelId="{D7CBC11F-B2C8-468C-9E59-099AD0AF55FC}" type="sibTrans" cxnId="{175A4208-E8EF-4F2C-95AE-471BB836BB09}">
      <dgm:prSet/>
      <dgm:spPr/>
      <dgm:t>
        <a:bodyPr/>
        <a:lstStyle/>
        <a:p>
          <a:endParaRPr lang="en-US"/>
        </a:p>
      </dgm:t>
    </dgm:pt>
    <dgm:pt modelId="{7D1CC045-FDF4-472E-BA03-B4CC1EDC0364}">
      <dgm:prSet phldrT="[Text]"/>
      <dgm:spPr/>
      <dgm:t>
        <a:bodyPr/>
        <a:lstStyle/>
        <a:p>
          <a:r>
            <a:rPr lang="en-US" dirty="0"/>
            <a:t>Unpaid Labor</a:t>
          </a:r>
        </a:p>
      </dgm:t>
    </dgm:pt>
    <dgm:pt modelId="{CD7E7431-13DD-4E3F-96CD-33E5B18A8CF1}" type="parTrans" cxnId="{04945A6A-8B56-46A9-81ED-B8764E8CEB7A}">
      <dgm:prSet/>
      <dgm:spPr/>
      <dgm:t>
        <a:bodyPr/>
        <a:lstStyle/>
        <a:p>
          <a:endParaRPr lang="en-US"/>
        </a:p>
      </dgm:t>
    </dgm:pt>
    <dgm:pt modelId="{7C8B8BE5-137D-46B2-8A88-5DCA70CFE550}" type="sibTrans" cxnId="{04945A6A-8B56-46A9-81ED-B8764E8CEB7A}">
      <dgm:prSet/>
      <dgm:spPr/>
      <dgm:t>
        <a:bodyPr/>
        <a:lstStyle/>
        <a:p>
          <a:endParaRPr lang="en-US"/>
        </a:p>
      </dgm:t>
    </dgm:pt>
    <dgm:pt modelId="{EA25747C-A6A8-4CE2-A8A3-3785A70D1710}" type="pres">
      <dgm:prSet presAssocID="{69C9774D-A2E9-4888-A0E4-02B7D8DCD657}" presName="linearFlow" presStyleCnt="0">
        <dgm:presLayoutVars>
          <dgm:dir/>
          <dgm:resizeHandles val="exact"/>
        </dgm:presLayoutVars>
      </dgm:prSet>
      <dgm:spPr/>
    </dgm:pt>
    <dgm:pt modelId="{3D3EC6F1-5C52-4269-B181-3FE445A04FFB}" type="pres">
      <dgm:prSet presAssocID="{8EDC6F74-E6BB-4977-B8AE-DC15C463BAC5}" presName="composite" presStyleCnt="0"/>
      <dgm:spPr/>
    </dgm:pt>
    <dgm:pt modelId="{7ADC7C87-30DB-4F02-8CA1-82574000D524}" type="pres">
      <dgm:prSet presAssocID="{8EDC6F74-E6BB-4977-B8AE-DC15C463BAC5}" presName="imgShp" presStyleLbl="fgImgPlace1" presStyleIdx="0" presStyleCnt="3"/>
      <dgm:spPr>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llar"/>
        </a:ext>
      </dgm:extLst>
    </dgm:pt>
    <dgm:pt modelId="{7610911D-8965-4238-9D99-485F48DB8F1A}" type="pres">
      <dgm:prSet presAssocID="{8EDC6F74-E6BB-4977-B8AE-DC15C463BAC5}" presName="txShp" presStyleLbl="node1" presStyleIdx="0" presStyleCnt="3">
        <dgm:presLayoutVars>
          <dgm:bulletEnabled val="1"/>
        </dgm:presLayoutVars>
      </dgm:prSet>
      <dgm:spPr/>
    </dgm:pt>
    <dgm:pt modelId="{12A3971E-4155-4892-9135-C76E5B3C72D4}" type="pres">
      <dgm:prSet presAssocID="{A1702462-308E-4531-9168-86F5C7DB7E68}" presName="spacing" presStyleCnt="0"/>
      <dgm:spPr/>
    </dgm:pt>
    <dgm:pt modelId="{DEDC61BD-3F92-4895-A56B-EF4E106AF80A}" type="pres">
      <dgm:prSet presAssocID="{7D1CC045-FDF4-472E-BA03-B4CC1EDC0364}" presName="composite" presStyleCnt="0"/>
      <dgm:spPr/>
    </dgm:pt>
    <dgm:pt modelId="{ECE07F57-2E9E-4620-A297-4B08C80FCDDF}" type="pres">
      <dgm:prSet presAssocID="{7D1CC045-FDF4-472E-BA03-B4CC1EDC0364}"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p and bucket with solid fill"/>
        </a:ext>
      </dgm:extLst>
    </dgm:pt>
    <dgm:pt modelId="{9B27253E-09A1-4CD8-A98B-7B7F84E94717}" type="pres">
      <dgm:prSet presAssocID="{7D1CC045-FDF4-472E-BA03-B4CC1EDC0364}" presName="txShp" presStyleLbl="node1" presStyleIdx="1" presStyleCnt="3">
        <dgm:presLayoutVars>
          <dgm:bulletEnabled val="1"/>
        </dgm:presLayoutVars>
      </dgm:prSet>
      <dgm:spPr/>
    </dgm:pt>
    <dgm:pt modelId="{45539F26-B1CB-44D9-A978-8FA0FAFC0BA6}" type="pres">
      <dgm:prSet presAssocID="{7C8B8BE5-137D-46B2-8A88-5DCA70CFE550}" presName="spacing" presStyleCnt="0"/>
      <dgm:spPr/>
    </dgm:pt>
    <dgm:pt modelId="{85BC21C8-6C3F-4BAB-AB89-7FA703D538F6}" type="pres">
      <dgm:prSet presAssocID="{46327883-5545-4AD3-A2FF-EB5512EE49C8}" presName="composite" presStyleCnt="0"/>
      <dgm:spPr/>
    </dgm:pt>
    <dgm:pt modelId="{FC5E019E-7B8E-436D-9A1B-76EC9C79748A}" type="pres">
      <dgm:prSet presAssocID="{46327883-5545-4AD3-A2FF-EB5512EE49C8}" presName="imgShp" presStyleLbl="fgImgPlace1" presStyleIdx="2" presStyleCnt="3"/>
      <dgm:spPr>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odium"/>
        </a:ext>
      </dgm:extLst>
    </dgm:pt>
    <dgm:pt modelId="{AF47EAC1-E12E-493A-9523-3C5160ECCB07}" type="pres">
      <dgm:prSet presAssocID="{46327883-5545-4AD3-A2FF-EB5512EE49C8}" presName="txShp" presStyleLbl="node1" presStyleIdx="2" presStyleCnt="3">
        <dgm:presLayoutVars>
          <dgm:bulletEnabled val="1"/>
        </dgm:presLayoutVars>
      </dgm:prSet>
      <dgm:spPr/>
    </dgm:pt>
  </dgm:ptLst>
  <dgm:cxnLst>
    <dgm:cxn modelId="{175A4208-E8EF-4F2C-95AE-471BB836BB09}" srcId="{69C9774D-A2E9-4888-A0E4-02B7D8DCD657}" destId="{46327883-5545-4AD3-A2FF-EB5512EE49C8}" srcOrd="2" destOrd="0" parTransId="{A20DCB80-D1E5-4DBC-9B94-C77709C0EEF4}" sibTransId="{D7CBC11F-B2C8-468C-9E59-099AD0AF55FC}"/>
    <dgm:cxn modelId="{993C365D-34FD-4FE3-82A3-9E21C7D375A1}" type="presOf" srcId="{8EDC6F74-E6BB-4977-B8AE-DC15C463BAC5}" destId="{7610911D-8965-4238-9D99-485F48DB8F1A}" srcOrd="0" destOrd="0" presId="urn:microsoft.com/office/officeart/2005/8/layout/vList3"/>
    <dgm:cxn modelId="{4FE80048-8D03-44FD-93AB-3EA3C4AB2EEF}" type="presOf" srcId="{46327883-5545-4AD3-A2FF-EB5512EE49C8}" destId="{AF47EAC1-E12E-493A-9523-3C5160ECCB07}" srcOrd="0" destOrd="0" presId="urn:microsoft.com/office/officeart/2005/8/layout/vList3"/>
    <dgm:cxn modelId="{04945A6A-8B56-46A9-81ED-B8764E8CEB7A}" srcId="{69C9774D-A2E9-4888-A0E4-02B7D8DCD657}" destId="{7D1CC045-FDF4-472E-BA03-B4CC1EDC0364}" srcOrd="1" destOrd="0" parTransId="{CD7E7431-13DD-4E3F-96CD-33E5B18A8CF1}" sibTransId="{7C8B8BE5-137D-46B2-8A88-5DCA70CFE550}"/>
    <dgm:cxn modelId="{9B42CA7F-D277-489A-9065-A05FA9AED405}" srcId="{69C9774D-A2E9-4888-A0E4-02B7D8DCD657}" destId="{8EDC6F74-E6BB-4977-B8AE-DC15C463BAC5}" srcOrd="0" destOrd="0" parTransId="{21D525A8-7E53-4CF9-81A7-9947FC3FBBF0}" sibTransId="{A1702462-308E-4531-9168-86F5C7DB7E68}"/>
    <dgm:cxn modelId="{E26A828C-9A49-40F7-8CA6-CD3FDEE7F9BD}" type="presOf" srcId="{7D1CC045-FDF4-472E-BA03-B4CC1EDC0364}" destId="{9B27253E-09A1-4CD8-A98B-7B7F84E94717}" srcOrd="0" destOrd="0" presId="urn:microsoft.com/office/officeart/2005/8/layout/vList3"/>
    <dgm:cxn modelId="{7CA6DBE5-6F24-44C0-BBE0-4DDAD0184010}" type="presOf" srcId="{69C9774D-A2E9-4888-A0E4-02B7D8DCD657}" destId="{EA25747C-A6A8-4CE2-A8A3-3785A70D1710}" srcOrd="0" destOrd="0" presId="urn:microsoft.com/office/officeart/2005/8/layout/vList3"/>
    <dgm:cxn modelId="{5907D27A-DBC3-413C-AFCB-20D1D3E81C90}" type="presParOf" srcId="{EA25747C-A6A8-4CE2-A8A3-3785A70D1710}" destId="{3D3EC6F1-5C52-4269-B181-3FE445A04FFB}" srcOrd="0" destOrd="0" presId="urn:microsoft.com/office/officeart/2005/8/layout/vList3"/>
    <dgm:cxn modelId="{0816E324-9B32-4746-A445-B7660AECC100}" type="presParOf" srcId="{3D3EC6F1-5C52-4269-B181-3FE445A04FFB}" destId="{7ADC7C87-30DB-4F02-8CA1-82574000D524}" srcOrd="0" destOrd="0" presId="urn:microsoft.com/office/officeart/2005/8/layout/vList3"/>
    <dgm:cxn modelId="{9FB16CC1-DEB7-41BC-A765-8B5B669F53B8}" type="presParOf" srcId="{3D3EC6F1-5C52-4269-B181-3FE445A04FFB}" destId="{7610911D-8965-4238-9D99-485F48DB8F1A}" srcOrd="1" destOrd="0" presId="urn:microsoft.com/office/officeart/2005/8/layout/vList3"/>
    <dgm:cxn modelId="{A95BD54A-C39A-4F3F-9D51-23B7CAB26018}" type="presParOf" srcId="{EA25747C-A6A8-4CE2-A8A3-3785A70D1710}" destId="{12A3971E-4155-4892-9135-C76E5B3C72D4}" srcOrd="1" destOrd="0" presId="urn:microsoft.com/office/officeart/2005/8/layout/vList3"/>
    <dgm:cxn modelId="{8FACEAEF-F8C5-4B89-8CD3-06933E7B95E9}" type="presParOf" srcId="{EA25747C-A6A8-4CE2-A8A3-3785A70D1710}" destId="{DEDC61BD-3F92-4895-A56B-EF4E106AF80A}" srcOrd="2" destOrd="0" presId="urn:microsoft.com/office/officeart/2005/8/layout/vList3"/>
    <dgm:cxn modelId="{F4313321-AD9A-4240-9DCE-A6F774A7F8BD}" type="presParOf" srcId="{DEDC61BD-3F92-4895-A56B-EF4E106AF80A}" destId="{ECE07F57-2E9E-4620-A297-4B08C80FCDDF}" srcOrd="0" destOrd="0" presId="urn:microsoft.com/office/officeart/2005/8/layout/vList3"/>
    <dgm:cxn modelId="{4ECA859D-B8BC-4E12-A250-34BE227F3AAF}" type="presParOf" srcId="{DEDC61BD-3F92-4895-A56B-EF4E106AF80A}" destId="{9B27253E-09A1-4CD8-A98B-7B7F84E94717}" srcOrd="1" destOrd="0" presId="urn:microsoft.com/office/officeart/2005/8/layout/vList3"/>
    <dgm:cxn modelId="{41834C5B-73B4-4AA6-A87E-5980E6322DAB}" type="presParOf" srcId="{EA25747C-A6A8-4CE2-A8A3-3785A70D1710}" destId="{45539F26-B1CB-44D9-A978-8FA0FAFC0BA6}" srcOrd="3" destOrd="0" presId="urn:microsoft.com/office/officeart/2005/8/layout/vList3"/>
    <dgm:cxn modelId="{26642EB3-6191-4063-9616-D60631E240BD}" type="presParOf" srcId="{EA25747C-A6A8-4CE2-A8A3-3785A70D1710}" destId="{85BC21C8-6C3F-4BAB-AB89-7FA703D538F6}" srcOrd="4" destOrd="0" presId="urn:microsoft.com/office/officeart/2005/8/layout/vList3"/>
    <dgm:cxn modelId="{71A3FA9D-F62E-4837-B32D-446ADA180C9F}" type="presParOf" srcId="{85BC21C8-6C3F-4BAB-AB89-7FA703D538F6}" destId="{FC5E019E-7B8E-436D-9A1B-76EC9C79748A}" srcOrd="0" destOrd="0" presId="urn:microsoft.com/office/officeart/2005/8/layout/vList3"/>
    <dgm:cxn modelId="{9FA1438D-4637-4941-8D95-1DA6E45DF9C7}" type="presParOf" srcId="{85BC21C8-6C3F-4BAB-AB89-7FA703D538F6}" destId="{AF47EAC1-E12E-493A-9523-3C5160ECCB0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29C136D-A42E-4B79-87B6-F8416A0355BC}"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4060E2B-A780-4C24-81D7-B82BC389B687}">
      <dgm:prSet custT="1"/>
      <dgm:spPr/>
      <dgm:t>
        <a:bodyPr/>
        <a:lstStyle/>
        <a:p>
          <a:pPr>
            <a:lnSpc>
              <a:spcPct val="100000"/>
            </a:lnSpc>
          </a:pPr>
          <a:r>
            <a:rPr lang="en-US" sz="1800" dirty="0"/>
            <a:t>In hetero couples, women perform 2x as much domestic work and childcare as their men partners</a:t>
          </a:r>
        </a:p>
      </dgm:t>
    </dgm:pt>
    <dgm:pt modelId="{7876943C-71D9-4A6C-A903-E8BA711ECB10}" type="parTrans" cxnId="{380E7714-C7EC-4032-BA56-90ECB13B536D}">
      <dgm:prSet/>
      <dgm:spPr/>
      <dgm:t>
        <a:bodyPr/>
        <a:lstStyle/>
        <a:p>
          <a:endParaRPr lang="en-US"/>
        </a:p>
      </dgm:t>
    </dgm:pt>
    <dgm:pt modelId="{1DC7BD5C-5EE6-44C9-BFCE-010BF3854F83}" type="sibTrans" cxnId="{380E7714-C7EC-4032-BA56-90ECB13B536D}">
      <dgm:prSet/>
      <dgm:spPr/>
      <dgm:t>
        <a:bodyPr/>
        <a:lstStyle/>
        <a:p>
          <a:endParaRPr lang="en-US"/>
        </a:p>
      </dgm:t>
    </dgm:pt>
    <dgm:pt modelId="{C6BF0CD6-C251-4EBF-9C38-426952BAFE98}">
      <dgm:prSet custT="1"/>
      <dgm:spPr/>
      <dgm:t>
        <a:bodyPr/>
        <a:lstStyle/>
        <a:p>
          <a:pPr>
            <a:lnSpc>
              <a:spcPct val="100000"/>
            </a:lnSpc>
          </a:pPr>
          <a:r>
            <a:rPr lang="en-US" sz="1800" dirty="0"/>
            <a:t>2 of 3 caregivers for elderly parents and sick family members are women</a:t>
          </a:r>
        </a:p>
      </dgm:t>
    </dgm:pt>
    <dgm:pt modelId="{45FF8ED3-8C47-40C0-AAB9-4C8E32948E29}" type="parTrans" cxnId="{47FE7263-EC96-44D7-A9BE-059AB3399274}">
      <dgm:prSet/>
      <dgm:spPr/>
      <dgm:t>
        <a:bodyPr/>
        <a:lstStyle/>
        <a:p>
          <a:endParaRPr lang="en-US"/>
        </a:p>
      </dgm:t>
    </dgm:pt>
    <dgm:pt modelId="{63826549-EE68-447C-8A47-EF6A428F777E}" type="sibTrans" cxnId="{47FE7263-EC96-44D7-A9BE-059AB3399274}">
      <dgm:prSet/>
      <dgm:spPr/>
      <dgm:t>
        <a:bodyPr/>
        <a:lstStyle/>
        <a:p>
          <a:endParaRPr lang="en-US"/>
        </a:p>
      </dgm:t>
    </dgm:pt>
    <dgm:pt modelId="{8220315C-D3F7-447B-BEC1-697A09CDFBF3}">
      <dgm:prSet custT="1"/>
      <dgm:spPr/>
      <dgm:t>
        <a:bodyPr/>
        <a:lstStyle/>
        <a:p>
          <a:pPr>
            <a:lnSpc>
              <a:spcPct val="100000"/>
            </a:lnSpc>
          </a:pPr>
          <a:r>
            <a:rPr lang="en-US" sz="1800" dirty="0"/>
            <a:t>Women of color are asked to do more “office housework” than white women</a:t>
          </a:r>
        </a:p>
      </dgm:t>
    </dgm:pt>
    <dgm:pt modelId="{7DCC8EB2-BC89-48A1-BC40-4B67487A7284}" type="parTrans" cxnId="{44D33FC8-5C0C-4487-B9CE-F3312E4F55BC}">
      <dgm:prSet/>
      <dgm:spPr/>
      <dgm:t>
        <a:bodyPr/>
        <a:lstStyle/>
        <a:p>
          <a:endParaRPr lang="en-US"/>
        </a:p>
      </dgm:t>
    </dgm:pt>
    <dgm:pt modelId="{8794AC18-AC86-4164-B8BB-19124AF3250E}" type="sibTrans" cxnId="{44D33FC8-5C0C-4487-B9CE-F3312E4F55BC}">
      <dgm:prSet/>
      <dgm:spPr/>
      <dgm:t>
        <a:bodyPr/>
        <a:lstStyle/>
        <a:p>
          <a:endParaRPr lang="en-US"/>
        </a:p>
      </dgm:t>
    </dgm:pt>
    <dgm:pt modelId="{7F5905E9-B402-475A-A7DE-C8D16B6A1490}" type="pres">
      <dgm:prSet presAssocID="{A29C136D-A42E-4B79-87B6-F8416A0355BC}" presName="root" presStyleCnt="0">
        <dgm:presLayoutVars>
          <dgm:dir/>
          <dgm:resizeHandles val="exact"/>
        </dgm:presLayoutVars>
      </dgm:prSet>
      <dgm:spPr/>
    </dgm:pt>
    <dgm:pt modelId="{DA702123-6FEE-4FBD-BE7C-9CF78931159B}" type="pres">
      <dgm:prSet presAssocID="{B4060E2B-A780-4C24-81D7-B82BC389B687}" presName="compNode" presStyleCnt="0"/>
      <dgm:spPr/>
    </dgm:pt>
    <dgm:pt modelId="{B08A83F1-7E3F-4747-B581-F5B515A532FF}" type="pres">
      <dgm:prSet presAssocID="{B4060E2B-A780-4C24-81D7-B82BC389B68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p and bucket"/>
        </a:ext>
      </dgm:extLst>
    </dgm:pt>
    <dgm:pt modelId="{66308563-13ED-46E2-91ED-245785FC619A}" type="pres">
      <dgm:prSet presAssocID="{B4060E2B-A780-4C24-81D7-B82BC389B687}" presName="spaceRect" presStyleCnt="0"/>
      <dgm:spPr/>
    </dgm:pt>
    <dgm:pt modelId="{4C5DCE6E-DD15-460C-8055-8E976CF46B8F}" type="pres">
      <dgm:prSet presAssocID="{B4060E2B-A780-4C24-81D7-B82BC389B687}" presName="textRect" presStyleLbl="revTx" presStyleIdx="0" presStyleCnt="3">
        <dgm:presLayoutVars>
          <dgm:chMax val="1"/>
          <dgm:chPref val="1"/>
        </dgm:presLayoutVars>
      </dgm:prSet>
      <dgm:spPr/>
    </dgm:pt>
    <dgm:pt modelId="{33AF4DD1-B72C-4444-AA10-066FBA97FC6C}" type="pres">
      <dgm:prSet presAssocID="{1DC7BD5C-5EE6-44C9-BFCE-010BF3854F83}" presName="sibTrans" presStyleCnt="0"/>
      <dgm:spPr/>
    </dgm:pt>
    <dgm:pt modelId="{774BE056-B704-41F7-BD40-C7838AE34BCE}" type="pres">
      <dgm:prSet presAssocID="{C6BF0CD6-C251-4EBF-9C38-426952BAFE98}" presName="compNode" presStyleCnt="0"/>
      <dgm:spPr/>
    </dgm:pt>
    <dgm:pt modelId="{36808A2E-B444-4AB0-A29B-87B12980A5DE}" type="pres">
      <dgm:prSet presAssocID="{C6BF0CD6-C251-4EBF-9C38-426952BAFE98}" presName="iconRect" presStyleLbl="node1" presStyleIdx="1" presStyleCnt="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at"/>
        </a:ext>
      </dgm:extLst>
    </dgm:pt>
    <dgm:pt modelId="{DBD6A25D-BD7A-4D40-9CDB-05822516CFF5}" type="pres">
      <dgm:prSet presAssocID="{C6BF0CD6-C251-4EBF-9C38-426952BAFE98}" presName="spaceRect" presStyleCnt="0"/>
      <dgm:spPr/>
    </dgm:pt>
    <dgm:pt modelId="{87DEA7EA-F274-4347-B326-9F59853C323A}" type="pres">
      <dgm:prSet presAssocID="{C6BF0CD6-C251-4EBF-9C38-426952BAFE98}" presName="textRect" presStyleLbl="revTx" presStyleIdx="1" presStyleCnt="3">
        <dgm:presLayoutVars>
          <dgm:chMax val="1"/>
          <dgm:chPref val="1"/>
        </dgm:presLayoutVars>
      </dgm:prSet>
      <dgm:spPr/>
    </dgm:pt>
    <dgm:pt modelId="{F3DEA48F-5F25-47C7-9E94-DA5F1706DAD4}" type="pres">
      <dgm:prSet presAssocID="{63826549-EE68-447C-8A47-EF6A428F777E}" presName="sibTrans" presStyleCnt="0"/>
      <dgm:spPr/>
    </dgm:pt>
    <dgm:pt modelId="{5A1FBC57-DC25-4D30-9109-CB7CFE4A7AC1}" type="pres">
      <dgm:prSet presAssocID="{8220315C-D3F7-447B-BEC1-697A09CDFBF3}" presName="compNode" presStyleCnt="0"/>
      <dgm:spPr/>
    </dgm:pt>
    <dgm:pt modelId="{149DB75D-0734-4F30-AEE9-6A193CCF1EEE}" type="pres">
      <dgm:prSet presAssocID="{8220315C-D3F7-447B-BEC1-697A09CDFBF3}" presName="iconRect" presStyleLbl="node1" presStyleIdx="2" presStyleCnt="3"/>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ealth"/>
        </a:ext>
      </dgm:extLst>
    </dgm:pt>
    <dgm:pt modelId="{11FC1440-A774-4B73-8BDC-6D19C8F91B3D}" type="pres">
      <dgm:prSet presAssocID="{8220315C-D3F7-447B-BEC1-697A09CDFBF3}" presName="spaceRect" presStyleCnt="0"/>
      <dgm:spPr/>
    </dgm:pt>
    <dgm:pt modelId="{FBA557E7-FB5A-470E-B5B1-4D68B8FB2EFD}" type="pres">
      <dgm:prSet presAssocID="{8220315C-D3F7-447B-BEC1-697A09CDFBF3}" presName="textRect" presStyleLbl="revTx" presStyleIdx="2" presStyleCnt="3">
        <dgm:presLayoutVars>
          <dgm:chMax val="1"/>
          <dgm:chPref val="1"/>
        </dgm:presLayoutVars>
      </dgm:prSet>
      <dgm:spPr/>
    </dgm:pt>
  </dgm:ptLst>
  <dgm:cxnLst>
    <dgm:cxn modelId="{380E7714-C7EC-4032-BA56-90ECB13B536D}" srcId="{A29C136D-A42E-4B79-87B6-F8416A0355BC}" destId="{B4060E2B-A780-4C24-81D7-B82BC389B687}" srcOrd="0" destOrd="0" parTransId="{7876943C-71D9-4A6C-A903-E8BA711ECB10}" sibTransId="{1DC7BD5C-5EE6-44C9-BFCE-010BF3854F83}"/>
    <dgm:cxn modelId="{47FE7263-EC96-44D7-A9BE-059AB3399274}" srcId="{A29C136D-A42E-4B79-87B6-F8416A0355BC}" destId="{C6BF0CD6-C251-4EBF-9C38-426952BAFE98}" srcOrd="1" destOrd="0" parTransId="{45FF8ED3-8C47-40C0-AAB9-4C8E32948E29}" sibTransId="{63826549-EE68-447C-8A47-EF6A428F777E}"/>
    <dgm:cxn modelId="{CBEB9577-EE80-433F-AE58-B5F63F4924F8}" type="presOf" srcId="{B4060E2B-A780-4C24-81D7-B82BC389B687}" destId="{4C5DCE6E-DD15-460C-8055-8E976CF46B8F}" srcOrd="0" destOrd="0" presId="urn:microsoft.com/office/officeart/2018/2/layout/IconLabelList"/>
    <dgm:cxn modelId="{D8F0AE8B-B27B-43F1-974B-A2E71CB38188}" type="presOf" srcId="{C6BF0CD6-C251-4EBF-9C38-426952BAFE98}" destId="{87DEA7EA-F274-4347-B326-9F59853C323A}" srcOrd="0" destOrd="0" presId="urn:microsoft.com/office/officeart/2018/2/layout/IconLabelList"/>
    <dgm:cxn modelId="{35D69F93-0635-40E0-AA32-BFE20CB7EE7A}" type="presOf" srcId="{8220315C-D3F7-447B-BEC1-697A09CDFBF3}" destId="{FBA557E7-FB5A-470E-B5B1-4D68B8FB2EFD}" srcOrd="0" destOrd="0" presId="urn:microsoft.com/office/officeart/2018/2/layout/IconLabelList"/>
    <dgm:cxn modelId="{44D33FC8-5C0C-4487-B9CE-F3312E4F55BC}" srcId="{A29C136D-A42E-4B79-87B6-F8416A0355BC}" destId="{8220315C-D3F7-447B-BEC1-697A09CDFBF3}" srcOrd="2" destOrd="0" parTransId="{7DCC8EB2-BC89-48A1-BC40-4B67487A7284}" sibTransId="{8794AC18-AC86-4164-B8BB-19124AF3250E}"/>
    <dgm:cxn modelId="{109375E8-E413-4DD5-A30E-DCBB8C7E0C92}" type="presOf" srcId="{A29C136D-A42E-4B79-87B6-F8416A0355BC}" destId="{7F5905E9-B402-475A-A7DE-C8D16B6A1490}" srcOrd="0" destOrd="0" presId="urn:microsoft.com/office/officeart/2018/2/layout/IconLabelList"/>
    <dgm:cxn modelId="{79A41BA9-7FC8-4BD3-81AD-8E437F3F4705}" type="presParOf" srcId="{7F5905E9-B402-475A-A7DE-C8D16B6A1490}" destId="{DA702123-6FEE-4FBD-BE7C-9CF78931159B}" srcOrd="0" destOrd="0" presId="urn:microsoft.com/office/officeart/2018/2/layout/IconLabelList"/>
    <dgm:cxn modelId="{AC4CD00D-6506-4ABE-B8D8-978CA60154E3}" type="presParOf" srcId="{DA702123-6FEE-4FBD-BE7C-9CF78931159B}" destId="{B08A83F1-7E3F-4747-B581-F5B515A532FF}" srcOrd="0" destOrd="0" presId="urn:microsoft.com/office/officeart/2018/2/layout/IconLabelList"/>
    <dgm:cxn modelId="{CD307E39-1127-43D9-939F-DAAA4DF72013}" type="presParOf" srcId="{DA702123-6FEE-4FBD-BE7C-9CF78931159B}" destId="{66308563-13ED-46E2-91ED-245785FC619A}" srcOrd="1" destOrd="0" presId="urn:microsoft.com/office/officeart/2018/2/layout/IconLabelList"/>
    <dgm:cxn modelId="{AEED52E5-BAC0-4F5E-9F4B-23A9863F8D9B}" type="presParOf" srcId="{DA702123-6FEE-4FBD-BE7C-9CF78931159B}" destId="{4C5DCE6E-DD15-460C-8055-8E976CF46B8F}" srcOrd="2" destOrd="0" presId="urn:microsoft.com/office/officeart/2018/2/layout/IconLabelList"/>
    <dgm:cxn modelId="{91BC8756-B977-4574-89F5-6CB58B3E88D9}" type="presParOf" srcId="{7F5905E9-B402-475A-A7DE-C8D16B6A1490}" destId="{33AF4DD1-B72C-4444-AA10-066FBA97FC6C}" srcOrd="1" destOrd="0" presId="urn:microsoft.com/office/officeart/2018/2/layout/IconLabelList"/>
    <dgm:cxn modelId="{0EF990EC-C200-4257-B32B-BF0507B23F5B}" type="presParOf" srcId="{7F5905E9-B402-475A-A7DE-C8D16B6A1490}" destId="{774BE056-B704-41F7-BD40-C7838AE34BCE}" srcOrd="2" destOrd="0" presId="urn:microsoft.com/office/officeart/2018/2/layout/IconLabelList"/>
    <dgm:cxn modelId="{13733B57-23FC-4792-AFB1-7218B57C7C98}" type="presParOf" srcId="{774BE056-B704-41F7-BD40-C7838AE34BCE}" destId="{36808A2E-B444-4AB0-A29B-87B12980A5DE}" srcOrd="0" destOrd="0" presId="urn:microsoft.com/office/officeart/2018/2/layout/IconLabelList"/>
    <dgm:cxn modelId="{4BFF96FD-BDC9-4691-A6AD-734A245A4C97}" type="presParOf" srcId="{774BE056-B704-41F7-BD40-C7838AE34BCE}" destId="{DBD6A25D-BD7A-4D40-9CDB-05822516CFF5}" srcOrd="1" destOrd="0" presId="urn:microsoft.com/office/officeart/2018/2/layout/IconLabelList"/>
    <dgm:cxn modelId="{6B140D5A-47E5-4850-B1DD-F85EE150960A}" type="presParOf" srcId="{774BE056-B704-41F7-BD40-C7838AE34BCE}" destId="{87DEA7EA-F274-4347-B326-9F59853C323A}" srcOrd="2" destOrd="0" presId="urn:microsoft.com/office/officeart/2018/2/layout/IconLabelList"/>
    <dgm:cxn modelId="{331E903F-7DF8-4F19-B7D7-4C1998BFF535}" type="presParOf" srcId="{7F5905E9-B402-475A-A7DE-C8D16B6A1490}" destId="{F3DEA48F-5F25-47C7-9E94-DA5F1706DAD4}" srcOrd="3" destOrd="0" presId="urn:microsoft.com/office/officeart/2018/2/layout/IconLabelList"/>
    <dgm:cxn modelId="{31C246BB-9AE8-43F2-B1EF-87FE3990E69E}" type="presParOf" srcId="{7F5905E9-B402-475A-A7DE-C8D16B6A1490}" destId="{5A1FBC57-DC25-4D30-9109-CB7CFE4A7AC1}" srcOrd="4" destOrd="0" presId="urn:microsoft.com/office/officeart/2018/2/layout/IconLabelList"/>
    <dgm:cxn modelId="{955D0ECB-1DAF-4EEC-A9FD-F99A7723ACFA}" type="presParOf" srcId="{5A1FBC57-DC25-4D30-9109-CB7CFE4A7AC1}" destId="{149DB75D-0734-4F30-AEE9-6A193CCF1EEE}" srcOrd="0" destOrd="0" presId="urn:microsoft.com/office/officeart/2018/2/layout/IconLabelList"/>
    <dgm:cxn modelId="{6ECC7DBF-D402-4AC4-9AD0-8B0B0991BD52}" type="presParOf" srcId="{5A1FBC57-DC25-4D30-9109-CB7CFE4A7AC1}" destId="{11FC1440-A774-4B73-8BDC-6D19C8F91B3D}" srcOrd="1" destOrd="0" presId="urn:microsoft.com/office/officeart/2018/2/layout/IconLabelList"/>
    <dgm:cxn modelId="{2B6B312D-61CE-48CF-988A-E1447DE9C33A}" type="presParOf" srcId="{5A1FBC57-DC25-4D30-9109-CB7CFE4A7AC1}" destId="{FBA557E7-FB5A-470E-B5B1-4D68B8FB2E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9C9774D-A2E9-4888-A0E4-02B7D8DCD657}"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8EDC6F74-E6BB-4977-B8AE-DC15C463BAC5}">
      <dgm:prSet phldrT="[Text]"/>
      <dgm:spPr/>
      <dgm:t>
        <a:bodyPr/>
        <a:lstStyle/>
        <a:p>
          <a:r>
            <a:rPr lang="en-US" dirty="0"/>
            <a:t>Compensation</a:t>
          </a:r>
        </a:p>
      </dgm:t>
    </dgm:pt>
    <dgm:pt modelId="{21D525A8-7E53-4CF9-81A7-9947FC3FBBF0}" type="parTrans" cxnId="{9B42CA7F-D277-489A-9065-A05FA9AED405}">
      <dgm:prSet/>
      <dgm:spPr/>
      <dgm:t>
        <a:bodyPr/>
        <a:lstStyle/>
        <a:p>
          <a:endParaRPr lang="en-US"/>
        </a:p>
      </dgm:t>
    </dgm:pt>
    <dgm:pt modelId="{A1702462-308E-4531-9168-86F5C7DB7E68}" type="sibTrans" cxnId="{9B42CA7F-D277-489A-9065-A05FA9AED405}">
      <dgm:prSet/>
      <dgm:spPr/>
      <dgm:t>
        <a:bodyPr/>
        <a:lstStyle/>
        <a:p>
          <a:endParaRPr lang="en-US"/>
        </a:p>
      </dgm:t>
    </dgm:pt>
    <dgm:pt modelId="{46327883-5545-4AD3-A2FF-EB5512EE49C8}">
      <dgm:prSet phldrT="[Text]"/>
      <dgm:spPr/>
      <dgm:t>
        <a:bodyPr/>
        <a:lstStyle/>
        <a:p>
          <a:r>
            <a:rPr lang="en-US" dirty="0"/>
            <a:t>Promotion</a:t>
          </a:r>
        </a:p>
      </dgm:t>
    </dgm:pt>
    <dgm:pt modelId="{A20DCB80-D1E5-4DBC-9B94-C77709C0EEF4}" type="parTrans" cxnId="{175A4208-E8EF-4F2C-95AE-471BB836BB09}">
      <dgm:prSet/>
      <dgm:spPr/>
      <dgm:t>
        <a:bodyPr/>
        <a:lstStyle/>
        <a:p>
          <a:endParaRPr lang="en-US"/>
        </a:p>
      </dgm:t>
    </dgm:pt>
    <dgm:pt modelId="{D7CBC11F-B2C8-468C-9E59-099AD0AF55FC}" type="sibTrans" cxnId="{175A4208-E8EF-4F2C-95AE-471BB836BB09}">
      <dgm:prSet/>
      <dgm:spPr/>
      <dgm:t>
        <a:bodyPr/>
        <a:lstStyle/>
        <a:p>
          <a:endParaRPr lang="en-US"/>
        </a:p>
      </dgm:t>
    </dgm:pt>
    <dgm:pt modelId="{7D1CC045-FDF4-472E-BA03-B4CC1EDC0364}">
      <dgm:prSet phldrT="[Text]"/>
      <dgm:spPr/>
      <dgm:t>
        <a:bodyPr/>
        <a:lstStyle/>
        <a:p>
          <a:r>
            <a:rPr lang="en-US" dirty="0"/>
            <a:t>Unpaid Labor</a:t>
          </a:r>
        </a:p>
      </dgm:t>
    </dgm:pt>
    <dgm:pt modelId="{CD7E7431-13DD-4E3F-96CD-33E5B18A8CF1}" type="parTrans" cxnId="{04945A6A-8B56-46A9-81ED-B8764E8CEB7A}">
      <dgm:prSet/>
      <dgm:spPr/>
      <dgm:t>
        <a:bodyPr/>
        <a:lstStyle/>
        <a:p>
          <a:endParaRPr lang="en-US"/>
        </a:p>
      </dgm:t>
    </dgm:pt>
    <dgm:pt modelId="{7C8B8BE5-137D-46B2-8A88-5DCA70CFE550}" type="sibTrans" cxnId="{04945A6A-8B56-46A9-81ED-B8764E8CEB7A}">
      <dgm:prSet/>
      <dgm:spPr/>
      <dgm:t>
        <a:bodyPr/>
        <a:lstStyle/>
        <a:p>
          <a:endParaRPr lang="en-US"/>
        </a:p>
      </dgm:t>
    </dgm:pt>
    <dgm:pt modelId="{EA25747C-A6A8-4CE2-A8A3-3785A70D1710}" type="pres">
      <dgm:prSet presAssocID="{69C9774D-A2E9-4888-A0E4-02B7D8DCD657}" presName="linearFlow" presStyleCnt="0">
        <dgm:presLayoutVars>
          <dgm:dir/>
          <dgm:resizeHandles val="exact"/>
        </dgm:presLayoutVars>
      </dgm:prSet>
      <dgm:spPr/>
    </dgm:pt>
    <dgm:pt modelId="{3D3EC6F1-5C52-4269-B181-3FE445A04FFB}" type="pres">
      <dgm:prSet presAssocID="{8EDC6F74-E6BB-4977-B8AE-DC15C463BAC5}" presName="composite" presStyleCnt="0"/>
      <dgm:spPr/>
    </dgm:pt>
    <dgm:pt modelId="{7ADC7C87-30DB-4F02-8CA1-82574000D524}" type="pres">
      <dgm:prSet presAssocID="{8EDC6F74-E6BB-4977-B8AE-DC15C463BAC5}" presName="imgShp" presStyleLbl="fgImgPlace1" presStyleIdx="0" presStyleCnt="3"/>
      <dgm:spPr>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llar"/>
        </a:ext>
      </dgm:extLst>
    </dgm:pt>
    <dgm:pt modelId="{7610911D-8965-4238-9D99-485F48DB8F1A}" type="pres">
      <dgm:prSet presAssocID="{8EDC6F74-E6BB-4977-B8AE-DC15C463BAC5}" presName="txShp" presStyleLbl="node1" presStyleIdx="0" presStyleCnt="3">
        <dgm:presLayoutVars>
          <dgm:bulletEnabled val="1"/>
        </dgm:presLayoutVars>
      </dgm:prSet>
      <dgm:spPr/>
    </dgm:pt>
    <dgm:pt modelId="{12A3971E-4155-4892-9135-C76E5B3C72D4}" type="pres">
      <dgm:prSet presAssocID="{A1702462-308E-4531-9168-86F5C7DB7E68}" presName="spacing" presStyleCnt="0"/>
      <dgm:spPr/>
    </dgm:pt>
    <dgm:pt modelId="{DEDC61BD-3F92-4895-A56B-EF4E106AF80A}" type="pres">
      <dgm:prSet presAssocID="{7D1CC045-FDF4-472E-BA03-B4CC1EDC0364}" presName="composite" presStyleCnt="0"/>
      <dgm:spPr/>
    </dgm:pt>
    <dgm:pt modelId="{ECE07F57-2E9E-4620-A297-4B08C80FCDDF}" type="pres">
      <dgm:prSet presAssocID="{7D1CC045-FDF4-472E-BA03-B4CC1EDC0364}"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p and bucket with solid fill"/>
        </a:ext>
      </dgm:extLst>
    </dgm:pt>
    <dgm:pt modelId="{9B27253E-09A1-4CD8-A98B-7B7F84E94717}" type="pres">
      <dgm:prSet presAssocID="{7D1CC045-FDF4-472E-BA03-B4CC1EDC0364}" presName="txShp" presStyleLbl="node1" presStyleIdx="1" presStyleCnt="3">
        <dgm:presLayoutVars>
          <dgm:bulletEnabled val="1"/>
        </dgm:presLayoutVars>
      </dgm:prSet>
      <dgm:spPr/>
    </dgm:pt>
    <dgm:pt modelId="{45539F26-B1CB-44D9-A978-8FA0FAFC0BA6}" type="pres">
      <dgm:prSet presAssocID="{7C8B8BE5-137D-46B2-8A88-5DCA70CFE550}" presName="spacing" presStyleCnt="0"/>
      <dgm:spPr/>
    </dgm:pt>
    <dgm:pt modelId="{85BC21C8-6C3F-4BAB-AB89-7FA703D538F6}" type="pres">
      <dgm:prSet presAssocID="{46327883-5545-4AD3-A2FF-EB5512EE49C8}" presName="composite" presStyleCnt="0"/>
      <dgm:spPr/>
    </dgm:pt>
    <dgm:pt modelId="{FC5E019E-7B8E-436D-9A1B-76EC9C79748A}" type="pres">
      <dgm:prSet presAssocID="{46327883-5545-4AD3-A2FF-EB5512EE49C8}" presName="imgShp" presStyleLbl="fgImgPlace1" presStyleIdx="2" presStyleCnt="3"/>
      <dgm:spPr>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odium"/>
        </a:ext>
      </dgm:extLst>
    </dgm:pt>
    <dgm:pt modelId="{AF47EAC1-E12E-493A-9523-3C5160ECCB07}" type="pres">
      <dgm:prSet presAssocID="{46327883-5545-4AD3-A2FF-EB5512EE49C8}" presName="txShp" presStyleLbl="node1" presStyleIdx="2" presStyleCnt="3">
        <dgm:presLayoutVars>
          <dgm:bulletEnabled val="1"/>
        </dgm:presLayoutVars>
      </dgm:prSet>
      <dgm:spPr/>
    </dgm:pt>
  </dgm:ptLst>
  <dgm:cxnLst>
    <dgm:cxn modelId="{175A4208-E8EF-4F2C-95AE-471BB836BB09}" srcId="{69C9774D-A2E9-4888-A0E4-02B7D8DCD657}" destId="{46327883-5545-4AD3-A2FF-EB5512EE49C8}" srcOrd="2" destOrd="0" parTransId="{A20DCB80-D1E5-4DBC-9B94-C77709C0EEF4}" sibTransId="{D7CBC11F-B2C8-468C-9E59-099AD0AF55FC}"/>
    <dgm:cxn modelId="{993C365D-34FD-4FE3-82A3-9E21C7D375A1}" type="presOf" srcId="{8EDC6F74-E6BB-4977-B8AE-DC15C463BAC5}" destId="{7610911D-8965-4238-9D99-485F48DB8F1A}" srcOrd="0" destOrd="0" presId="urn:microsoft.com/office/officeart/2005/8/layout/vList3"/>
    <dgm:cxn modelId="{4FE80048-8D03-44FD-93AB-3EA3C4AB2EEF}" type="presOf" srcId="{46327883-5545-4AD3-A2FF-EB5512EE49C8}" destId="{AF47EAC1-E12E-493A-9523-3C5160ECCB07}" srcOrd="0" destOrd="0" presId="urn:microsoft.com/office/officeart/2005/8/layout/vList3"/>
    <dgm:cxn modelId="{04945A6A-8B56-46A9-81ED-B8764E8CEB7A}" srcId="{69C9774D-A2E9-4888-A0E4-02B7D8DCD657}" destId="{7D1CC045-FDF4-472E-BA03-B4CC1EDC0364}" srcOrd="1" destOrd="0" parTransId="{CD7E7431-13DD-4E3F-96CD-33E5B18A8CF1}" sibTransId="{7C8B8BE5-137D-46B2-8A88-5DCA70CFE550}"/>
    <dgm:cxn modelId="{9B42CA7F-D277-489A-9065-A05FA9AED405}" srcId="{69C9774D-A2E9-4888-A0E4-02B7D8DCD657}" destId="{8EDC6F74-E6BB-4977-B8AE-DC15C463BAC5}" srcOrd="0" destOrd="0" parTransId="{21D525A8-7E53-4CF9-81A7-9947FC3FBBF0}" sibTransId="{A1702462-308E-4531-9168-86F5C7DB7E68}"/>
    <dgm:cxn modelId="{E26A828C-9A49-40F7-8CA6-CD3FDEE7F9BD}" type="presOf" srcId="{7D1CC045-FDF4-472E-BA03-B4CC1EDC0364}" destId="{9B27253E-09A1-4CD8-A98B-7B7F84E94717}" srcOrd="0" destOrd="0" presId="urn:microsoft.com/office/officeart/2005/8/layout/vList3"/>
    <dgm:cxn modelId="{7CA6DBE5-6F24-44C0-BBE0-4DDAD0184010}" type="presOf" srcId="{69C9774D-A2E9-4888-A0E4-02B7D8DCD657}" destId="{EA25747C-A6A8-4CE2-A8A3-3785A70D1710}" srcOrd="0" destOrd="0" presId="urn:microsoft.com/office/officeart/2005/8/layout/vList3"/>
    <dgm:cxn modelId="{5907D27A-DBC3-413C-AFCB-20D1D3E81C90}" type="presParOf" srcId="{EA25747C-A6A8-4CE2-A8A3-3785A70D1710}" destId="{3D3EC6F1-5C52-4269-B181-3FE445A04FFB}" srcOrd="0" destOrd="0" presId="urn:microsoft.com/office/officeart/2005/8/layout/vList3"/>
    <dgm:cxn modelId="{0816E324-9B32-4746-A445-B7660AECC100}" type="presParOf" srcId="{3D3EC6F1-5C52-4269-B181-3FE445A04FFB}" destId="{7ADC7C87-30DB-4F02-8CA1-82574000D524}" srcOrd="0" destOrd="0" presId="urn:microsoft.com/office/officeart/2005/8/layout/vList3"/>
    <dgm:cxn modelId="{9FB16CC1-DEB7-41BC-A765-8B5B669F53B8}" type="presParOf" srcId="{3D3EC6F1-5C52-4269-B181-3FE445A04FFB}" destId="{7610911D-8965-4238-9D99-485F48DB8F1A}" srcOrd="1" destOrd="0" presId="urn:microsoft.com/office/officeart/2005/8/layout/vList3"/>
    <dgm:cxn modelId="{A95BD54A-C39A-4F3F-9D51-23B7CAB26018}" type="presParOf" srcId="{EA25747C-A6A8-4CE2-A8A3-3785A70D1710}" destId="{12A3971E-4155-4892-9135-C76E5B3C72D4}" srcOrd="1" destOrd="0" presId="urn:microsoft.com/office/officeart/2005/8/layout/vList3"/>
    <dgm:cxn modelId="{8FACEAEF-F8C5-4B89-8CD3-06933E7B95E9}" type="presParOf" srcId="{EA25747C-A6A8-4CE2-A8A3-3785A70D1710}" destId="{DEDC61BD-3F92-4895-A56B-EF4E106AF80A}" srcOrd="2" destOrd="0" presId="urn:microsoft.com/office/officeart/2005/8/layout/vList3"/>
    <dgm:cxn modelId="{F4313321-AD9A-4240-9DCE-A6F774A7F8BD}" type="presParOf" srcId="{DEDC61BD-3F92-4895-A56B-EF4E106AF80A}" destId="{ECE07F57-2E9E-4620-A297-4B08C80FCDDF}" srcOrd="0" destOrd="0" presId="urn:microsoft.com/office/officeart/2005/8/layout/vList3"/>
    <dgm:cxn modelId="{4ECA859D-B8BC-4E12-A250-34BE227F3AAF}" type="presParOf" srcId="{DEDC61BD-3F92-4895-A56B-EF4E106AF80A}" destId="{9B27253E-09A1-4CD8-A98B-7B7F84E94717}" srcOrd="1" destOrd="0" presId="urn:microsoft.com/office/officeart/2005/8/layout/vList3"/>
    <dgm:cxn modelId="{41834C5B-73B4-4AA6-A87E-5980E6322DAB}" type="presParOf" srcId="{EA25747C-A6A8-4CE2-A8A3-3785A70D1710}" destId="{45539F26-B1CB-44D9-A978-8FA0FAFC0BA6}" srcOrd="3" destOrd="0" presId="urn:microsoft.com/office/officeart/2005/8/layout/vList3"/>
    <dgm:cxn modelId="{26642EB3-6191-4063-9616-D60631E240BD}" type="presParOf" srcId="{EA25747C-A6A8-4CE2-A8A3-3785A70D1710}" destId="{85BC21C8-6C3F-4BAB-AB89-7FA703D538F6}" srcOrd="4" destOrd="0" presId="urn:microsoft.com/office/officeart/2005/8/layout/vList3"/>
    <dgm:cxn modelId="{71A3FA9D-F62E-4837-B32D-446ADA180C9F}" type="presParOf" srcId="{85BC21C8-6C3F-4BAB-AB89-7FA703D538F6}" destId="{FC5E019E-7B8E-436D-9A1B-76EC9C79748A}" srcOrd="0" destOrd="0" presId="urn:microsoft.com/office/officeart/2005/8/layout/vList3"/>
    <dgm:cxn modelId="{9FA1438D-4637-4941-8D95-1DA6E45DF9C7}" type="presParOf" srcId="{85BC21C8-6C3F-4BAB-AB89-7FA703D538F6}" destId="{AF47EAC1-E12E-493A-9523-3C5160ECCB0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3D12923-F587-43D9-8177-811291ABF02B}" type="doc">
      <dgm:prSet loTypeId="urn:diagrams.loki3.com/VaryingWidthList" loCatId="list" qsTypeId="urn:microsoft.com/office/officeart/2005/8/quickstyle/simple1" qsCatId="simple" csTypeId="urn:microsoft.com/office/officeart/2005/8/colors/colorful1" csCatId="colorful" phldr="1"/>
      <dgm:spPr/>
      <dgm:t>
        <a:bodyPr/>
        <a:lstStyle/>
        <a:p>
          <a:endParaRPr lang="en-US"/>
        </a:p>
      </dgm:t>
    </dgm:pt>
    <dgm:pt modelId="{4587047B-0277-416F-AE74-6C84CEABB6DF}">
      <dgm:prSet phldrT="[Text]" custT="1"/>
      <dgm:spPr>
        <a:ln>
          <a:noFill/>
        </a:ln>
      </dgm:spPr>
      <dgm:t>
        <a:bodyPr/>
        <a:lstStyle/>
        <a:p>
          <a:pPr marL="228600" lvl="1" indent="0" defTabSz="889000">
            <a:lnSpc>
              <a:spcPct val="90000"/>
            </a:lnSpc>
            <a:spcBef>
              <a:spcPct val="0"/>
            </a:spcBef>
            <a:spcAft>
              <a:spcPct val="15000"/>
            </a:spcAft>
          </a:pPr>
          <a:r>
            <a:rPr lang="en-US" sz="2400" dirty="0"/>
            <a:t>Learn from previous change efforts</a:t>
          </a:r>
        </a:p>
      </dgm:t>
    </dgm:pt>
    <dgm:pt modelId="{37A3CDAB-1E8D-4543-AAE6-A84CE81CB0C4}" type="parTrans" cxnId="{295A82BE-6EA6-4FAC-AD7E-EEE097A861BB}">
      <dgm:prSet/>
      <dgm:spPr/>
      <dgm:t>
        <a:bodyPr/>
        <a:lstStyle/>
        <a:p>
          <a:endParaRPr lang="en-US" sz="1800"/>
        </a:p>
      </dgm:t>
    </dgm:pt>
    <dgm:pt modelId="{DFF4D629-0BD8-4608-A1C9-C1449E9504E6}" type="sibTrans" cxnId="{295A82BE-6EA6-4FAC-AD7E-EEE097A861BB}">
      <dgm:prSet/>
      <dgm:spPr/>
      <dgm:t>
        <a:bodyPr/>
        <a:lstStyle/>
        <a:p>
          <a:endParaRPr lang="en-US" sz="1800"/>
        </a:p>
      </dgm:t>
    </dgm:pt>
    <dgm:pt modelId="{A9C9F174-E8E0-4798-AD62-C2C6AC0C5552}">
      <dgm:prSet phldrT="[Text]" custT="1"/>
      <dgm:spPr>
        <a:ln>
          <a:noFill/>
        </a:ln>
      </dgm:spPr>
      <dgm:t>
        <a:bodyPr/>
        <a:lstStyle/>
        <a:p>
          <a:pPr marL="228600" lvl="1" indent="0" defTabSz="889000">
            <a:lnSpc>
              <a:spcPct val="90000"/>
            </a:lnSpc>
            <a:spcBef>
              <a:spcPct val="0"/>
            </a:spcBef>
            <a:spcAft>
              <a:spcPct val="15000"/>
            </a:spcAft>
          </a:pPr>
          <a:r>
            <a:rPr lang="en-US" sz="2400" dirty="0"/>
            <a:t>Educate yourself about related policies</a:t>
          </a:r>
        </a:p>
      </dgm:t>
    </dgm:pt>
    <dgm:pt modelId="{6D31BC5D-1F6C-499B-8586-0333D4185D29}" type="parTrans" cxnId="{B27808B2-1830-4FBB-A098-1ACE169BD5F0}">
      <dgm:prSet/>
      <dgm:spPr/>
      <dgm:t>
        <a:bodyPr/>
        <a:lstStyle/>
        <a:p>
          <a:endParaRPr lang="en-US" sz="2000"/>
        </a:p>
      </dgm:t>
    </dgm:pt>
    <dgm:pt modelId="{3F6C77B5-4B15-4425-9F70-11CF60B6E9F9}" type="sibTrans" cxnId="{B27808B2-1830-4FBB-A098-1ACE169BD5F0}">
      <dgm:prSet/>
      <dgm:spPr/>
      <dgm:t>
        <a:bodyPr/>
        <a:lstStyle/>
        <a:p>
          <a:endParaRPr lang="en-US" sz="2000"/>
        </a:p>
      </dgm:t>
    </dgm:pt>
    <dgm:pt modelId="{F1C381EE-F7DD-461F-9C02-EEF232FA9CCB}">
      <dgm:prSet phldrT="[Text]" custT="1"/>
      <dgm:spPr>
        <a:ln>
          <a:noFill/>
        </a:ln>
      </dgm:spPr>
      <dgm:t>
        <a:bodyPr/>
        <a:lstStyle/>
        <a:p>
          <a:pPr marL="228600" marR="0" lvl="1" indent="0" defTabSz="889000" eaLnBrk="1" fontAlgn="auto" latinLnBrk="0" hangingPunct="1">
            <a:lnSpc>
              <a:spcPct val="90000"/>
            </a:lnSpc>
            <a:spcBef>
              <a:spcPct val="0"/>
            </a:spcBef>
            <a:spcAft>
              <a:spcPct val="15000"/>
            </a:spcAft>
            <a:buClrTx/>
            <a:buSzTx/>
            <a:buFontTx/>
            <a:buNone/>
            <a:tabLst/>
            <a:defRPr/>
          </a:pPr>
          <a:r>
            <a:rPr lang="en-US" sz="2400" dirty="0"/>
            <a:t>Focus on your locus of control</a:t>
          </a:r>
        </a:p>
      </dgm:t>
    </dgm:pt>
    <dgm:pt modelId="{D60EF777-0EDD-48C6-B761-3DA43EC6F8E8}" type="parTrans" cxnId="{B76C1F5E-1854-4551-985D-9770B5BB3F42}">
      <dgm:prSet/>
      <dgm:spPr/>
      <dgm:t>
        <a:bodyPr/>
        <a:lstStyle/>
        <a:p>
          <a:endParaRPr lang="en-US" sz="2000"/>
        </a:p>
      </dgm:t>
    </dgm:pt>
    <dgm:pt modelId="{13A909F6-8DCF-4B82-AA2C-E25B9BF84E44}" type="sibTrans" cxnId="{B76C1F5E-1854-4551-985D-9770B5BB3F42}">
      <dgm:prSet/>
      <dgm:spPr/>
      <dgm:t>
        <a:bodyPr/>
        <a:lstStyle/>
        <a:p>
          <a:endParaRPr lang="en-US" sz="2000"/>
        </a:p>
      </dgm:t>
    </dgm:pt>
    <dgm:pt modelId="{31445A33-D0C9-47DF-AB9D-10F80F037170}">
      <dgm:prSet phldrT="[Text]" custT="1"/>
      <dgm:spPr>
        <a:ln>
          <a:noFill/>
        </a:ln>
      </dgm:spPr>
      <dgm:t>
        <a:bodyPr/>
        <a:lstStyle/>
        <a:p>
          <a:pPr marL="228600" lvl="1" indent="0" defTabSz="889000">
            <a:lnSpc>
              <a:spcPct val="90000"/>
            </a:lnSpc>
            <a:spcBef>
              <a:spcPct val="0"/>
            </a:spcBef>
            <a:spcAft>
              <a:spcPct val="15000"/>
            </a:spcAft>
          </a:pPr>
          <a:r>
            <a:rPr lang="en-US" sz="2400" dirty="0"/>
            <a:t>Gather data and testimonials</a:t>
          </a:r>
        </a:p>
      </dgm:t>
    </dgm:pt>
    <dgm:pt modelId="{F50E4858-EB3F-49ED-AF9F-E7843E2A59BD}" type="parTrans" cxnId="{228027CB-EAA3-48C7-9A5A-16359183C886}">
      <dgm:prSet/>
      <dgm:spPr/>
      <dgm:t>
        <a:bodyPr/>
        <a:lstStyle/>
        <a:p>
          <a:endParaRPr lang="en-US" sz="2000"/>
        </a:p>
      </dgm:t>
    </dgm:pt>
    <dgm:pt modelId="{23735921-2CB5-4356-8897-1CA0F2282AEC}" type="sibTrans" cxnId="{228027CB-EAA3-48C7-9A5A-16359183C886}">
      <dgm:prSet/>
      <dgm:spPr/>
      <dgm:t>
        <a:bodyPr/>
        <a:lstStyle/>
        <a:p>
          <a:endParaRPr lang="en-US" sz="2000"/>
        </a:p>
      </dgm:t>
    </dgm:pt>
    <dgm:pt modelId="{89492FF3-6C7B-4E0E-B1FE-CAC3C5718E0B}">
      <dgm:prSet phldrT="[Text]" custT="1"/>
      <dgm:spPr>
        <a:ln>
          <a:noFill/>
        </a:ln>
      </dgm:spPr>
      <dgm:t>
        <a:bodyPr/>
        <a:lstStyle/>
        <a:p>
          <a:pPr marL="228600" lvl="1" indent="0" defTabSz="889000">
            <a:lnSpc>
              <a:spcPct val="90000"/>
            </a:lnSpc>
            <a:spcBef>
              <a:spcPct val="0"/>
            </a:spcBef>
            <a:spcAft>
              <a:spcPct val="15000"/>
            </a:spcAft>
          </a:pPr>
          <a:r>
            <a:rPr lang="en-US" sz="2400" dirty="0"/>
            <a:t>Identify the “triple win” (you-manager-org)</a:t>
          </a:r>
        </a:p>
      </dgm:t>
    </dgm:pt>
    <dgm:pt modelId="{B3C69406-64E6-4DAD-B79D-6520D6B00478}" type="parTrans" cxnId="{DCB2D809-EFEC-46D8-987A-8AA12F97969F}">
      <dgm:prSet/>
      <dgm:spPr/>
      <dgm:t>
        <a:bodyPr/>
        <a:lstStyle/>
        <a:p>
          <a:endParaRPr lang="en-US" sz="2000"/>
        </a:p>
      </dgm:t>
    </dgm:pt>
    <dgm:pt modelId="{960D0D31-9AB1-4284-B7D5-30C417FD6808}" type="sibTrans" cxnId="{DCB2D809-EFEC-46D8-987A-8AA12F97969F}">
      <dgm:prSet/>
      <dgm:spPr/>
      <dgm:t>
        <a:bodyPr/>
        <a:lstStyle/>
        <a:p>
          <a:endParaRPr lang="en-US" sz="2000"/>
        </a:p>
      </dgm:t>
    </dgm:pt>
    <dgm:pt modelId="{C28A54C9-C4DD-4962-A609-0A06AFECCF60}" type="pres">
      <dgm:prSet presAssocID="{A3D12923-F587-43D9-8177-811291ABF02B}" presName="Name0" presStyleCnt="0">
        <dgm:presLayoutVars>
          <dgm:resizeHandles/>
        </dgm:presLayoutVars>
      </dgm:prSet>
      <dgm:spPr/>
    </dgm:pt>
    <dgm:pt modelId="{F12D45D9-0D3C-403B-81FE-A82DE4B7EAA9}" type="pres">
      <dgm:prSet presAssocID="{A9C9F174-E8E0-4798-AD62-C2C6AC0C5552}" presName="text" presStyleLbl="node1" presStyleIdx="0" presStyleCnt="5" custScaleX="247185">
        <dgm:presLayoutVars>
          <dgm:bulletEnabled val="1"/>
        </dgm:presLayoutVars>
      </dgm:prSet>
      <dgm:spPr/>
    </dgm:pt>
    <dgm:pt modelId="{437907B1-15D9-476B-A96A-9465F0769B2F}" type="pres">
      <dgm:prSet presAssocID="{3F6C77B5-4B15-4425-9F70-11CF60B6E9F9}" presName="space" presStyleCnt="0"/>
      <dgm:spPr/>
    </dgm:pt>
    <dgm:pt modelId="{D5E97EED-6531-43AC-8016-65CD2138318B}" type="pres">
      <dgm:prSet presAssocID="{4587047B-0277-416F-AE74-6C84CEABB6DF}" presName="text" presStyleLbl="node1" presStyleIdx="1" presStyleCnt="5" custScaleX="228818">
        <dgm:presLayoutVars>
          <dgm:bulletEnabled val="1"/>
        </dgm:presLayoutVars>
      </dgm:prSet>
      <dgm:spPr/>
    </dgm:pt>
    <dgm:pt modelId="{363C0DA9-8B62-4A8E-892D-B86694288914}" type="pres">
      <dgm:prSet presAssocID="{DFF4D629-0BD8-4608-A1C9-C1449E9504E6}" presName="space" presStyleCnt="0"/>
      <dgm:spPr/>
    </dgm:pt>
    <dgm:pt modelId="{BFC053BE-D0DE-49F5-ADB3-6B07FDF5DE34}" type="pres">
      <dgm:prSet presAssocID="{31445A33-D0C9-47DF-AB9D-10F80F037170}" presName="text" presStyleLbl="node1" presStyleIdx="2" presStyleCnt="5" custScaleX="208677">
        <dgm:presLayoutVars>
          <dgm:bulletEnabled val="1"/>
        </dgm:presLayoutVars>
      </dgm:prSet>
      <dgm:spPr/>
    </dgm:pt>
    <dgm:pt modelId="{1A544CA1-FBE0-4C6E-A367-657C421F296B}" type="pres">
      <dgm:prSet presAssocID="{23735921-2CB5-4356-8897-1CA0F2282AEC}" presName="space" presStyleCnt="0"/>
      <dgm:spPr/>
    </dgm:pt>
    <dgm:pt modelId="{626318CB-6BB7-4E80-AD79-A0A0975DD29A}" type="pres">
      <dgm:prSet presAssocID="{F1C381EE-F7DD-461F-9C02-EEF232FA9CCB}" presName="text" presStyleLbl="node1" presStyleIdx="3" presStyleCnt="5" custScaleX="280682">
        <dgm:presLayoutVars>
          <dgm:bulletEnabled val="1"/>
        </dgm:presLayoutVars>
      </dgm:prSet>
      <dgm:spPr/>
    </dgm:pt>
    <dgm:pt modelId="{0C6BC7A2-E0CF-4781-9A17-B34D9A33CE0D}" type="pres">
      <dgm:prSet presAssocID="{13A909F6-8DCF-4B82-AA2C-E25B9BF84E44}" presName="space" presStyleCnt="0"/>
      <dgm:spPr/>
    </dgm:pt>
    <dgm:pt modelId="{B01BEF9F-0E16-472E-8B54-7DE31AFCD483}" type="pres">
      <dgm:prSet presAssocID="{89492FF3-6C7B-4E0E-B1FE-CAC3C5718E0B}" presName="text" presStyleLbl="node1" presStyleIdx="4" presStyleCnt="5" custScaleX="241072">
        <dgm:presLayoutVars>
          <dgm:bulletEnabled val="1"/>
        </dgm:presLayoutVars>
      </dgm:prSet>
      <dgm:spPr/>
    </dgm:pt>
  </dgm:ptLst>
  <dgm:cxnLst>
    <dgm:cxn modelId="{DCB2D809-EFEC-46D8-987A-8AA12F97969F}" srcId="{A3D12923-F587-43D9-8177-811291ABF02B}" destId="{89492FF3-6C7B-4E0E-B1FE-CAC3C5718E0B}" srcOrd="4" destOrd="0" parTransId="{B3C69406-64E6-4DAD-B79D-6520D6B00478}" sibTransId="{960D0D31-9AB1-4284-B7D5-30C417FD6808}"/>
    <dgm:cxn modelId="{57AE6216-22A7-455C-AF63-E49460D15B72}" type="presOf" srcId="{F1C381EE-F7DD-461F-9C02-EEF232FA9CCB}" destId="{626318CB-6BB7-4E80-AD79-A0A0975DD29A}" srcOrd="0" destOrd="0" presId="urn:diagrams.loki3.com/VaryingWidthList"/>
    <dgm:cxn modelId="{033E425C-2706-4966-B14B-496460074A3F}" type="presOf" srcId="{A9C9F174-E8E0-4798-AD62-C2C6AC0C5552}" destId="{F12D45D9-0D3C-403B-81FE-A82DE4B7EAA9}" srcOrd="0" destOrd="0" presId="urn:diagrams.loki3.com/VaryingWidthList"/>
    <dgm:cxn modelId="{B76C1F5E-1854-4551-985D-9770B5BB3F42}" srcId="{A3D12923-F587-43D9-8177-811291ABF02B}" destId="{F1C381EE-F7DD-461F-9C02-EEF232FA9CCB}" srcOrd="3" destOrd="0" parTransId="{D60EF777-0EDD-48C6-B761-3DA43EC6F8E8}" sibTransId="{13A909F6-8DCF-4B82-AA2C-E25B9BF84E44}"/>
    <dgm:cxn modelId="{0C73276A-0DE9-4858-8995-C7EE423D5E23}" type="presOf" srcId="{31445A33-D0C9-47DF-AB9D-10F80F037170}" destId="{BFC053BE-D0DE-49F5-ADB3-6B07FDF5DE34}" srcOrd="0" destOrd="0" presId="urn:diagrams.loki3.com/VaryingWidthList"/>
    <dgm:cxn modelId="{425A726A-0A82-4973-83AC-1EA12B642FF3}" type="presOf" srcId="{A3D12923-F587-43D9-8177-811291ABF02B}" destId="{C28A54C9-C4DD-4962-A609-0A06AFECCF60}" srcOrd="0" destOrd="0" presId="urn:diagrams.loki3.com/VaryingWidthList"/>
    <dgm:cxn modelId="{706F4078-3FBD-423D-9DC7-ADD5D57259C1}" type="presOf" srcId="{89492FF3-6C7B-4E0E-B1FE-CAC3C5718E0B}" destId="{B01BEF9F-0E16-472E-8B54-7DE31AFCD483}" srcOrd="0" destOrd="0" presId="urn:diagrams.loki3.com/VaryingWidthList"/>
    <dgm:cxn modelId="{E45981A6-3C0C-45EE-AA8C-2E093A90BC0F}" type="presOf" srcId="{4587047B-0277-416F-AE74-6C84CEABB6DF}" destId="{D5E97EED-6531-43AC-8016-65CD2138318B}" srcOrd="0" destOrd="0" presId="urn:diagrams.loki3.com/VaryingWidthList"/>
    <dgm:cxn modelId="{B27808B2-1830-4FBB-A098-1ACE169BD5F0}" srcId="{A3D12923-F587-43D9-8177-811291ABF02B}" destId="{A9C9F174-E8E0-4798-AD62-C2C6AC0C5552}" srcOrd="0" destOrd="0" parTransId="{6D31BC5D-1F6C-499B-8586-0333D4185D29}" sibTransId="{3F6C77B5-4B15-4425-9F70-11CF60B6E9F9}"/>
    <dgm:cxn modelId="{295A82BE-6EA6-4FAC-AD7E-EEE097A861BB}" srcId="{A3D12923-F587-43D9-8177-811291ABF02B}" destId="{4587047B-0277-416F-AE74-6C84CEABB6DF}" srcOrd="1" destOrd="0" parTransId="{37A3CDAB-1E8D-4543-AAE6-A84CE81CB0C4}" sibTransId="{DFF4D629-0BD8-4608-A1C9-C1449E9504E6}"/>
    <dgm:cxn modelId="{228027CB-EAA3-48C7-9A5A-16359183C886}" srcId="{A3D12923-F587-43D9-8177-811291ABF02B}" destId="{31445A33-D0C9-47DF-AB9D-10F80F037170}" srcOrd="2" destOrd="0" parTransId="{F50E4858-EB3F-49ED-AF9F-E7843E2A59BD}" sibTransId="{23735921-2CB5-4356-8897-1CA0F2282AEC}"/>
    <dgm:cxn modelId="{C3297D3A-CDD2-4086-8670-EB6FF3FF290C}" type="presParOf" srcId="{C28A54C9-C4DD-4962-A609-0A06AFECCF60}" destId="{F12D45D9-0D3C-403B-81FE-A82DE4B7EAA9}" srcOrd="0" destOrd="0" presId="urn:diagrams.loki3.com/VaryingWidthList"/>
    <dgm:cxn modelId="{D6FB0772-8A86-499D-9D84-4D7315A25573}" type="presParOf" srcId="{C28A54C9-C4DD-4962-A609-0A06AFECCF60}" destId="{437907B1-15D9-476B-A96A-9465F0769B2F}" srcOrd="1" destOrd="0" presId="urn:diagrams.loki3.com/VaryingWidthList"/>
    <dgm:cxn modelId="{6A76B211-CEF2-4F9F-90D6-C65F7EDDB90A}" type="presParOf" srcId="{C28A54C9-C4DD-4962-A609-0A06AFECCF60}" destId="{D5E97EED-6531-43AC-8016-65CD2138318B}" srcOrd="2" destOrd="0" presId="urn:diagrams.loki3.com/VaryingWidthList"/>
    <dgm:cxn modelId="{75F82826-A187-4EE6-84A3-228601F222EC}" type="presParOf" srcId="{C28A54C9-C4DD-4962-A609-0A06AFECCF60}" destId="{363C0DA9-8B62-4A8E-892D-B86694288914}" srcOrd="3" destOrd="0" presId="urn:diagrams.loki3.com/VaryingWidthList"/>
    <dgm:cxn modelId="{5237B6E2-5A87-4B84-8FE5-E59714457987}" type="presParOf" srcId="{C28A54C9-C4DD-4962-A609-0A06AFECCF60}" destId="{BFC053BE-D0DE-49F5-ADB3-6B07FDF5DE34}" srcOrd="4" destOrd="0" presId="urn:diagrams.loki3.com/VaryingWidthList"/>
    <dgm:cxn modelId="{923BF1EF-9EA5-4DF5-8A50-D9502D144D68}" type="presParOf" srcId="{C28A54C9-C4DD-4962-A609-0A06AFECCF60}" destId="{1A544CA1-FBE0-4C6E-A367-657C421F296B}" srcOrd="5" destOrd="0" presId="urn:diagrams.loki3.com/VaryingWidthList"/>
    <dgm:cxn modelId="{C3FD2B59-A015-4318-B08E-D78058024FF5}" type="presParOf" srcId="{C28A54C9-C4DD-4962-A609-0A06AFECCF60}" destId="{626318CB-6BB7-4E80-AD79-A0A0975DD29A}" srcOrd="6" destOrd="0" presId="urn:diagrams.loki3.com/VaryingWidthList"/>
    <dgm:cxn modelId="{9BEDDEAE-7F6D-4599-AFDD-D42160C054FE}" type="presParOf" srcId="{C28A54C9-C4DD-4962-A609-0A06AFECCF60}" destId="{0C6BC7A2-E0CF-4781-9A17-B34D9A33CE0D}" srcOrd="7" destOrd="0" presId="urn:diagrams.loki3.com/VaryingWidthList"/>
    <dgm:cxn modelId="{7685DF3D-E915-453C-B2FF-F5C333C8EFAB}" type="presParOf" srcId="{C28A54C9-C4DD-4962-A609-0A06AFECCF60}" destId="{B01BEF9F-0E16-472E-8B54-7DE31AFCD483}" srcOrd="8"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dirty="0"/>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Make the Business Case</a:t>
          </a:r>
        </a:p>
      </dgm:t>
    </dgm:pt>
    <dgm:pt modelId="{EC149164-8A0E-46D1-85AD-0C27492D6B64}" type="parTrans" cxnId="{5255DDBA-928B-4C23-BE34-75724FD3DAF0}">
      <dgm:prSet/>
      <dgm:spPr/>
      <dgm:t>
        <a:bodyPr/>
        <a:lstStyle/>
        <a:p>
          <a:endParaRPr lang="en-US"/>
        </a:p>
      </dgm:t>
    </dgm:pt>
    <dgm:pt modelId="{C6A7BCF4-0774-400A-A970-CC7B92336F6B}" type="sibTrans" cxnId="{5255DDBA-928B-4C23-BE34-75724FD3DAF0}">
      <dgm:prSet/>
      <dgm:spPr/>
      <dgm:t>
        <a:bodyPr/>
        <a:lstStyle/>
        <a:p>
          <a:endParaRPr lang="en-US"/>
        </a:p>
      </dgm:t>
    </dgm:pt>
    <dgm:pt modelId="{8C7A6E46-EFD5-4F6D-B23E-8087B9BF2764}">
      <dgm:prSet phldrT="[Text]" custT="1"/>
      <dgm:spPr/>
      <dgm:t>
        <a:bodyPr/>
        <a:lstStyle/>
        <a:p>
          <a:r>
            <a:rPr lang="en-US" sz="2000" dirty="0"/>
            <a:t>Assess perceived pain points</a:t>
          </a:r>
        </a:p>
      </dgm:t>
    </dgm:pt>
    <dgm:pt modelId="{2838AF40-769B-4289-AA04-2D00B0A6EEEE}" type="parTrans" cxnId="{953FD251-A0CE-4727-8A1A-B11E8AD8AD2E}">
      <dgm:prSet/>
      <dgm:spPr/>
      <dgm:t>
        <a:bodyPr/>
        <a:lstStyle/>
        <a:p>
          <a:endParaRPr lang="en-US"/>
        </a:p>
      </dgm:t>
    </dgm:pt>
    <dgm:pt modelId="{339F0E80-6E53-47FB-B662-60890207F698}" type="sibTrans" cxnId="{953FD251-A0CE-4727-8A1A-B11E8AD8AD2E}">
      <dgm:prSet/>
      <dgm:spPr/>
      <dgm:t>
        <a:bodyPr/>
        <a:lstStyle/>
        <a:p>
          <a:endParaRPr lang="en-US"/>
        </a:p>
      </dgm:t>
    </dgm:pt>
    <dgm:pt modelId="{FA13DCA4-028F-442A-9BDB-A92F78C992A6}">
      <dgm:prSet phldrT="[Text]" custT="1"/>
      <dgm:spPr/>
      <dgm:t>
        <a:bodyPr/>
        <a:lstStyle/>
        <a:p>
          <a:r>
            <a:rPr lang="en-US" sz="2000" dirty="0"/>
            <a:t>Connect with                   organizational priorities</a:t>
          </a:r>
        </a:p>
      </dgm:t>
    </dgm:pt>
    <dgm:pt modelId="{6AB26757-C638-41A9-991B-49B1101D1E5D}" type="parTrans" cxnId="{0728E96D-941C-42A9-8E8A-9D7049587F13}">
      <dgm:prSet/>
      <dgm:spPr/>
      <dgm:t>
        <a:bodyPr/>
        <a:lstStyle/>
        <a:p>
          <a:endParaRPr lang="en-US"/>
        </a:p>
      </dgm:t>
    </dgm:pt>
    <dgm:pt modelId="{5263DE8D-48E9-4861-9CA1-FDB5045D330E}" type="sibTrans" cxnId="{0728E96D-941C-42A9-8E8A-9D7049587F13}">
      <dgm:prSet/>
      <dgm:spPr/>
      <dgm:t>
        <a:bodyPr/>
        <a:lstStyle/>
        <a:p>
          <a:endParaRPr lang="en-US"/>
        </a:p>
      </dgm:t>
    </dgm:pt>
    <dgm:pt modelId="{A3341F93-D14D-4393-B5C9-A34C9D442ABC}">
      <dgm:prSet phldrT="[Text]" custT="1"/>
      <dgm:spPr/>
      <dgm:t>
        <a:bodyPr/>
        <a:lstStyle/>
        <a:p>
          <a:r>
            <a:rPr lang="en-US" sz="2000" dirty="0"/>
            <a:t>Practice your pitch and                   use their language</a:t>
          </a:r>
        </a:p>
      </dgm:t>
    </dgm:pt>
    <dgm:pt modelId="{9D1BA277-EFC1-453D-81C2-9AD44E3E3FAC}" type="parTrans" cxnId="{A10A9CD2-3400-48CC-A7E3-9F894E5A72BB}">
      <dgm:prSet/>
      <dgm:spPr/>
      <dgm:t>
        <a:bodyPr/>
        <a:lstStyle/>
        <a:p>
          <a:endParaRPr lang="en-US"/>
        </a:p>
      </dgm:t>
    </dgm:pt>
    <dgm:pt modelId="{E2D2618E-CB8D-4C07-84BA-A1AD4B391447}" type="sibTrans" cxnId="{A10A9CD2-3400-48CC-A7E3-9F894E5A72BB}">
      <dgm:prSet/>
      <dgm:spPr/>
      <dgm:t>
        <a:bodyPr/>
        <a:lstStyle/>
        <a:p>
          <a:endParaRPr lang="en-US"/>
        </a:p>
      </dgm:t>
    </dgm:pt>
    <dgm:pt modelId="{2A59B1FE-FEBB-4A62-821F-D089C2296DC6}">
      <dgm:prSet phldrT="[Text]" custT="1"/>
      <dgm:spPr/>
      <dgm:t>
        <a:bodyPr/>
        <a:lstStyle/>
        <a:p>
          <a:r>
            <a:rPr lang="en-US" sz="2000" dirty="0"/>
            <a:t>Establish proof of concept</a:t>
          </a:r>
        </a:p>
      </dgm:t>
    </dgm:pt>
    <dgm:pt modelId="{8736976F-C41C-4B3C-9080-3EAA75C3C3E6}" type="parTrans" cxnId="{C0ED49B4-64BC-4B94-A83B-F06D6697D739}">
      <dgm:prSet/>
      <dgm:spPr/>
      <dgm:t>
        <a:bodyPr/>
        <a:lstStyle/>
        <a:p>
          <a:endParaRPr lang="en-US"/>
        </a:p>
      </dgm:t>
    </dgm:pt>
    <dgm:pt modelId="{A3BDA6E8-1C90-4018-9C0F-0211872D3BAB}" type="sibTrans" cxnId="{C0ED49B4-64BC-4B94-A83B-F06D6697D739}">
      <dgm:prSet/>
      <dgm:spPr/>
      <dgm:t>
        <a:bodyPr/>
        <a:lstStyle/>
        <a:p>
          <a:endParaRPr lang="en-US"/>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ethoscop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108100D1-D0E8-446E-BFDA-6D7C5906F388}" type="pres">
      <dgm:prSet presAssocID="{FA13DCA4-028F-442A-9BDB-A92F78C992A6}" presName="childComposite" presStyleCnt="0">
        <dgm:presLayoutVars>
          <dgm:chMax val="0"/>
          <dgm:chPref val="0"/>
        </dgm:presLayoutVars>
      </dgm:prSet>
      <dgm:spPr/>
    </dgm:pt>
    <dgm:pt modelId="{EAD080F1-4D4C-4E23-90CF-E64651BF40EF}" type="pres">
      <dgm:prSet presAssocID="{FA13DCA4-028F-442A-9BDB-A92F78C992A6}"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list"/>
        </a:ext>
      </dgm:extLst>
    </dgm:pt>
    <dgm:pt modelId="{0D068058-895E-4A64-AFEE-B866E7AECE6C}" type="pres">
      <dgm:prSet presAssocID="{FA13DCA4-028F-442A-9BDB-A92F78C992A6}" presName="childText" presStyleLbl="lnNode1" presStyleIdx="1" presStyleCnt="4">
        <dgm:presLayoutVars>
          <dgm:chMax val="0"/>
          <dgm:chPref val="0"/>
          <dgm:bulletEnabled val="1"/>
        </dgm:presLayoutVars>
      </dgm:prSet>
      <dgm:spPr/>
    </dgm:pt>
    <dgm:pt modelId="{24EA3936-73C4-4609-B2E6-EB9EAF9A31D2}" type="pres">
      <dgm:prSet presAssocID="{2A59B1FE-FEBB-4A62-821F-D089C2296DC6}" presName="childComposite" presStyleCnt="0">
        <dgm:presLayoutVars>
          <dgm:chMax val="0"/>
          <dgm:chPref val="0"/>
        </dgm:presLayoutVars>
      </dgm:prSet>
      <dgm:spPr/>
    </dgm:pt>
    <dgm:pt modelId="{D0A62C33-B8D3-4E0B-8021-7C280C05301C}" type="pres">
      <dgm:prSet presAssocID="{2A59B1FE-FEBB-4A62-821F-D089C2296DC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icroscope"/>
        </a:ext>
      </dgm:extLst>
    </dgm:pt>
    <dgm:pt modelId="{AFA4BF7D-BE32-481B-AA0A-BD18BB8F9EC9}" type="pres">
      <dgm:prSet presAssocID="{2A59B1FE-FEBB-4A62-821F-D089C2296DC6}" presName="childText" presStyleLbl="lnNode1" presStyleIdx="2" presStyleCnt="4">
        <dgm:presLayoutVars>
          <dgm:chMax val="0"/>
          <dgm:chPref val="0"/>
          <dgm:bulletEnabled val="1"/>
        </dgm:presLayoutVars>
      </dgm:prSet>
      <dgm:spPr/>
    </dgm:pt>
    <dgm:pt modelId="{E78229A6-A595-4CE1-B154-7B36562B59FB}" type="pres">
      <dgm:prSet presAssocID="{A3341F93-D14D-4393-B5C9-A34C9D442ABC}" presName="childComposite" presStyleCnt="0">
        <dgm:presLayoutVars>
          <dgm:chMax val="0"/>
          <dgm:chPref val="0"/>
        </dgm:presLayoutVars>
      </dgm:prSet>
      <dgm:spPr/>
    </dgm:pt>
    <dgm:pt modelId="{A46F4FD5-1FDE-4CE4-BF60-BA606E49C8F3}" type="pres">
      <dgm:prSet presAssocID="{A3341F93-D14D-4393-B5C9-A34C9D442ABC}"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Lecturer"/>
        </a:ext>
      </dgm:extLst>
    </dgm:pt>
    <dgm:pt modelId="{F059A5EA-6A25-46C8-A475-17D9EE8119F3}" type="pres">
      <dgm:prSet presAssocID="{A3341F93-D14D-4393-B5C9-A34C9D442ABC}" presName="childText" presStyleLbl="lnNode1" presStyleIdx="3" presStyleCnt="4">
        <dgm:presLayoutVars>
          <dgm:chMax val="0"/>
          <dgm:chPref val="0"/>
          <dgm:bulletEnabled val="1"/>
        </dgm:presLayoutVars>
      </dgm:prSet>
      <dgm:spPr/>
    </dgm:pt>
  </dgm:ptLst>
  <dgm:cxnLst>
    <dgm:cxn modelId="{7F315034-6B72-4942-B992-E09410A2E23A}" type="presOf" srcId="{2A59B1FE-FEBB-4A62-821F-D089C2296DC6}" destId="{AFA4BF7D-BE32-481B-AA0A-BD18BB8F9EC9}" srcOrd="0" destOrd="0" presId="urn:microsoft.com/office/officeart/2008/layout/PictureAccentList"/>
    <dgm:cxn modelId="{63F4A265-BB23-45FB-9C53-57C139E7B825}" type="presOf" srcId="{8C7A6E46-EFD5-4F6D-B23E-8087B9BF2764}" destId="{0CA0BB77-BEFD-4EC1-AE6A-E2F93489E08E}" srcOrd="0" destOrd="0" presId="urn:microsoft.com/office/officeart/2008/layout/PictureAccentList"/>
    <dgm:cxn modelId="{0728E96D-941C-42A9-8E8A-9D7049587F13}" srcId="{BB898E50-A2C2-4CFB-834E-A86484107534}" destId="{FA13DCA4-028F-442A-9BDB-A92F78C992A6}" srcOrd="1" destOrd="0" parTransId="{6AB26757-C638-41A9-991B-49B1101D1E5D}" sibTransId="{5263DE8D-48E9-4861-9CA1-FDB5045D330E}"/>
    <dgm:cxn modelId="{953FD251-A0CE-4727-8A1A-B11E8AD8AD2E}" srcId="{BB898E50-A2C2-4CFB-834E-A86484107534}" destId="{8C7A6E46-EFD5-4F6D-B23E-8087B9BF2764}" srcOrd="0" destOrd="0" parTransId="{2838AF40-769B-4289-AA04-2D00B0A6EEEE}" sibTransId="{339F0E80-6E53-47FB-B662-60890207F698}"/>
    <dgm:cxn modelId="{337DC0A0-A32C-4206-ABA5-B4F26571C87A}" type="presOf" srcId="{EDB21B50-5AA0-4233-BC33-11096D914DCD}" destId="{CAE6A3DC-E5FD-4D66-9B6E-19B6BFDCBC5E}" srcOrd="0" destOrd="0" presId="urn:microsoft.com/office/officeart/2008/layout/PictureAccentList"/>
    <dgm:cxn modelId="{C0ED49B4-64BC-4B94-A83B-F06D6697D739}" srcId="{BB898E50-A2C2-4CFB-834E-A86484107534}" destId="{2A59B1FE-FEBB-4A62-821F-D089C2296DC6}" srcOrd="2" destOrd="0" parTransId="{8736976F-C41C-4B3C-9080-3EAA75C3C3E6}" sibTransId="{A3BDA6E8-1C90-4018-9C0F-0211872D3BAB}"/>
    <dgm:cxn modelId="{C2A468B9-57BB-4645-9207-9CBF6F2CAC38}" type="presOf" srcId="{A3341F93-D14D-4393-B5C9-A34C9D442ABC}" destId="{F059A5EA-6A25-46C8-A475-17D9EE8119F3}"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A10A9CD2-3400-48CC-A7E3-9F894E5A72BB}" srcId="{BB898E50-A2C2-4CFB-834E-A86484107534}" destId="{A3341F93-D14D-4393-B5C9-A34C9D442ABC}" srcOrd="3" destOrd="0" parTransId="{9D1BA277-EFC1-453D-81C2-9AD44E3E3FAC}" sibTransId="{E2D2618E-CB8D-4C07-84BA-A1AD4B391447}"/>
    <dgm:cxn modelId="{F134FDD8-C32E-457A-BC1B-2814FAE71DC5}" type="presOf" srcId="{BB898E50-A2C2-4CFB-834E-A86484107534}" destId="{1BAB3F2E-5ABC-4E10-A4D8-DE722010874A}" srcOrd="0" destOrd="0" presId="urn:microsoft.com/office/officeart/2008/layout/PictureAccentList"/>
    <dgm:cxn modelId="{DBC0F3F5-6EDA-41BF-BBCD-786B43606015}" type="presOf" srcId="{FA13DCA4-028F-442A-9BDB-A92F78C992A6}" destId="{0D068058-895E-4A64-AFEE-B866E7AECE6C}"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FBAC931A-8108-4B91-9102-3FA16754F857}" type="presParOf" srcId="{A0AC02EA-5D13-407E-8DA0-14565221F9D6}" destId="{108100D1-D0E8-446E-BFDA-6D7C5906F388}" srcOrd="1" destOrd="0" presId="urn:microsoft.com/office/officeart/2008/layout/PictureAccentList"/>
    <dgm:cxn modelId="{73DD5CD9-3210-4FDB-9393-AD01EFF4C985}" type="presParOf" srcId="{108100D1-D0E8-446E-BFDA-6D7C5906F388}" destId="{EAD080F1-4D4C-4E23-90CF-E64651BF40EF}" srcOrd="0" destOrd="0" presId="urn:microsoft.com/office/officeart/2008/layout/PictureAccentList"/>
    <dgm:cxn modelId="{0A111946-4059-47C2-B0BE-5E6BD7F03917}" type="presParOf" srcId="{108100D1-D0E8-446E-BFDA-6D7C5906F388}" destId="{0D068058-895E-4A64-AFEE-B866E7AECE6C}" srcOrd="1" destOrd="0" presId="urn:microsoft.com/office/officeart/2008/layout/PictureAccentList"/>
    <dgm:cxn modelId="{8DBB9CF3-6339-4413-9AA9-1B2D989ADF0A}" type="presParOf" srcId="{A0AC02EA-5D13-407E-8DA0-14565221F9D6}" destId="{24EA3936-73C4-4609-B2E6-EB9EAF9A31D2}" srcOrd="2" destOrd="0" presId="urn:microsoft.com/office/officeart/2008/layout/PictureAccentList"/>
    <dgm:cxn modelId="{6823710F-84C8-40D2-8407-9F2E92D738C7}" type="presParOf" srcId="{24EA3936-73C4-4609-B2E6-EB9EAF9A31D2}" destId="{D0A62C33-B8D3-4E0B-8021-7C280C05301C}" srcOrd="0" destOrd="0" presId="urn:microsoft.com/office/officeart/2008/layout/PictureAccentList"/>
    <dgm:cxn modelId="{4B209E6C-AC1F-405F-93E7-039AC9D499DF}" type="presParOf" srcId="{24EA3936-73C4-4609-B2E6-EB9EAF9A31D2}" destId="{AFA4BF7D-BE32-481B-AA0A-BD18BB8F9EC9}" srcOrd="1" destOrd="0" presId="urn:microsoft.com/office/officeart/2008/layout/PictureAccentList"/>
    <dgm:cxn modelId="{1423EA3A-9271-473F-834E-885086A21FAB}" type="presParOf" srcId="{A0AC02EA-5D13-407E-8DA0-14565221F9D6}" destId="{E78229A6-A595-4CE1-B154-7B36562B59FB}" srcOrd="3" destOrd="0" presId="urn:microsoft.com/office/officeart/2008/layout/PictureAccentList"/>
    <dgm:cxn modelId="{119BB532-A482-4314-9DB2-071A74B337E9}" type="presParOf" srcId="{E78229A6-A595-4CE1-B154-7B36562B59FB}" destId="{A46F4FD5-1FDE-4CE4-BF60-BA606E49C8F3}" srcOrd="0" destOrd="0" presId="urn:microsoft.com/office/officeart/2008/layout/PictureAccentList"/>
    <dgm:cxn modelId="{DC8220B5-C2E5-444A-908E-6D7D21F8BD6F}" type="presParOf" srcId="{E78229A6-A595-4CE1-B154-7B36562B59FB}" destId="{F059A5EA-6A25-46C8-A475-17D9EE8119F3}" srcOrd="1" destOrd="0" presId="urn:microsoft.com/office/officeart/2008/layout/PictureAccent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dirty="0"/>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Negotiate the System</a:t>
          </a:r>
        </a:p>
      </dgm:t>
    </dgm:pt>
    <dgm:pt modelId="{EC149164-8A0E-46D1-85AD-0C27492D6B64}" type="parTrans" cxnId="{5255DDBA-928B-4C23-BE34-75724FD3DAF0}">
      <dgm:prSet/>
      <dgm:spPr/>
      <dgm:t>
        <a:bodyPr/>
        <a:lstStyle/>
        <a:p>
          <a:endParaRPr lang="en-US"/>
        </a:p>
      </dgm:t>
    </dgm:pt>
    <dgm:pt modelId="{C6A7BCF4-0774-400A-A970-CC7B92336F6B}" type="sibTrans" cxnId="{5255DDBA-928B-4C23-BE34-75724FD3DAF0}">
      <dgm:prSet/>
      <dgm:spPr/>
      <dgm:t>
        <a:bodyPr/>
        <a:lstStyle/>
        <a:p>
          <a:endParaRPr lang="en-US"/>
        </a:p>
      </dgm:t>
    </dgm:pt>
    <dgm:pt modelId="{8C7A6E46-EFD5-4F6D-B23E-8087B9BF2764}">
      <dgm:prSet phldrT="[Text]" custT="1"/>
      <dgm:spPr/>
      <dgm:t>
        <a:bodyPr/>
        <a:lstStyle/>
        <a:p>
          <a:r>
            <a:rPr lang="en-US" sz="2000" dirty="0"/>
            <a:t>Map the players</a:t>
          </a:r>
        </a:p>
      </dgm:t>
    </dgm:pt>
    <dgm:pt modelId="{2838AF40-769B-4289-AA04-2D00B0A6EEEE}" type="parTrans" cxnId="{953FD251-A0CE-4727-8A1A-B11E8AD8AD2E}">
      <dgm:prSet/>
      <dgm:spPr/>
      <dgm:t>
        <a:bodyPr/>
        <a:lstStyle/>
        <a:p>
          <a:endParaRPr lang="en-US"/>
        </a:p>
      </dgm:t>
    </dgm:pt>
    <dgm:pt modelId="{339F0E80-6E53-47FB-B662-60890207F698}" type="sibTrans" cxnId="{953FD251-A0CE-4727-8A1A-B11E8AD8AD2E}">
      <dgm:prSet/>
      <dgm:spPr/>
      <dgm:t>
        <a:bodyPr/>
        <a:lstStyle/>
        <a:p>
          <a:endParaRPr lang="en-US"/>
        </a:p>
      </dgm:t>
    </dgm:pt>
    <dgm:pt modelId="{9A5FE3E5-BB61-477C-8D9B-24C92B66E7F5}">
      <dgm:prSet custT="1"/>
      <dgm:spPr/>
      <dgm:t>
        <a:bodyPr/>
        <a:lstStyle/>
        <a:p>
          <a:r>
            <a:rPr lang="en-US" sz="2000" dirty="0"/>
            <a:t>Work </a:t>
          </a:r>
          <a:r>
            <a:rPr lang="en-US" sz="2000" i="1" dirty="0"/>
            <a:t>with</a:t>
          </a:r>
          <a:r>
            <a:rPr lang="en-US" sz="2000" dirty="0"/>
            <a:t> the grain</a:t>
          </a:r>
        </a:p>
      </dgm:t>
    </dgm:pt>
    <dgm:pt modelId="{7E32AF74-56E9-4B91-B575-B125C9A64DD8}" type="parTrans" cxnId="{507C73BB-0068-48F5-8762-536AA81C4B57}">
      <dgm:prSet/>
      <dgm:spPr/>
      <dgm:t>
        <a:bodyPr/>
        <a:lstStyle/>
        <a:p>
          <a:endParaRPr lang="en-US"/>
        </a:p>
      </dgm:t>
    </dgm:pt>
    <dgm:pt modelId="{E416F76F-0BA7-43DC-AE1C-619263EBD577}" type="sibTrans" cxnId="{507C73BB-0068-48F5-8762-536AA81C4B57}">
      <dgm:prSet/>
      <dgm:spPr/>
      <dgm:t>
        <a:bodyPr/>
        <a:lstStyle/>
        <a:p>
          <a:endParaRPr lang="en-US"/>
        </a:p>
      </dgm:t>
    </dgm:pt>
    <dgm:pt modelId="{A344561B-C937-4B18-9A3C-01033C999896}">
      <dgm:prSet custT="1"/>
      <dgm:spPr/>
      <dgm:t>
        <a:bodyPr/>
        <a:lstStyle/>
        <a:p>
          <a:r>
            <a:rPr lang="en-US" sz="2000" dirty="0"/>
            <a:t>Establish partnerships</a:t>
          </a:r>
        </a:p>
      </dgm:t>
    </dgm:pt>
    <dgm:pt modelId="{A4E0B959-7E16-488D-96A2-56F7FCBC993E}" type="parTrans" cxnId="{D2E5A319-7B14-4A95-89B6-6951B616205D}">
      <dgm:prSet/>
      <dgm:spPr/>
      <dgm:t>
        <a:bodyPr/>
        <a:lstStyle/>
        <a:p>
          <a:endParaRPr lang="en-US"/>
        </a:p>
      </dgm:t>
    </dgm:pt>
    <dgm:pt modelId="{442A92E9-7CF4-4DF3-93AC-D4E94BBE7C79}" type="sibTrans" cxnId="{D2E5A319-7B14-4A95-89B6-6951B616205D}">
      <dgm:prSet/>
      <dgm:spPr/>
      <dgm:t>
        <a:bodyPr/>
        <a:lstStyle/>
        <a:p>
          <a:endParaRPr lang="en-US"/>
        </a:p>
      </dgm:t>
    </dgm:pt>
    <dgm:pt modelId="{F93BD7CC-90A0-406D-A6BA-9B1885C02B07}">
      <dgm:prSet custT="1"/>
      <dgm:spPr/>
      <dgm:t>
        <a:bodyPr/>
        <a:lstStyle/>
        <a:p>
          <a:r>
            <a:rPr lang="en-US" sz="2000" dirty="0"/>
            <a:t>Be patient</a:t>
          </a:r>
        </a:p>
      </dgm:t>
    </dgm:pt>
    <dgm:pt modelId="{02F6EDF6-FD1A-4719-9684-3079B8037EFD}" type="parTrans" cxnId="{E53C14A0-94EB-41FD-BF41-D9256AD4A69E}">
      <dgm:prSet/>
      <dgm:spPr/>
      <dgm:t>
        <a:bodyPr/>
        <a:lstStyle/>
        <a:p>
          <a:endParaRPr lang="en-US"/>
        </a:p>
      </dgm:t>
    </dgm:pt>
    <dgm:pt modelId="{134324AA-B02F-4254-8CBA-6BC9B1C14066}" type="sibTrans" cxnId="{E53C14A0-94EB-41FD-BF41-D9256AD4A69E}">
      <dgm:prSet/>
      <dgm:spPr/>
      <dgm:t>
        <a:bodyPr/>
        <a:lstStyle/>
        <a:p>
          <a:endParaRPr lang="en-US"/>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ap with pin"/>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ierarchy"/>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andshake"/>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topwatch"/>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dirty="0"/>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Build your community</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Identify key influencers</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Find a leader to champion</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Deepen your network</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Be a graceful warrior</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lasses"/>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odium"/>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ocial network"/>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roup success"/>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dirty="0"/>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Unlock Resources</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Do more with less (MVP)</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Prototype/test/repeat</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Channel passion as a resource</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Self-impose constraints</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inimiz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ircles with arrows"/>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ireworks"/>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arget"/>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dirty="0"/>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dirty="0"/>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200" dirty="0">
              <a:solidFill>
                <a:schemeClr val="tx1"/>
              </a:solidFill>
            </a:rPr>
            <a:t>Foster Personal Resilience</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Stay mission focused</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Spend time with supporters</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Don’t be a martyr</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Practice mindfulness</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ullsey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art"/>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rying face with no fill"/>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rain in head"/>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4B06E-4A40-4C4A-8C2B-239224C1A949}">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E79ADB-3A5F-4927-A82E-03C6BBA3DC7E}">
      <dsp:nvSpPr>
        <dsp:cNvPr id="0" name=""/>
        <dsp:cNvSpPr/>
      </dsp:nvSpPr>
      <dsp:spPr>
        <a:xfrm>
          <a:off x="492024" y="334530"/>
          <a:ext cx="7334950" cy="6694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a:t>2/27/25: Review Sessions 3 and 4</a:t>
          </a:r>
        </a:p>
      </dsp:txBody>
      <dsp:txXfrm>
        <a:off x="492024" y="334530"/>
        <a:ext cx="7334950" cy="669409"/>
      </dsp:txXfrm>
    </dsp:sp>
    <dsp:sp modelId="{764AFBFC-7798-473D-A2BF-A54C664F45CD}">
      <dsp:nvSpPr>
        <dsp:cNvPr id="0" name=""/>
        <dsp:cNvSpPr/>
      </dsp:nvSpPr>
      <dsp:spPr>
        <a:xfrm>
          <a:off x="73643" y="250854"/>
          <a:ext cx="836762" cy="836762"/>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5DBE93-D411-445F-A165-A16ECAEC4AB6}">
      <dsp:nvSpPr>
        <dsp:cNvPr id="0" name=""/>
        <dsp:cNvSpPr/>
      </dsp:nvSpPr>
      <dsp:spPr>
        <a:xfrm>
          <a:off x="875812" y="1338819"/>
          <a:ext cx="6951162" cy="66940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a:t>3/6/25: Review Sessions 5 and 6</a:t>
          </a:r>
        </a:p>
      </dsp:txBody>
      <dsp:txXfrm>
        <a:off x="875812" y="1338819"/>
        <a:ext cx="6951162" cy="669409"/>
      </dsp:txXfrm>
    </dsp:sp>
    <dsp:sp modelId="{6DD2C4A6-1323-41A4-B380-9F5660A957FB}">
      <dsp:nvSpPr>
        <dsp:cNvPr id="0" name=""/>
        <dsp:cNvSpPr/>
      </dsp:nvSpPr>
      <dsp:spPr>
        <a:xfrm>
          <a:off x="457431" y="1255143"/>
          <a:ext cx="836762" cy="83676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1149B0-FB63-46D1-B31F-71C957826D4F}">
      <dsp:nvSpPr>
        <dsp:cNvPr id="0" name=""/>
        <dsp:cNvSpPr/>
      </dsp:nvSpPr>
      <dsp:spPr>
        <a:xfrm>
          <a:off x="875812" y="2343108"/>
          <a:ext cx="6951162" cy="66940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a:t>3/13/25: Review Sessions 7 and 8</a:t>
          </a:r>
        </a:p>
      </dsp:txBody>
      <dsp:txXfrm>
        <a:off x="875812" y="2343108"/>
        <a:ext cx="6951162" cy="669409"/>
      </dsp:txXfrm>
    </dsp:sp>
    <dsp:sp modelId="{D9BE36DB-AFD3-48EB-B127-F1084E1CA65C}">
      <dsp:nvSpPr>
        <dsp:cNvPr id="0" name=""/>
        <dsp:cNvSpPr/>
      </dsp:nvSpPr>
      <dsp:spPr>
        <a:xfrm>
          <a:off x="457431" y="2259432"/>
          <a:ext cx="836762" cy="83676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A5E46B-EA42-45DF-95E7-3D66E4CDF3F4}">
      <dsp:nvSpPr>
        <dsp:cNvPr id="0" name=""/>
        <dsp:cNvSpPr/>
      </dsp:nvSpPr>
      <dsp:spPr>
        <a:xfrm>
          <a:off x="492024" y="3347397"/>
          <a:ext cx="7334950" cy="66940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a:t>3/20/25: Review Session 9 &amp; Prep for Launch</a:t>
          </a:r>
        </a:p>
      </dsp:txBody>
      <dsp:txXfrm>
        <a:off x="492024" y="3347397"/>
        <a:ext cx="7334950" cy="669409"/>
      </dsp:txXfrm>
    </dsp:sp>
    <dsp:sp modelId="{FE7E5010-3E86-485D-9D52-0D9991AB91F3}">
      <dsp:nvSpPr>
        <dsp:cNvPr id="0" name=""/>
        <dsp:cNvSpPr/>
      </dsp:nvSpPr>
      <dsp:spPr>
        <a:xfrm>
          <a:off x="73643" y="3263721"/>
          <a:ext cx="836762" cy="836762"/>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1 (3/27/25)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(4/3/25) Deconstructing Gender</a:t>
          </a:r>
        </a:p>
      </dsp:txBody>
      <dsp:txXfrm>
        <a:off x="1486774" y="500943"/>
        <a:ext cx="4500000" cy="475892"/>
      </dsp:txXfrm>
    </dsp:sp>
    <dsp:sp modelId="{9CED224D-ACED-4050-95C7-16AE4F29534B}">
      <dsp:nvSpPr>
        <dsp:cNvPr id="0" name=""/>
        <dsp:cNvSpPr/>
      </dsp:nvSpPr>
      <dsp:spPr>
        <a:xfrm>
          <a:off x="949773" y="1000630"/>
          <a:ext cx="5574002"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(4/10/25) Getting Comfortable with Power </a:t>
          </a:r>
        </a:p>
      </dsp:txBody>
      <dsp:txXfrm>
        <a:off x="949773" y="1000630"/>
        <a:ext cx="5574002"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(4/17/25)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(4/24/25) Expanding Identity to Values &amp; Strengths</a:t>
          </a:r>
        </a:p>
      </dsp:txBody>
      <dsp:txXfrm>
        <a:off x="496774" y="2000004"/>
        <a:ext cx="6480000" cy="475892"/>
      </dsp:txXfrm>
    </dsp:sp>
    <dsp:sp modelId="{C0369FE7-053D-42FF-A92A-650537660310}">
      <dsp:nvSpPr>
        <dsp:cNvPr id="0" name=""/>
        <dsp:cNvSpPr/>
      </dsp:nvSpPr>
      <dsp:spPr>
        <a:xfrm>
          <a:off x="1171774" y="2499691"/>
          <a:ext cx="513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(5/1/25) Cracking the Confidence Code</a:t>
          </a:r>
        </a:p>
      </dsp:txBody>
      <dsp:txXfrm>
        <a:off x="1171774" y="2499691"/>
        <a:ext cx="513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(5/8/25)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(5/15/25)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(5/22/25) Creating Change through Community</a:t>
          </a:r>
        </a:p>
      </dsp:txBody>
      <dsp:txXfrm>
        <a:off x="676774" y="3998752"/>
        <a:ext cx="6120000" cy="4758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01F87-25BA-47C5-A224-B80A9131B10F}">
      <dsp:nvSpPr>
        <dsp:cNvPr id="0" name=""/>
        <dsp:cNvSpPr/>
      </dsp:nvSpPr>
      <dsp:spPr>
        <a:xfrm>
          <a:off x="1104349" y="889866"/>
          <a:ext cx="2242165" cy="10140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Drop the ball</a:t>
          </a:r>
          <a:endParaRPr lang="en-US" sz="2000" kern="1200" dirty="0"/>
        </a:p>
      </dsp:txBody>
      <dsp:txXfrm>
        <a:off x="1104349" y="889866"/>
        <a:ext cx="2242165" cy="1014095"/>
      </dsp:txXfrm>
    </dsp:sp>
    <dsp:sp modelId="{7B64B8EE-1EEB-4B0E-AFA3-80082CEE148E}">
      <dsp:nvSpPr>
        <dsp:cNvPr id="0" name=""/>
        <dsp:cNvSpPr/>
      </dsp:nvSpPr>
      <dsp:spPr>
        <a:xfrm>
          <a:off x="0" y="889866"/>
          <a:ext cx="1003954" cy="1014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81007B-3709-4D82-836D-E3AE3E623219}">
      <dsp:nvSpPr>
        <dsp:cNvPr id="0" name=""/>
        <dsp:cNvSpPr/>
      </dsp:nvSpPr>
      <dsp:spPr>
        <a:xfrm>
          <a:off x="0" y="2071287"/>
          <a:ext cx="2242165" cy="101409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Forgiveness</a:t>
          </a:r>
          <a:endParaRPr lang="en-US" sz="2000" kern="1200" dirty="0"/>
        </a:p>
      </dsp:txBody>
      <dsp:txXfrm>
        <a:off x="0" y="2071287"/>
        <a:ext cx="2242165" cy="1014095"/>
      </dsp:txXfrm>
    </dsp:sp>
    <dsp:sp modelId="{B1727CB2-1E0A-43A0-882A-5B957C07117C}">
      <dsp:nvSpPr>
        <dsp:cNvPr id="0" name=""/>
        <dsp:cNvSpPr/>
      </dsp:nvSpPr>
      <dsp:spPr>
        <a:xfrm>
          <a:off x="2342560" y="2071287"/>
          <a:ext cx="1003954" cy="1014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A75D4-43B5-40F3-B543-B539704E625C}">
      <dsp:nvSpPr>
        <dsp:cNvPr id="0" name=""/>
        <dsp:cNvSpPr/>
      </dsp:nvSpPr>
      <dsp:spPr>
        <a:xfrm rot="5400000">
          <a:off x="2351929" y="1094685"/>
          <a:ext cx="1544679" cy="1343871"/>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Rest</a:t>
          </a:r>
          <a:endParaRPr lang="en-US" sz="2000" kern="1200" dirty="0"/>
        </a:p>
      </dsp:txBody>
      <dsp:txXfrm rot="-5400000">
        <a:off x="2661753" y="1234995"/>
        <a:ext cx="925031" cy="1063254"/>
      </dsp:txXfrm>
    </dsp:sp>
    <dsp:sp modelId="{2FF05661-75D7-4E88-BD2F-21677CD398B0}">
      <dsp:nvSpPr>
        <dsp:cNvPr id="0" name=""/>
        <dsp:cNvSpPr/>
      </dsp:nvSpPr>
      <dsp:spPr>
        <a:xfrm>
          <a:off x="3836984" y="1303217"/>
          <a:ext cx="1723862" cy="926807"/>
        </a:xfrm>
        <a:prstGeom prst="rect">
          <a:avLst/>
        </a:prstGeom>
        <a:noFill/>
        <a:ln>
          <a:noFill/>
        </a:ln>
        <a:effectLst/>
      </dsp:spPr>
      <dsp:style>
        <a:lnRef idx="0">
          <a:scrgbClr r="0" g="0" b="0"/>
        </a:lnRef>
        <a:fillRef idx="0">
          <a:scrgbClr r="0" g="0" b="0"/>
        </a:fillRef>
        <a:effectRef idx="0">
          <a:scrgbClr r="0" g="0" b="0"/>
        </a:effectRef>
        <a:fontRef idx="minor"/>
      </dsp:style>
    </dsp:sp>
    <dsp:sp modelId="{B03EF745-0298-4C90-8E7A-EADC9FBF8D01}">
      <dsp:nvSpPr>
        <dsp:cNvPr id="0" name=""/>
        <dsp:cNvSpPr/>
      </dsp:nvSpPr>
      <dsp:spPr>
        <a:xfrm rot="5400000">
          <a:off x="900548" y="1094685"/>
          <a:ext cx="1544679" cy="1343871"/>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210372" y="1234995"/>
        <a:ext cx="925031" cy="1063254"/>
      </dsp:txXfrm>
    </dsp:sp>
    <dsp:sp modelId="{41E20549-D85E-4634-B858-AD138C61D80F}">
      <dsp:nvSpPr>
        <dsp:cNvPr id="0" name=""/>
        <dsp:cNvSpPr/>
      </dsp:nvSpPr>
      <dsp:spPr>
        <a:xfrm rot="5400000">
          <a:off x="1623458" y="2405809"/>
          <a:ext cx="1544679" cy="1343871"/>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Joy</a:t>
          </a:r>
          <a:endParaRPr lang="en-US" sz="2000" kern="1200" dirty="0"/>
        </a:p>
      </dsp:txBody>
      <dsp:txXfrm rot="-5400000">
        <a:off x="1933282" y="2546119"/>
        <a:ext cx="925031" cy="1063254"/>
      </dsp:txXfrm>
    </dsp:sp>
    <dsp:sp modelId="{1110B209-109D-4651-8800-1EE9BA0182B3}">
      <dsp:nvSpPr>
        <dsp:cNvPr id="0" name=""/>
        <dsp:cNvSpPr/>
      </dsp:nvSpPr>
      <dsp:spPr>
        <a:xfrm>
          <a:off x="0" y="2614341"/>
          <a:ext cx="1668254" cy="926807"/>
        </a:xfrm>
        <a:prstGeom prst="rect">
          <a:avLst/>
        </a:prstGeom>
        <a:noFill/>
        <a:ln>
          <a:noFill/>
        </a:ln>
        <a:effectLst/>
      </dsp:spPr>
      <dsp:style>
        <a:lnRef idx="0">
          <a:scrgbClr r="0" g="0" b="0"/>
        </a:lnRef>
        <a:fillRef idx="0">
          <a:scrgbClr r="0" g="0" b="0"/>
        </a:fillRef>
        <a:effectRef idx="0">
          <a:scrgbClr r="0" g="0" b="0"/>
        </a:effectRef>
        <a:fontRef idx="minor"/>
      </dsp:style>
    </dsp:sp>
    <dsp:sp modelId="{A3EC6502-C0EE-4522-AC9E-48F59E05624D}">
      <dsp:nvSpPr>
        <dsp:cNvPr id="0" name=""/>
        <dsp:cNvSpPr/>
      </dsp:nvSpPr>
      <dsp:spPr>
        <a:xfrm rot="5400000">
          <a:off x="3074839" y="2405809"/>
          <a:ext cx="1544679" cy="1343871"/>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3384663" y="2546119"/>
        <a:ext cx="925031" cy="10632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B4B66-FA62-4C11-B49D-32629575BFA6}">
      <dsp:nvSpPr>
        <dsp:cNvPr id="0" name=""/>
        <dsp:cNvSpPr/>
      </dsp:nvSpPr>
      <dsp:spPr>
        <a:xfrm>
          <a:off x="4121" y="394490"/>
          <a:ext cx="4746985" cy="113312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Defining your LGBTQ self</a:t>
          </a:r>
        </a:p>
      </dsp:txBody>
      <dsp:txXfrm>
        <a:off x="4121" y="394490"/>
        <a:ext cx="4746985" cy="1133126"/>
      </dsp:txXfrm>
    </dsp:sp>
    <dsp:sp modelId="{674ED06D-E728-4DC5-B013-6FDF9EC90591}">
      <dsp:nvSpPr>
        <dsp:cNvPr id="0" name=""/>
        <dsp:cNvSpPr/>
      </dsp:nvSpPr>
      <dsp:spPr>
        <a:xfrm>
          <a:off x="2060" y="2041721"/>
          <a:ext cx="4746985" cy="113312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Being more than your gender identity and sexual orientation</a:t>
          </a:r>
        </a:p>
      </dsp:txBody>
      <dsp:txXfrm>
        <a:off x="2060" y="2041721"/>
        <a:ext cx="4746985" cy="11331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4697D-A583-4AE0-8C22-B84C57A3DDF3}">
      <dsp:nvSpPr>
        <dsp:cNvPr id="0" name=""/>
        <dsp:cNvSpPr/>
      </dsp:nvSpPr>
      <dsp:spPr>
        <a:xfrm>
          <a:off x="0" y="649535"/>
          <a:ext cx="8023902" cy="808974"/>
        </a:xfrm>
        <a:prstGeom prst="notched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5B7AFA68-F51A-4CB1-A898-B3B8FDC36F33}">
      <dsp:nvSpPr>
        <dsp:cNvPr id="0" name=""/>
        <dsp:cNvSpPr/>
      </dsp:nvSpPr>
      <dsp:spPr>
        <a:xfrm>
          <a:off x="440166" y="0"/>
          <a:ext cx="128141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Planning Mtgs.</a:t>
          </a:r>
        </a:p>
      </dsp:txBody>
      <dsp:txXfrm>
        <a:off x="440166" y="0"/>
        <a:ext cx="1281412" cy="843218"/>
      </dsp:txXfrm>
    </dsp:sp>
    <dsp:sp modelId="{5C50E7BF-29DB-48FC-8E79-19865FE43896}">
      <dsp:nvSpPr>
        <dsp:cNvPr id="0" name=""/>
        <dsp:cNvSpPr/>
      </dsp:nvSpPr>
      <dsp:spPr>
        <a:xfrm>
          <a:off x="537922" y="948620"/>
          <a:ext cx="210804" cy="210804"/>
        </a:xfrm>
        <a:prstGeom prst="ellipse">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52CDF1-3403-420A-8920-A060BEEC333A}">
      <dsp:nvSpPr>
        <dsp:cNvPr id="0" name=""/>
        <dsp:cNvSpPr/>
      </dsp:nvSpPr>
      <dsp:spPr>
        <a:xfrm>
          <a:off x="1326477" y="1264827"/>
          <a:ext cx="1306599"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Registration Process</a:t>
          </a:r>
        </a:p>
      </dsp:txBody>
      <dsp:txXfrm>
        <a:off x="1326477" y="1264827"/>
        <a:ext cx="1306599" cy="843218"/>
      </dsp:txXfrm>
    </dsp:sp>
    <dsp:sp modelId="{73CCCC69-643F-428B-B697-075E433E7B97}">
      <dsp:nvSpPr>
        <dsp:cNvPr id="0" name=""/>
        <dsp:cNvSpPr/>
      </dsp:nvSpPr>
      <dsp:spPr>
        <a:xfrm>
          <a:off x="1874374"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0B9E0-C21D-4F0E-BB80-0CB29A800ED3}">
      <dsp:nvSpPr>
        <dsp:cNvPr id="0" name=""/>
        <dsp:cNvSpPr/>
      </dsp:nvSpPr>
      <dsp:spPr>
        <a:xfrm>
          <a:off x="2675522" y="0"/>
          <a:ext cx="100995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Agenda</a:t>
          </a:r>
        </a:p>
      </dsp:txBody>
      <dsp:txXfrm>
        <a:off x="2675522" y="0"/>
        <a:ext cx="1009954" cy="843218"/>
      </dsp:txXfrm>
    </dsp:sp>
    <dsp:sp modelId="{90D885F1-D2BE-4CD4-BE2A-482B0ECAD7FF}">
      <dsp:nvSpPr>
        <dsp:cNvPr id="0" name=""/>
        <dsp:cNvSpPr/>
      </dsp:nvSpPr>
      <dsp:spPr>
        <a:xfrm>
          <a:off x="3075097"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13F10-4994-4FAC-B01C-271778D50B20}">
      <dsp:nvSpPr>
        <dsp:cNvPr id="0" name=""/>
        <dsp:cNvSpPr/>
      </dsp:nvSpPr>
      <dsp:spPr>
        <a:xfrm>
          <a:off x="3727923" y="1264827"/>
          <a:ext cx="1028902"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Retreat Day 1</a:t>
          </a:r>
        </a:p>
      </dsp:txBody>
      <dsp:txXfrm>
        <a:off x="3727923" y="1264827"/>
        <a:ext cx="1028902" cy="843218"/>
      </dsp:txXfrm>
    </dsp:sp>
    <dsp:sp modelId="{A5AEA9B5-D3C8-4C5C-B222-DC98949A8F8E}">
      <dsp:nvSpPr>
        <dsp:cNvPr id="0" name=""/>
        <dsp:cNvSpPr/>
      </dsp:nvSpPr>
      <dsp:spPr>
        <a:xfrm>
          <a:off x="4136972"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3E822-73BC-4554-A5A7-7747FC3ABDFC}">
      <dsp:nvSpPr>
        <dsp:cNvPr id="0" name=""/>
        <dsp:cNvSpPr/>
      </dsp:nvSpPr>
      <dsp:spPr>
        <a:xfrm>
          <a:off x="4799271" y="0"/>
          <a:ext cx="1088504"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Retreat Day 2</a:t>
          </a:r>
        </a:p>
      </dsp:txBody>
      <dsp:txXfrm>
        <a:off x="4799271" y="0"/>
        <a:ext cx="1088504" cy="843218"/>
      </dsp:txXfrm>
    </dsp:sp>
    <dsp:sp modelId="{454F1A4E-405D-48E4-B491-AF313AEFD926}">
      <dsp:nvSpPr>
        <dsp:cNvPr id="0" name=""/>
        <dsp:cNvSpPr/>
      </dsp:nvSpPr>
      <dsp:spPr>
        <a:xfrm>
          <a:off x="5238121"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6D4AC7-852D-4014-B8DE-C440DDA20A3A}">
      <dsp:nvSpPr>
        <dsp:cNvPr id="0" name=""/>
        <dsp:cNvSpPr/>
      </dsp:nvSpPr>
      <dsp:spPr>
        <a:xfrm>
          <a:off x="5930222" y="1264827"/>
          <a:ext cx="1288670" cy="843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 </a:t>
          </a:r>
        </a:p>
      </dsp:txBody>
      <dsp:txXfrm>
        <a:off x="5930222" y="1264827"/>
        <a:ext cx="1288670" cy="843218"/>
      </dsp:txXfrm>
    </dsp:sp>
    <dsp:sp modelId="{28713833-A11C-4ADE-AB9E-5D6A0409E019}">
      <dsp:nvSpPr>
        <dsp:cNvPr id="0" name=""/>
        <dsp:cNvSpPr/>
      </dsp:nvSpPr>
      <dsp:spPr>
        <a:xfrm>
          <a:off x="6469155" y="948620"/>
          <a:ext cx="210804" cy="210804"/>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8C5F7-CCA4-43B9-A011-A22AD766215D}">
      <dsp:nvSpPr>
        <dsp:cNvPr id="0" name=""/>
        <dsp:cNvSpPr/>
      </dsp:nvSpPr>
      <dsp:spPr>
        <a:xfrm>
          <a:off x="661917" y="1810"/>
          <a:ext cx="2976190" cy="1637578"/>
        </a:xfrm>
        <a:prstGeom prst="rect">
          <a:avLst/>
        </a:prstGeom>
        <a:solidFill>
          <a:srgbClr val="005A8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Mindfulness           </a:t>
          </a:r>
          <a:r>
            <a:rPr lang="en-US" sz="2400" kern="1200" dirty="0"/>
            <a:t>vs. Over-identification</a:t>
          </a:r>
        </a:p>
      </dsp:txBody>
      <dsp:txXfrm>
        <a:off x="661917" y="1810"/>
        <a:ext cx="2976190" cy="1637578"/>
      </dsp:txXfrm>
    </dsp:sp>
    <dsp:sp modelId="{C42FBC3E-77AF-46D8-B264-D39E24A152D4}">
      <dsp:nvSpPr>
        <dsp:cNvPr id="0" name=""/>
        <dsp:cNvSpPr/>
      </dsp:nvSpPr>
      <dsp:spPr>
        <a:xfrm>
          <a:off x="3911037" y="1810"/>
          <a:ext cx="3222864" cy="1637578"/>
        </a:xfrm>
        <a:prstGeom prst="rect">
          <a:avLst/>
        </a:prstGeom>
        <a:solidFill>
          <a:schemeClr val="bg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Common Humanity </a:t>
          </a:r>
          <a:r>
            <a:rPr lang="en-US" sz="2400" kern="1200" dirty="0"/>
            <a:t>vs. Isolation</a:t>
          </a:r>
        </a:p>
      </dsp:txBody>
      <dsp:txXfrm>
        <a:off x="3911037" y="1810"/>
        <a:ext cx="3222864" cy="1637578"/>
      </dsp:txXfrm>
    </dsp:sp>
    <dsp:sp modelId="{41C59FCE-72F0-4C9B-9353-B842F62BACDB}">
      <dsp:nvSpPr>
        <dsp:cNvPr id="0" name=""/>
        <dsp:cNvSpPr/>
      </dsp:nvSpPr>
      <dsp:spPr>
        <a:xfrm>
          <a:off x="2415300" y="1912319"/>
          <a:ext cx="2965218" cy="1637578"/>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Self-kindness</a:t>
          </a:r>
          <a:r>
            <a:rPr lang="en-US" sz="2400" kern="1200" dirty="0"/>
            <a:t>          vs. Self-judgment</a:t>
          </a:r>
        </a:p>
      </dsp:txBody>
      <dsp:txXfrm>
        <a:off x="2415300" y="1912319"/>
        <a:ext cx="2965218" cy="16375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blipFill rotWithShape="0">
          <a:blip xmlns:r="http://schemas.openxmlformats.org/officeDocument/2006/relationships" r:embed="rId1"/>
          <a:srcRect/>
          <a:stretch>
            <a:fillRect l="-77000" r="-77000"/>
          </a:stretch>
        </a:blip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680844"/>
          <a:ext cx="2580436" cy="869475"/>
        </a:xfrm>
        <a:prstGeom prst="rect">
          <a:avLst/>
        </a:prstGeom>
        <a:solidFill>
          <a:srgbClr val="005A84"/>
        </a:solidFill>
        <a:ln w="6350" cap="flat" cmpd="sng" algn="ctr">
          <a:solidFill>
            <a:schemeClr val="accent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680844"/>
        <a:ext cx="2580436" cy="869475"/>
      </dsp:txXfrm>
    </dsp:sp>
    <dsp:sp modelId="{A0C126F6-7726-450D-B8D4-8B41DC4493B3}">
      <dsp:nvSpPr>
        <dsp:cNvPr id="0" name=""/>
        <dsp:cNvSpPr/>
      </dsp:nvSpPr>
      <dsp:spPr>
        <a:xfrm>
          <a:off x="2646" y="1550319"/>
          <a:ext cx="2580436" cy="1690920"/>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Take a balanced approach to our emotions, neither suppressing nor overreacting</a:t>
          </a:r>
        </a:p>
      </dsp:txBody>
      <dsp:txXfrm>
        <a:off x="2646" y="1550319"/>
        <a:ext cx="2580436" cy="1690920"/>
      </dsp:txXfrm>
    </dsp:sp>
    <dsp:sp modelId="{21D9A4BA-1B68-4454-8E4A-07582C9E665E}">
      <dsp:nvSpPr>
        <dsp:cNvPr id="0" name=""/>
        <dsp:cNvSpPr/>
      </dsp:nvSpPr>
      <dsp:spPr>
        <a:xfrm>
          <a:off x="2944344" y="680844"/>
          <a:ext cx="2580436" cy="869475"/>
        </a:xfrm>
        <a:prstGeom prst="rect">
          <a:avLst/>
        </a:prstGeom>
        <a:solidFill>
          <a:schemeClr val="bg2">
            <a:lumMod val="5000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680844"/>
        <a:ext cx="2580436" cy="869475"/>
      </dsp:txXfrm>
    </dsp:sp>
    <dsp:sp modelId="{E766195C-639B-4924-BAFB-6AD4011B0977}">
      <dsp:nvSpPr>
        <dsp:cNvPr id="0" name=""/>
        <dsp:cNvSpPr/>
      </dsp:nvSpPr>
      <dsp:spPr>
        <a:xfrm>
          <a:off x="2944344" y="1550319"/>
          <a:ext cx="2580436" cy="1690920"/>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View our personal experiences as part of a much larger human  experience</a:t>
          </a:r>
        </a:p>
      </dsp:txBody>
      <dsp:txXfrm>
        <a:off x="2944344" y="1550319"/>
        <a:ext cx="2580436" cy="1690920"/>
      </dsp:txXfrm>
    </dsp:sp>
    <dsp:sp modelId="{FC836656-2748-422D-9628-9B1832B63FF8}">
      <dsp:nvSpPr>
        <dsp:cNvPr id="0" name=""/>
        <dsp:cNvSpPr/>
      </dsp:nvSpPr>
      <dsp:spPr>
        <a:xfrm>
          <a:off x="5886042" y="680844"/>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680844"/>
        <a:ext cx="2580436" cy="869475"/>
      </dsp:txXfrm>
    </dsp:sp>
    <dsp:sp modelId="{3F2888D7-915E-4014-87CD-C56D802FC8ED}">
      <dsp:nvSpPr>
        <dsp:cNvPr id="0" name=""/>
        <dsp:cNvSpPr/>
      </dsp:nvSpPr>
      <dsp:spPr>
        <a:xfrm>
          <a:off x="5886042" y="1550319"/>
          <a:ext cx="2580436" cy="1690920"/>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Accept and forgive ourselves when we suffer, fail, or feel inadequate</a:t>
          </a:r>
        </a:p>
      </dsp:txBody>
      <dsp:txXfrm>
        <a:off x="5886042" y="1550319"/>
        <a:ext cx="2580436" cy="1690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2853B-4929-455C-8584-A0F2DEB3225F}">
      <dsp:nvSpPr>
        <dsp:cNvPr id="0" name=""/>
        <dsp:cNvSpPr/>
      </dsp:nvSpPr>
      <dsp:spPr>
        <a:xfrm>
          <a:off x="2646" y="227919"/>
          <a:ext cx="2580436" cy="869475"/>
        </a:xfrm>
        <a:prstGeom prst="rect">
          <a:avLst/>
        </a:prstGeom>
        <a:solidFill>
          <a:srgbClr val="005A84"/>
        </a:solidFill>
        <a:ln w="6350" cap="flat" cmpd="sng" algn="ctr">
          <a:solidFill>
            <a:srgbClr val="005A84"/>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Mindfulness vs. Over-identification</a:t>
          </a:r>
        </a:p>
      </dsp:txBody>
      <dsp:txXfrm>
        <a:off x="2646" y="227919"/>
        <a:ext cx="2580436" cy="869475"/>
      </dsp:txXfrm>
    </dsp:sp>
    <dsp:sp modelId="{A0C126F6-7726-450D-B8D4-8B41DC4493B3}">
      <dsp:nvSpPr>
        <dsp:cNvPr id="0" name=""/>
        <dsp:cNvSpPr/>
      </dsp:nvSpPr>
      <dsp:spPr>
        <a:xfrm>
          <a:off x="0" y="1087968"/>
          <a:ext cx="2580436" cy="2596769"/>
        </a:xfrm>
        <a:prstGeom prst="rect">
          <a:avLst/>
        </a:prstGeom>
        <a:solidFill>
          <a:srgbClr val="FFFFFF">
            <a:alpha val="90000"/>
          </a:srgbClr>
        </a:solidFill>
        <a:ln w="6350" cap="flat" cmpd="sng" algn="ctr">
          <a:solidFill>
            <a:srgbClr val="005A84"/>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bg1"/>
            </a:buClr>
            <a:buFont typeface="+mj-lt"/>
            <a:buNone/>
          </a:pPr>
          <a:r>
            <a:rPr lang="en-US" sz="2000" b="1" kern="1200" dirty="0"/>
            <a:t>1. Box Breathing</a:t>
          </a:r>
        </a:p>
        <a:p>
          <a:pPr marL="228600" lvl="1" indent="-228600" algn="l" defTabSz="889000">
            <a:lnSpc>
              <a:spcPct val="90000"/>
            </a:lnSpc>
            <a:spcBef>
              <a:spcPct val="0"/>
            </a:spcBef>
            <a:spcAft>
              <a:spcPct val="15000"/>
            </a:spcAft>
            <a:buClr>
              <a:schemeClr val="bg1"/>
            </a:buClr>
            <a:buChar char="•"/>
          </a:pPr>
          <a:r>
            <a:rPr lang="en-US" sz="2000" kern="1200" dirty="0"/>
            <a:t>4 seconds each:</a:t>
          </a:r>
        </a:p>
        <a:p>
          <a:pPr marL="342900" lvl="2" indent="-171450" algn="l" defTabSz="800100">
            <a:lnSpc>
              <a:spcPct val="90000"/>
            </a:lnSpc>
            <a:spcBef>
              <a:spcPct val="0"/>
            </a:spcBef>
            <a:spcAft>
              <a:spcPct val="15000"/>
            </a:spcAft>
            <a:buChar char="•"/>
          </a:pPr>
          <a:r>
            <a:rPr lang="en-US" sz="1800" kern="1200" dirty="0"/>
            <a:t>Inhale</a:t>
          </a:r>
        </a:p>
        <a:p>
          <a:pPr marL="342900" lvl="2" indent="-171450" algn="l" defTabSz="800100">
            <a:lnSpc>
              <a:spcPct val="90000"/>
            </a:lnSpc>
            <a:spcBef>
              <a:spcPct val="0"/>
            </a:spcBef>
            <a:spcAft>
              <a:spcPct val="15000"/>
            </a:spcAft>
            <a:buChar char="•"/>
          </a:pPr>
          <a:r>
            <a:rPr lang="en-US" sz="1800" kern="1200" dirty="0"/>
            <a:t>Hold</a:t>
          </a:r>
        </a:p>
        <a:p>
          <a:pPr marL="342900" lvl="2" indent="-171450" algn="l" defTabSz="800100">
            <a:lnSpc>
              <a:spcPct val="90000"/>
            </a:lnSpc>
            <a:spcBef>
              <a:spcPct val="0"/>
            </a:spcBef>
            <a:spcAft>
              <a:spcPct val="15000"/>
            </a:spcAft>
            <a:buChar char="•"/>
          </a:pPr>
          <a:r>
            <a:rPr lang="en-US" sz="1800" kern="1200" dirty="0"/>
            <a:t>Exhale</a:t>
          </a:r>
        </a:p>
        <a:p>
          <a:pPr marL="342900" lvl="2" indent="-171450" algn="l" defTabSz="800100">
            <a:lnSpc>
              <a:spcPct val="90000"/>
            </a:lnSpc>
            <a:spcBef>
              <a:spcPct val="0"/>
            </a:spcBef>
            <a:spcAft>
              <a:spcPct val="15000"/>
            </a:spcAft>
            <a:buChar char="•"/>
          </a:pPr>
          <a:r>
            <a:rPr lang="en-US" sz="1800" kern="1200" dirty="0"/>
            <a:t>Hold</a:t>
          </a:r>
        </a:p>
        <a:p>
          <a:pPr marL="228600" lvl="2" indent="-114300" algn="l" defTabSz="533400">
            <a:lnSpc>
              <a:spcPct val="90000"/>
            </a:lnSpc>
            <a:spcBef>
              <a:spcPct val="0"/>
            </a:spcBef>
            <a:spcAft>
              <a:spcPct val="15000"/>
            </a:spcAft>
            <a:buNone/>
          </a:pPr>
          <a:endParaRPr lang="en-US" sz="1200" kern="1200" dirty="0"/>
        </a:p>
        <a:p>
          <a:pPr marL="228600" lvl="1" indent="-228600" algn="l" defTabSz="889000">
            <a:lnSpc>
              <a:spcPct val="90000"/>
            </a:lnSpc>
            <a:spcBef>
              <a:spcPct val="0"/>
            </a:spcBef>
            <a:spcAft>
              <a:spcPct val="15000"/>
            </a:spcAft>
            <a:buNone/>
          </a:pPr>
          <a:r>
            <a:rPr lang="en-US" sz="2000" b="1" kern="1200" dirty="0"/>
            <a:t>2. Name 5 Things</a:t>
          </a:r>
          <a:endParaRPr lang="en-US" sz="1800" b="1" kern="1200" dirty="0"/>
        </a:p>
      </dsp:txBody>
      <dsp:txXfrm>
        <a:off x="0" y="1087968"/>
        <a:ext cx="2580436" cy="2596769"/>
      </dsp:txXfrm>
    </dsp:sp>
    <dsp:sp modelId="{21D9A4BA-1B68-4454-8E4A-07582C9E665E}">
      <dsp:nvSpPr>
        <dsp:cNvPr id="0" name=""/>
        <dsp:cNvSpPr/>
      </dsp:nvSpPr>
      <dsp:spPr>
        <a:xfrm>
          <a:off x="2944344" y="227919"/>
          <a:ext cx="2580436" cy="869475"/>
        </a:xfrm>
        <a:prstGeom prst="rect">
          <a:avLst/>
        </a:prstGeom>
        <a:solidFill>
          <a:schemeClr val="bg2">
            <a:lumMod val="50000"/>
          </a:schemeClr>
        </a:solidFill>
        <a:ln w="6350" cap="flat" cmpd="sng" algn="ctr">
          <a:solidFill>
            <a:srgbClr val="7D7D7D"/>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Common Humanity vs. Isolation</a:t>
          </a:r>
        </a:p>
      </dsp:txBody>
      <dsp:txXfrm>
        <a:off x="2944344" y="227919"/>
        <a:ext cx="2580436" cy="869475"/>
      </dsp:txXfrm>
    </dsp:sp>
    <dsp:sp modelId="{E766195C-639B-4924-BAFB-6AD4011B0977}">
      <dsp:nvSpPr>
        <dsp:cNvPr id="0" name=""/>
        <dsp:cNvSpPr/>
      </dsp:nvSpPr>
      <dsp:spPr>
        <a:xfrm>
          <a:off x="2944344" y="1097394"/>
          <a:ext cx="2580436" cy="2596769"/>
        </a:xfrm>
        <a:prstGeom prst="rect">
          <a:avLst/>
        </a:prstGeom>
        <a:solidFill>
          <a:schemeClr val="bg1">
            <a:alpha val="90000"/>
          </a:schemeClr>
        </a:solidFill>
        <a:ln w="6350" cap="flat" cmpd="sng" algn="ctr">
          <a:solidFill>
            <a:schemeClr val="bg1">
              <a:lumMod val="6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lr>
              <a:schemeClr val="bg1"/>
            </a:buClr>
            <a:buFontTx/>
            <a:buNone/>
          </a:pPr>
          <a:r>
            <a:rPr lang="en-US" sz="2000" b="1" kern="1200" dirty="0"/>
            <a:t>Taking &amp; Sending Meditation</a:t>
          </a:r>
        </a:p>
        <a:p>
          <a:pPr marL="342900" lvl="2" indent="-171450" algn="l" defTabSz="800100">
            <a:lnSpc>
              <a:spcPct val="90000"/>
            </a:lnSpc>
            <a:spcBef>
              <a:spcPct val="0"/>
            </a:spcBef>
            <a:spcAft>
              <a:spcPct val="15000"/>
            </a:spcAft>
            <a:buFont typeface="+mj-lt"/>
            <a:buAutoNum type="arabicPeriod"/>
          </a:pPr>
          <a:r>
            <a:rPr lang="en-US" sz="1800" kern="1200" dirty="0"/>
            <a:t>Breathe in negative</a:t>
          </a:r>
        </a:p>
        <a:p>
          <a:pPr marL="342900" lvl="2" indent="-171450" algn="l" defTabSz="800100">
            <a:lnSpc>
              <a:spcPct val="90000"/>
            </a:lnSpc>
            <a:spcBef>
              <a:spcPct val="0"/>
            </a:spcBef>
            <a:spcAft>
              <a:spcPct val="15000"/>
            </a:spcAft>
            <a:buFont typeface="+mj-lt"/>
            <a:buAutoNum type="arabicPeriod"/>
          </a:pPr>
          <a:r>
            <a:rPr lang="en-US" sz="1800" kern="1200" dirty="0"/>
            <a:t>Breathe out positive</a:t>
          </a:r>
        </a:p>
        <a:p>
          <a:pPr marL="342900" lvl="2" indent="-171450" algn="l" defTabSz="800100">
            <a:lnSpc>
              <a:spcPct val="90000"/>
            </a:lnSpc>
            <a:spcBef>
              <a:spcPct val="0"/>
            </a:spcBef>
            <a:spcAft>
              <a:spcPct val="15000"/>
            </a:spcAft>
            <a:buFont typeface="+mj-lt"/>
            <a:buAutoNum type="arabicPeriod"/>
          </a:pPr>
          <a:r>
            <a:rPr lang="en-US" sz="1800" kern="1200" dirty="0"/>
            <a:t>Focus on self (repeat steps 1-2)</a:t>
          </a:r>
        </a:p>
        <a:p>
          <a:pPr marL="342900" lvl="2" indent="-171450" algn="l" defTabSz="800100">
            <a:lnSpc>
              <a:spcPct val="90000"/>
            </a:lnSpc>
            <a:spcBef>
              <a:spcPct val="0"/>
            </a:spcBef>
            <a:spcAft>
              <a:spcPct val="15000"/>
            </a:spcAft>
            <a:buFont typeface="+mj-lt"/>
            <a:buAutoNum type="arabicPeriod"/>
          </a:pPr>
          <a:r>
            <a:rPr lang="en-US" sz="1800" kern="1200" dirty="0"/>
            <a:t>Expand to others (repeat steps 1-2)</a:t>
          </a:r>
        </a:p>
      </dsp:txBody>
      <dsp:txXfrm>
        <a:off x="2944344" y="1097394"/>
        <a:ext cx="2580436" cy="2596769"/>
      </dsp:txXfrm>
    </dsp:sp>
    <dsp:sp modelId="{FC836656-2748-422D-9628-9B1832B63FF8}">
      <dsp:nvSpPr>
        <dsp:cNvPr id="0" name=""/>
        <dsp:cNvSpPr/>
      </dsp:nvSpPr>
      <dsp:spPr>
        <a:xfrm>
          <a:off x="5886042" y="227919"/>
          <a:ext cx="2580436" cy="869475"/>
        </a:xfrm>
        <a:prstGeom prst="rect">
          <a:avLst/>
        </a:prstGeom>
        <a:solidFill>
          <a:schemeClr val="accent2"/>
        </a:solidFill>
        <a:ln w="6350" cap="flat" cmpd="sng" algn="ctr">
          <a:solidFill>
            <a:schemeClr val="accent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Self-kindness vs. Self-judgment</a:t>
          </a:r>
        </a:p>
      </dsp:txBody>
      <dsp:txXfrm>
        <a:off x="5886042" y="227919"/>
        <a:ext cx="2580436" cy="869475"/>
      </dsp:txXfrm>
    </dsp:sp>
    <dsp:sp modelId="{3F2888D7-915E-4014-87CD-C56D802FC8ED}">
      <dsp:nvSpPr>
        <dsp:cNvPr id="0" name=""/>
        <dsp:cNvSpPr/>
      </dsp:nvSpPr>
      <dsp:spPr>
        <a:xfrm>
          <a:off x="5886042" y="1097394"/>
          <a:ext cx="2580436" cy="2596769"/>
        </a:xfrm>
        <a:prstGeom prst="rect">
          <a:avLst/>
        </a:prstGeom>
        <a:solidFill>
          <a:schemeClr val="bg1">
            <a:alpha val="90000"/>
          </a:schemeClr>
        </a:solidFill>
        <a:ln w="6350" cap="flat" cmpd="sng" algn="ctr">
          <a:solidFill>
            <a:schemeClr val="accent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1" kern="1200" dirty="0"/>
            <a:t>Letter from your Future Self</a:t>
          </a:r>
        </a:p>
        <a:p>
          <a:pPr marL="57150" lvl="1" indent="-57150" algn="l" defTabSz="488950">
            <a:lnSpc>
              <a:spcPct val="90000"/>
            </a:lnSpc>
            <a:spcBef>
              <a:spcPct val="0"/>
            </a:spcBef>
            <a:spcAft>
              <a:spcPct val="15000"/>
            </a:spcAft>
            <a:buNone/>
          </a:pPr>
          <a:endParaRPr lang="en-US" sz="1100" b="1" kern="1200" dirty="0"/>
        </a:p>
        <a:p>
          <a:pPr marL="228600" lvl="1" indent="-228600" algn="l" defTabSz="889000">
            <a:lnSpc>
              <a:spcPct val="90000"/>
            </a:lnSpc>
            <a:spcBef>
              <a:spcPct val="0"/>
            </a:spcBef>
            <a:spcAft>
              <a:spcPct val="15000"/>
            </a:spcAft>
            <a:buNone/>
          </a:pPr>
          <a:r>
            <a:rPr lang="en-US" sz="2000" kern="1200" dirty="0"/>
            <a:t>Dear (Your Name),   This is your future self, and this is what I’d like you to know</a:t>
          </a:r>
          <a:endParaRPr lang="en-US" sz="2000" b="1" kern="1200" dirty="0"/>
        </a:p>
        <a:p>
          <a:pPr marL="228600" lvl="1" indent="-228600" algn="l" defTabSz="889000">
            <a:lnSpc>
              <a:spcPct val="90000"/>
            </a:lnSpc>
            <a:spcBef>
              <a:spcPct val="0"/>
            </a:spcBef>
            <a:spcAft>
              <a:spcPct val="15000"/>
            </a:spcAft>
            <a:buChar char="•"/>
          </a:pPr>
          <a:endParaRPr lang="en-US" sz="2000" kern="1200" dirty="0"/>
        </a:p>
      </dsp:txBody>
      <dsp:txXfrm>
        <a:off x="5886042" y="1097394"/>
        <a:ext cx="2580436" cy="259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Reframing: To look at something in a new way</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Which of the self-compassion practices could help you </a:t>
          </a:r>
          <a:r>
            <a:rPr lang="en-US" sz="2000" b="1" kern="1200" dirty="0"/>
            <a:t>reframe</a:t>
          </a:r>
          <a:r>
            <a:rPr lang="en-US" sz="2000" b="0" kern="1200" dirty="0"/>
            <a:t> a current or future challenge?</a:t>
          </a:r>
          <a:endParaRPr lang="en-US" sz="2000" kern="1200" dirty="0"/>
        </a:p>
      </dsp:txBody>
      <dsp:txXfrm>
        <a:off x="0" y="530708"/>
        <a:ext cx="8047804" cy="89424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Navigating: To avoid or go around obstacles</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Which of the self-compassion practices could help you </a:t>
          </a:r>
          <a:r>
            <a:rPr lang="en-US" sz="2000" b="1" kern="1200" dirty="0"/>
            <a:t>navigate</a:t>
          </a:r>
          <a:r>
            <a:rPr lang="en-US" sz="2000" b="0" kern="1200" dirty="0"/>
            <a:t> a current obstacle?</a:t>
          </a:r>
          <a:endParaRPr lang="en-US" sz="2000" kern="1200" dirty="0"/>
        </a:p>
      </dsp:txBody>
      <dsp:txXfrm>
        <a:off x="0" y="530708"/>
        <a:ext cx="8047804" cy="8942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4C2E2-AC2E-4A15-9C88-7D279C78F4CA}">
      <dsp:nvSpPr>
        <dsp:cNvPr id="0" name=""/>
        <dsp:cNvSpPr/>
      </dsp:nvSpPr>
      <dsp:spPr>
        <a:xfrm>
          <a:off x="0" y="1078"/>
          <a:ext cx="8047804" cy="52963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Advocating: To create change for self and others</a:t>
          </a:r>
        </a:p>
      </dsp:txBody>
      <dsp:txXfrm>
        <a:off x="25854" y="26932"/>
        <a:ext cx="7996096" cy="477922"/>
      </dsp:txXfrm>
    </dsp:sp>
    <dsp:sp modelId="{2C1A1323-7230-44B4-8141-B9D64689828D}">
      <dsp:nvSpPr>
        <dsp:cNvPr id="0" name=""/>
        <dsp:cNvSpPr/>
      </dsp:nvSpPr>
      <dsp:spPr>
        <a:xfrm>
          <a:off x="0" y="530708"/>
          <a:ext cx="8047804" cy="894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518" tIns="25400" rIns="142240" bIns="25400" numCol="1" spcCol="1270" anchor="t" anchorCtr="0">
          <a:noAutofit/>
        </a:bodyPr>
        <a:lstStyle/>
        <a:p>
          <a:pPr marL="228600" lvl="1" indent="-228600" algn="l" defTabSz="889000">
            <a:lnSpc>
              <a:spcPct val="90000"/>
            </a:lnSpc>
            <a:spcBef>
              <a:spcPct val="0"/>
            </a:spcBef>
            <a:spcAft>
              <a:spcPct val="20000"/>
            </a:spcAft>
            <a:buFontTx/>
            <a:buChar char="–"/>
          </a:pPr>
          <a:r>
            <a:rPr lang="en-US" sz="2000" kern="1200" dirty="0"/>
            <a:t>Which of the self-compassion practices could help you </a:t>
          </a:r>
          <a:r>
            <a:rPr lang="en-US" sz="2000" b="1" kern="1200" dirty="0"/>
            <a:t>advocate</a:t>
          </a:r>
          <a:r>
            <a:rPr lang="en-US" sz="2000" kern="1200" dirty="0"/>
            <a:t> for something you need?</a:t>
          </a:r>
        </a:p>
      </dsp:txBody>
      <dsp:txXfrm>
        <a:off x="0" y="530708"/>
        <a:ext cx="8047804" cy="8942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034DA-1C3F-4068-A19A-D571F0F371B4}">
      <dsp:nvSpPr>
        <dsp:cNvPr id="0" name=""/>
        <dsp:cNvSpPr/>
      </dsp:nvSpPr>
      <dsp:spPr>
        <a:xfrm>
          <a:off x="1036774" y="1256"/>
          <a:ext cx="540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1 (3/27/25) Amplifying Yourself and Others</a:t>
          </a:r>
        </a:p>
      </dsp:txBody>
      <dsp:txXfrm>
        <a:off x="1036774" y="1256"/>
        <a:ext cx="5400000" cy="475892"/>
      </dsp:txXfrm>
    </dsp:sp>
    <dsp:sp modelId="{A987478D-A24D-4E5A-B09E-8A3E4E06A679}">
      <dsp:nvSpPr>
        <dsp:cNvPr id="0" name=""/>
        <dsp:cNvSpPr/>
      </dsp:nvSpPr>
      <dsp:spPr>
        <a:xfrm>
          <a:off x="1486774" y="500943"/>
          <a:ext cx="450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2 (4/3/25) Deconstructing Gender</a:t>
          </a:r>
        </a:p>
      </dsp:txBody>
      <dsp:txXfrm>
        <a:off x="1486774" y="500943"/>
        <a:ext cx="4500000" cy="475892"/>
      </dsp:txXfrm>
    </dsp:sp>
    <dsp:sp modelId="{9CED224D-ACED-4050-95C7-16AE4F29534B}">
      <dsp:nvSpPr>
        <dsp:cNvPr id="0" name=""/>
        <dsp:cNvSpPr/>
      </dsp:nvSpPr>
      <dsp:spPr>
        <a:xfrm>
          <a:off x="949773" y="1000630"/>
          <a:ext cx="5574002"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3 (4/10/25) Getting Comfortable with Power </a:t>
          </a:r>
        </a:p>
      </dsp:txBody>
      <dsp:txXfrm>
        <a:off x="949773" y="1000630"/>
        <a:ext cx="5574002" cy="475892"/>
      </dsp:txXfrm>
    </dsp:sp>
    <dsp:sp modelId="{368D85A7-5C68-43CE-8E7C-8CFB3E6F000B}">
      <dsp:nvSpPr>
        <dsp:cNvPr id="0" name=""/>
        <dsp:cNvSpPr/>
      </dsp:nvSpPr>
      <dsp:spPr>
        <a:xfrm>
          <a:off x="1486774" y="1500317"/>
          <a:ext cx="450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4 (4/17/25) Identifying as a Leader</a:t>
          </a:r>
        </a:p>
      </dsp:txBody>
      <dsp:txXfrm>
        <a:off x="1486774" y="1500317"/>
        <a:ext cx="4500000" cy="475892"/>
      </dsp:txXfrm>
    </dsp:sp>
    <dsp:sp modelId="{828032A5-1A4D-4A32-B2DB-B4BFD704758E}">
      <dsp:nvSpPr>
        <dsp:cNvPr id="0" name=""/>
        <dsp:cNvSpPr/>
      </dsp:nvSpPr>
      <dsp:spPr>
        <a:xfrm>
          <a:off x="496774" y="2000004"/>
          <a:ext cx="6480000" cy="4758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Session 5 (4/24/25) Expanding Identity to Values &amp; Strengths</a:t>
          </a:r>
        </a:p>
      </dsp:txBody>
      <dsp:txXfrm>
        <a:off x="496774" y="2000004"/>
        <a:ext cx="6480000" cy="475892"/>
      </dsp:txXfrm>
    </dsp:sp>
    <dsp:sp modelId="{C0369FE7-053D-42FF-A92A-650537660310}">
      <dsp:nvSpPr>
        <dsp:cNvPr id="0" name=""/>
        <dsp:cNvSpPr/>
      </dsp:nvSpPr>
      <dsp:spPr>
        <a:xfrm>
          <a:off x="1171774" y="2499691"/>
          <a:ext cx="5130000" cy="4758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6 (5/1/25) Cracking the Confidence Code</a:t>
          </a:r>
        </a:p>
      </dsp:txBody>
      <dsp:txXfrm>
        <a:off x="1171774" y="2499691"/>
        <a:ext cx="5130000" cy="475892"/>
      </dsp:txXfrm>
    </dsp:sp>
    <dsp:sp modelId="{54E16099-496D-4DE3-A6E5-F5EB8549F6CB}">
      <dsp:nvSpPr>
        <dsp:cNvPr id="0" name=""/>
        <dsp:cNvSpPr/>
      </dsp:nvSpPr>
      <dsp:spPr>
        <a:xfrm>
          <a:off x="1621774" y="2999378"/>
          <a:ext cx="4230000" cy="4758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7 (5/8/25) Cultivating Resilience</a:t>
          </a:r>
        </a:p>
      </dsp:txBody>
      <dsp:txXfrm>
        <a:off x="1621774" y="2999378"/>
        <a:ext cx="4230000" cy="475892"/>
      </dsp:txXfrm>
    </dsp:sp>
    <dsp:sp modelId="{0790567E-ACA5-4035-A339-1CE4D2F63114}">
      <dsp:nvSpPr>
        <dsp:cNvPr id="0" name=""/>
        <dsp:cNvSpPr/>
      </dsp:nvSpPr>
      <dsp:spPr>
        <a:xfrm>
          <a:off x="1216774" y="3499065"/>
          <a:ext cx="5040000" cy="4758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8 (5/15/25) Transforming Organizations</a:t>
          </a:r>
        </a:p>
      </dsp:txBody>
      <dsp:txXfrm>
        <a:off x="1216774" y="3499065"/>
        <a:ext cx="5040000" cy="475892"/>
      </dsp:txXfrm>
    </dsp:sp>
    <dsp:sp modelId="{EE30E4F7-D3E6-4DC1-B6FA-837EB80CF0BC}">
      <dsp:nvSpPr>
        <dsp:cNvPr id="0" name=""/>
        <dsp:cNvSpPr/>
      </dsp:nvSpPr>
      <dsp:spPr>
        <a:xfrm>
          <a:off x="676774" y="3998752"/>
          <a:ext cx="6120000" cy="4758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Session 9 (5/22/25) Creating Change through Community</a:t>
          </a:r>
        </a:p>
      </dsp:txBody>
      <dsp:txXfrm>
        <a:off x="676774" y="3998752"/>
        <a:ext cx="6120000" cy="47589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0911D-8965-4238-9D99-485F48DB8F1A}">
      <dsp:nvSpPr>
        <dsp:cNvPr id="0" name=""/>
        <dsp:cNvSpPr/>
      </dsp:nvSpPr>
      <dsp:spPr>
        <a:xfrm rot="10800000">
          <a:off x="1303273" y="1895"/>
          <a:ext cx="4053840" cy="112877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Compensation</a:t>
          </a:r>
        </a:p>
      </dsp:txBody>
      <dsp:txXfrm rot="10800000">
        <a:off x="1585466" y="1895"/>
        <a:ext cx="3771647" cy="1128772"/>
      </dsp:txXfrm>
    </dsp:sp>
    <dsp:sp modelId="{7ADC7C87-30DB-4F02-8CA1-82574000D524}">
      <dsp:nvSpPr>
        <dsp:cNvPr id="0" name=""/>
        <dsp:cNvSpPr/>
      </dsp:nvSpPr>
      <dsp:spPr>
        <a:xfrm>
          <a:off x="738886" y="1895"/>
          <a:ext cx="1128772" cy="1128772"/>
        </a:xfrm>
        <a:prstGeom prst="ellipse">
          <a:avLst/>
        </a:prstGeom>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27253E-09A1-4CD8-A98B-7B7F84E94717}">
      <dsp:nvSpPr>
        <dsp:cNvPr id="0" name=""/>
        <dsp:cNvSpPr/>
      </dsp:nvSpPr>
      <dsp:spPr>
        <a:xfrm rot="10800000">
          <a:off x="1303273" y="1467613"/>
          <a:ext cx="4053840" cy="1128772"/>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Unpaid Labor</a:t>
          </a:r>
        </a:p>
      </dsp:txBody>
      <dsp:txXfrm rot="10800000">
        <a:off x="1585466" y="1467613"/>
        <a:ext cx="3771647" cy="1128772"/>
      </dsp:txXfrm>
    </dsp:sp>
    <dsp:sp modelId="{ECE07F57-2E9E-4620-A297-4B08C80FCDDF}">
      <dsp:nvSpPr>
        <dsp:cNvPr id="0" name=""/>
        <dsp:cNvSpPr/>
      </dsp:nvSpPr>
      <dsp:spPr>
        <a:xfrm>
          <a:off x="738886" y="1467613"/>
          <a:ext cx="1128772" cy="112877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47EAC1-E12E-493A-9523-3C5160ECCB07}">
      <dsp:nvSpPr>
        <dsp:cNvPr id="0" name=""/>
        <dsp:cNvSpPr/>
      </dsp:nvSpPr>
      <dsp:spPr>
        <a:xfrm rot="10800000">
          <a:off x="1303273" y="2933332"/>
          <a:ext cx="4053840" cy="1128772"/>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Promotion</a:t>
          </a:r>
        </a:p>
      </dsp:txBody>
      <dsp:txXfrm rot="10800000">
        <a:off x="1585466" y="2933332"/>
        <a:ext cx="3771647" cy="1128772"/>
      </dsp:txXfrm>
    </dsp:sp>
    <dsp:sp modelId="{FC5E019E-7B8E-436D-9A1B-76EC9C79748A}">
      <dsp:nvSpPr>
        <dsp:cNvPr id="0" name=""/>
        <dsp:cNvSpPr/>
      </dsp:nvSpPr>
      <dsp:spPr>
        <a:xfrm>
          <a:off x="738886" y="2933332"/>
          <a:ext cx="1128772" cy="1128772"/>
        </a:xfrm>
        <a:prstGeom prst="ellipse">
          <a:avLst/>
        </a:prstGeom>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0911D-8965-4238-9D99-485F48DB8F1A}">
      <dsp:nvSpPr>
        <dsp:cNvPr id="0" name=""/>
        <dsp:cNvSpPr/>
      </dsp:nvSpPr>
      <dsp:spPr>
        <a:xfrm rot="10800000">
          <a:off x="1303273" y="1895"/>
          <a:ext cx="4053840" cy="112877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Compensation</a:t>
          </a:r>
        </a:p>
      </dsp:txBody>
      <dsp:txXfrm rot="10800000">
        <a:off x="1585466" y="1895"/>
        <a:ext cx="3771647" cy="1128772"/>
      </dsp:txXfrm>
    </dsp:sp>
    <dsp:sp modelId="{7ADC7C87-30DB-4F02-8CA1-82574000D524}">
      <dsp:nvSpPr>
        <dsp:cNvPr id="0" name=""/>
        <dsp:cNvSpPr/>
      </dsp:nvSpPr>
      <dsp:spPr>
        <a:xfrm>
          <a:off x="738886" y="1895"/>
          <a:ext cx="1128772" cy="1128772"/>
        </a:xfrm>
        <a:prstGeom prst="ellipse">
          <a:avLst/>
        </a:prstGeom>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27253E-09A1-4CD8-A98B-7B7F84E94717}">
      <dsp:nvSpPr>
        <dsp:cNvPr id="0" name=""/>
        <dsp:cNvSpPr/>
      </dsp:nvSpPr>
      <dsp:spPr>
        <a:xfrm rot="10800000">
          <a:off x="1303273" y="1467613"/>
          <a:ext cx="4053840" cy="1128772"/>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Unpaid Labor</a:t>
          </a:r>
        </a:p>
      </dsp:txBody>
      <dsp:txXfrm rot="10800000">
        <a:off x="1585466" y="1467613"/>
        <a:ext cx="3771647" cy="1128772"/>
      </dsp:txXfrm>
    </dsp:sp>
    <dsp:sp modelId="{ECE07F57-2E9E-4620-A297-4B08C80FCDDF}">
      <dsp:nvSpPr>
        <dsp:cNvPr id="0" name=""/>
        <dsp:cNvSpPr/>
      </dsp:nvSpPr>
      <dsp:spPr>
        <a:xfrm>
          <a:off x="738886" y="1467613"/>
          <a:ext cx="1128772" cy="112877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47EAC1-E12E-493A-9523-3C5160ECCB07}">
      <dsp:nvSpPr>
        <dsp:cNvPr id="0" name=""/>
        <dsp:cNvSpPr/>
      </dsp:nvSpPr>
      <dsp:spPr>
        <a:xfrm rot="10800000">
          <a:off x="1303273" y="2933332"/>
          <a:ext cx="4053840" cy="1128772"/>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Promotion</a:t>
          </a:r>
        </a:p>
      </dsp:txBody>
      <dsp:txXfrm rot="10800000">
        <a:off x="1585466" y="2933332"/>
        <a:ext cx="3771647" cy="1128772"/>
      </dsp:txXfrm>
    </dsp:sp>
    <dsp:sp modelId="{FC5E019E-7B8E-436D-9A1B-76EC9C79748A}">
      <dsp:nvSpPr>
        <dsp:cNvPr id="0" name=""/>
        <dsp:cNvSpPr/>
      </dsp:nvSpPr>
      <dsp:spPr>
        <a:xfrm>
          <a:off x="738886" y="2933332"/>
          <a:ext cx="1128772" cy="1128772"/>
        </a:xfrm>
        <a:prstGeom prst="ellipse">
          <a:avLst/>
        </a:prstGeom>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0911D-8965-4238-9D99-485F48DB8F1A}">
      <dsp:nvSpPr>
        <dsp:cNvPr id="0" name=""/>
        <dsp:cNvSpPr/>
      </dsp:nvSpPr>
      <dsp:spPr>
        <a:xfrm rot="10800000">
          <a:off x="1303273" y="1895"/>
          <a:ext cx="4053840" cy="112877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Compensation</a:t>
          </a:r>
        </a:p>
      </dsp:txBody>
      <dsp:txXfrm rot="10800000">
        <a:off x="1585466" y="1895"/>
        <a:ext cx="3771647" cy="1128772"/>
      </dsp:txXfrm>
    </dsp:sp>
    <dsp:sp modelId="{7ADC7C87-30DB-4F02-8CA1-82574000D524}">
      <dsp:nvSpPr>
        <dsp:cNvPr id="0" name=""/>
        <dsp:cNvSpPr/>
      </dsp:nvSpPr>
      <dsp:spPr>
        <a:xfrm>
          <a:off x="738886" y="1895"/>
          <a:ext cx="1128772" cy="1128772"/>
        </a:xfrm>
        <a:prstGeom prst="ellipse">
          <a:avLst/>
        </a:prstGeom>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27253E-09A1-4CD8-A98B-7B7F84E94717}">
      <dsp:nvSpPr>
        <dsp:cNvPr id="0" name=""/>
        <dsp:cNvSpPr/>
      </dsp:nvSpPr>
      <dsp:spPr>
        <a:xfrm rot="10800000">
          <a:off x="1303273" y="1467613"/>
          <a:ext cx="4053840" cy="1128772"/>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Unpaid Labor</a:t>
          </a:r>
        </a:p>
      </dsp:txBody>
      <dsp:txXfrm rot="10800000">
        <a:off x="1585466" y="1467613"/>
        <a:ext cx="3771647" cy="1128772"/>
      </dsp:txXfrm>
    </dsp:sp>
    <dsp:sp modelId="{ECE07F57-2E9E-4620-A297-4B08C80FCDDF}">
      <dsp:nvSpPr>
        <dsp:cNvPr id="0" name=""/>
        <dsp:cNvSpPr/>
      </dsp:nvSpPr>
      <dsp:spPr>
        <a:xfrm>
          <a:off x="738886" y="1467613"/>
          <a:ext cx="1128772" cy="112877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47EAC1-E12E-493A-9523-3C5160ECCB07}">
      <dsp:nvSpPr>
        <dsp:cNvPr id="0" name=""/>
        <dsp:cNvSpPr/>
      </dsp:nvSpPr>
      <dsp:spPr>
        <a:xfrm rot="10800000">
          <a:off x="1303273" y="2933332"/>
          <a:ext cx="4053840" cy="1128772"/>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Promotion</a:t>
          </a:r>
        </a:p>
      </dsp:txBody>
      <dsp:txXfrm rot="10800000">
        <a:off x="1585466" y="2933332"/>
        <a:ext cx="3771647" cy="1128772"/>
      </dsp:txXfrm>
    </dsp:sp>
    <dsp:sp modelId="{FC5E019E-7B8E-436D-9A1B-76EC9C79748A}">
      <dsp:nvSpPr>
        <dsp:cNvPr id="0" name=""/>
        <dsp:cNvSpPr/>
      </dsp:nvSpPr>
      <dsp:spPr>
        <a:xfrm>
          <a:off x="738886" y="2933332"/>
          <a:ext cx="1128772" cy="1128772"/>
        </a:xfrm>
        <a:prstGeom prst="ellipse">
          <a:avLst/>
        </a:prstGeom>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A83F1-7E3F-4747-B581-F5B515A532FF}">
      <dsp:nvSpPr>
        <dsp:cNvPr id="0" name=""/>
        <dsp:cNvSpPr/>
      </dsp:nvSpPr>
      <dsp:spPr>
        <a:xfrm>
          <a:off x="890763" y="765251"/>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5DCE6E-DD15-460C-8055-8E976CF46B8F}">
      <dsp:nvSpPr>
        <dsp:cNvPr id="0" name=""/>
        <dsp:cNvSpPr/>
      </dsp:nvSpPr>
      <dsp:spPr>
        <a:xfrm>
          <a:off x="291148" y="2169792"/>
          <a:ext cx="2180418"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In hetero couples, women perform 2x as much domestic work and childcare as their men partners</a:t>
          </a:r>
        </a:p>
      </dsp:txBody>
      <dsp:txXfrm>
        <a:off x="291148" y="2169792"/>
        <a:ext cx="2180418" cy="1417500"/>
      </dsp:txXfrm>
    </dsp:sp>
    <dsp:sp modelId="{36808A2E-B444-4AB0-A29B-87B12980A5DE}">
      <dsp:nvSpPr>
        <dsp:cNvPr id="0" name=""/>
        <dsp:cNvSpPr/>
      </dsp:nvSpPr>
      <dsp:spPr>
        <a:xfrm>
          <a:off x="3452755" y="765251"/>
          <a:ext cx="981188" cy="981188"/>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DEA7EA-F274-4347-B326-9F59853C323A}">
      <dsp:nvSpPr>
        <dsp:cNvPr id="0" name=""/>
        <dsp:cNvSpPr/>
      </dsp:nvSpPr>
      <dsp:spPr>
        <a:xfrm>
          <a:off x="2853140" y="2169792"/>
          <a:ext cx="2180418"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2 of 3 caregivers for elderly parents and sick family members are women</a:t>
          </a:r>
        </a:p>
      </dsp:txBody>
      <dsp:txXfrm>
        <a:off x="2853140" y="2169792"/>
        <a:ext cx="2180418" cy="1417500"/>
      </dsp:txXfrm>
    </dsp:sp>
    <dsp:sp modelId="{149DB75D-0734-4F30-AEE9-6A193CCF1EEE}">
      <dsp:nvSpPr>
        <dsp:cNvPr id="0" name=""/>
        <dsp:cNvSpPr/>
      </dsp:nvSpPr>
      <dsp:spPr>
        <a:xfrm>
          <a:off x="6014747" y="765251"/>
          <a:ext cx="981188" cy="981188"/>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A557E7-FB5A-470E-B5B1-4D68B8FB2EFD}">
      <dsp:nvSpPr>
        <dsp:cNvPr id="0" name=""/>
        <dsp:cNvSpPr/>
      </dsp:nvSpPr>
      <dsp:spPr>
        <a:xfrm>
          <a:off x="5415132" y="2169792"/>
          <a:ext cx="2180418"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Women of color are asked to do more “office housework” than white women</a:t>
          </a:r>
        </a:p>
      </dsp:txBody>
      <dsp:txXfrm>
        <a:off x="5415132" y="2169792"/>
        <a:ext cx="2180418" cy="141750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0911D-8965-4238-9D99-485F48DB8F1A}">
      <dsp:nvSpPr>
        <dsp:cNvPr id="0" name=""/>
        <dsp:cNvSpPr/>
      </dsp:nvSpPr>
      <dsp:spPr>
        <a:xfrm rot="10800000">
          <a:off x="1303273" y="1895"/>
          <a:ext cx="4053840" cy="112877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Compensation</a:t>
          </a:r>
        </a:p>
      </dsp:txBody>
      <dsp:txXfrm rot="10800000">
        <a:off x="1585466" y="1895"/>
        <a:ext cx="3771647" cy="1128772"/>
      </dsp:txXfrm>
    </dsp:sp>
    <dsp:sp modelId="{7ADC7C87-30DB-4F02-8CA1-82574000D524}">
      <dsp:nvSpPr>
        <dsp:cNvPr id="0" name=""/>
        <dsp:cNvSpPr/>
      </dsp:nvSpPr>
      <dsp:spPr>
        <a:xfrm>
          <a:off x="738886" y="1895"/>
          <a:ext cx="1128772" cy="1128772"/>
        </a:xfrm>
        <a:prstGeom prst="ellipse">
          <a:avLst/>
        </a:prstGeom>
        <a:blipFill dpi="0" rotWithShape="1">
          <a:blip xmlns:r="http://schemas.openxmlformats.org/officeDocument/2006/relationships" r:embed="rId1">
            <a:alphaModFix amt="77000"/>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27253E-09A1-4CD8-A98B-7B7F84E94717}">
      <dsp:nvSpPr>
        <dsp:cNvPr id="0" name=""/>
        <dsp:cNvSpPr/>
      </dsp:nvSpPr>
      <dsp:spPr>
        <a:xfrm rot="10800000">
          <a:off x="1303273" y="1467613"/>
          <a:ext cx="4053840" cy="1128772"/>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Unpaid Labor</a:t>
          </a:r>
        </a:p>
      </dsp:txBody>
      <dsp:txXfrm rot="10800000">
        <a:off x="1585466" y="1467613"/>
        <a:ext cx="3771647" cy="1128772"/>
      </dsp:txXfrm>
    </dsp:sp>
    <dsp:sp modelId="{ECE07F57-2E9E-4620-A297-4B08C80FCDDF}">
      <dsp:nvSpPr>
        <dsp:cNvPr id="0" name=""/>
        <dsp:cNvSpPr/>
      </dsp:nvSpPr>
      <dsp:spPr>
        <a:xfrm>
          <a:off x="738886" y="1467613"/>
          <a:ext cx="1128772" cy="112877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47EAC1-E12E-493A-9523-3C5160ECCB07}">
      <dsp:nvSpPr>
        <dsp:cNvPr id="0" name=""/>
        <dsp:cNvSpPr/>
      </dsp:nvSpPr>
      <dsp:spPr>
        <a:xfrm rot="10800000">
          <a:off x="1303273" y="2933332"/>
          <a:ext cx="4053840" cy="1128772"/>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1920" rIns="227584"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Promotion</a:t>
          </a:r>
        </a:p>
      </dsp:txBody>
      <dsp:txXfrm rot="10800000">
        <a:off x="1585466" y="2933332"/>
        <a:ext cx="3771647" cy="1128772"/>
      </dsp:txXfrm>
    </dsp:sp>
    <dsp:sp modelId="{FC5E019E-7B8E-436D-9A1B-76EC9C79748A}">
      <dsp:nvSpPr>
        <dsp:cNvPr id="0" name=""/>
        <dsp:cNvSpPr/>
      </dsp:nvSpPr>
      <dsp:spPr>
        <a:xfrm>
          <a:off x="738886" y="2933332"/>
          <a:ext cx="1128772" cy="1128772"/>
        </a:xfrm>
        <a:prstGeom prst="ellipse">
          <a:avLst/>
        </a:prstGeom>
        <a:blipFill>
          <a:blip xmlns:r="http://schemas.openxmlformats.org/officeDocument/2006/relationships" r:embed="rId5">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2D45D9-0D3C-403B-81FE-A82DE4B7EAA9}">
      <dsp:nvSpPr>
        <dsp:cNvPr id="0" name=""/>
        <dsp:cNvSpPr/>
      </dsp:nvSpPr>
      <dsp:spPr>
        <a:xfrm>
          <a:off x="91045" y="2584"/>
          <a:ext cx="5561662" cy="1130099"/>
        </a:xfrm>
        <a:prstGeom prst="rect">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28600" lvl="1" indent="0" algn="ctr" defTabSz="889000">
            <a:lnSpc>
              <a:spcPct val="90000"/>
            </a:lnSpc>
            <a:spcBef>
              <a:spcPct val="0"/>
            </a:spcBef>
            <a:spcAft>
              <a:spcPct val="15000"/>
            </a:spcAft>
            <a:buNone/>
          </a:pPr>
          <a:r>
            <a:rPr lang="en-US" sz="2400" kern="1200" dirty="0"/>
            <a:t>Educate yourself about related policies</a:t>
          </a:r>
        </a:p>
      </dsp:txBody>
      <dsp:txXfrm>
        <a:off x="91045" y="2584"/>
        <a:ext cx="5561662" cy="1130099"/>
      </dsp:txXfrm>
    </dsp:sp>
    <dsp:sp modelId="{D5E97EED-6531-43AC-8016-65CD2138318B}">
      <dsp:nvSpPr>
        <dsp:cNvPr id="0" name=""/>
        <dsp:cNvSpPr/>
      </dsp:nvSpPr>
      <dsp:spPr>
        <a:xfrm>
          <a:off x="400642" y="1189189"/>
          <a:ext cx="4942468" cy="1130099"/>
        </a:xfrm>
        <a:prstGeom prst="rect">
          <a:avLst/>
        </a:prstGeom>
        <a:solidFill>
          <a:schemeClr val="accent3">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28600" lvl="1" indent="0" algn="ctr" defTabSz="889000">
            <a:lnSpc>
              <a:spcPct val="90000"/>
            </a:lnSpc>
            <a:spcBef>
              <a:spcPct val="0"/>
            </a:spcBef>
            <a:spcAft>
              <a:spcPct val="15000"/>
            </a:spcAft>
            <a:buNone/>
          </a:pPr>
          <a:r>
            <a:rPr lang="en-US" sz="2400" kern="1200" dirty="0"/>
            <a:t>Learn from previous change efforts</a:t>
          </a:r>
        </a:p>
      </dsp:txBody>
      <dsp:txXfrm>
        <a:off x="400642" y="1189189"/>
        <a:ext cx="4942468" cy="1130099"/>
      </dsp:txXfrm>
    </dsp:sp>
    <dsp:sp modelId="{BFC053BE-D0DE-49F5-ADB3-6B07FDF5DE34}">
      <dsp:nvSpPr>
        <dsp:cNvPr id="0" name=""/>
        <dsp:cNvSpPr/>
      </dsp:nvSpPr>
      <dsp:spPr>
        <a:xfrm>
          <a:off x="899878" y="2375793"/>
          <a:ext cx="3943995" cy="1130099"/>
        </a:xfrm>
        <a:prstGeom prst="rect">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28600" lvl="1" indent="0" algn="ctr" defTabSz="889000">
            <a:lnSpc>
              <a:spcPct val="90000"/>
            </a:lnSpc>
            <a:spcBef>
              <a:spcPct val="0"/>
            </a:spcBef>
            <a:spcAft>
              <a:spcPct val="15000"/>
            </a:spcAft>
            <a:buNone/>
          </a:pPr>
          <a:r>
            <a:rPr lang="en-US" sz="2400" kern="1200" dirty="0"/>
            <a:t>Gather data and testimonials</a:t>
          </a:r>
        </a:p>
      </dsp:txBody>
      <dsp:txXfrm>
        <a:off x="899878" y="2375793"/>
        <a:ext cx="3943995" cy="1130099"/>
      </dsp:txXfrm>
    </dsp:sp>
    <dsp:sp modelId="{626318CB-6BB7-4E80-AD79-A0A0975DD29A}">
      <dsp:nvSpPr>
        <dsp:cNvPr id="0" name=""/>
        <dsp:cNvSpPr/>
      </dsp:nvSpPr>
      <dsp:spPr>
        <a:xfrm>
          <a:off x="598352" y="3562398"/>
          <a:ext cx="4547048" cy="1130099"/>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28600" marR="0" lvl="1" indent="0" algn="ctr" defTabSz="889000" eaLnBrk="1" fontAlgn="auto" latinLnBrk="0" hangingPunct="1">
            <a:lnSpc>
              <a:spcPct val="90000"/>
            </a:lnSpc>
            <a:spcBef>
              <a:spcPct val="0"/>
            </a:spcBef>
            <a:spcAft>
              <a:spcPct val="15000"/>
            </a:spcAft>
            <a:buClrTx/>
            <a:buSzTx/>
            <a:buFontTx/>
            <a:buNone/>
            <a:tabLst/>
            <a:defRPr/>
          </a:pPr>
          <a:r>
            <a:rPr lang="en-US" sz="2400" kern="1200" dirty="0"/>
            <a:t>Focus on your locus of control</a:t>
          </a:r>
        </a:p>
      </dsp:txBody>
      <dsp:txXfrm>
        <a:off x="598352" y="3562398"/>
        <a:ext cx="4547048" cy="1130099"/>
      </dsp:txXfrm>
    </dsp:sp>
    <dsp:sp modelId="{B01BEF9F-0E16-472E-8B54-7DE31AFCD483}">
      <dsp:nvSpPr>
        <dsp:cNvPr id="0" name=""/>
        <dsp:cNvSpPr/>
      </dsp:nvSpPr>
      <dsp:spPr>
        <a:xfrm>
          <a:off x="0" y="4749002"/>
          <a:ext cx="5743753" cy="1130099"/>
        </a:xfrm>
        <a:prstGeom prst="rect">
          <a:avLst/>
        </a:prstGeom>
        <a:solidFill>
          <a:schemeClr val="accent6">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228600" lvl="1" indent="0" algn="ctr" defTabSz="889000">
            <a:lnSpc>
              <a:spcPct val="90000"/>
            </a:lnSpc>
            <a:spcBef>
              <a:spcPct val="0"/>
            </a:spcBef>
            <a:spcAft>
              <a:spcPct val="15000"/>
            </a:spcAft>
            <a:buNone/>
          </a:pPr>
          <a:r>
            <a:rPr lang="en-US" sz="2400" kern="1200" dirty="0"/>
            <a:t>Identify the “triple win” (you-manager-org)</a:t>
          </a:r>
        </a:p>
      </dsp:txBody>
      <dsp:txXfrm>
        <a:off x="0" y="4749002"/>
        <a:ext cx="5743753" cy="113009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967426" y="1234"/>
          <a:ext cx="5017037" cy="940516"/>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Make the Business Case</a:t>
          </a:r>
        </a:p>
      </dsp:txBody>
      <dsp:txXfrm>
        <a:off x="994973" y="28781"/>
        <a:ext cx="4961943" cy="885422"/>
      </dsp:txXfrm>
    </dsp:sp>
    <dsp:sp modelId="{F55C3908-1119-44CC-9AD7-61940A5BBC19}">
      <dsp:nvSpPr>
        <dsp:cNvPr id="0" name=""/>
        <dsp:cNvSpPr/>
      </dsp:nvSpPr>
      <dsp:spPr>
        <a:xfrm>
          <a:off x="967426" y="1111043"/>
          <a:ext cx="940516" cy="940516"/>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964373" y="1111043"/>
          <a:ext cx="4020090" cy="940516"/>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Assess perceived pain points</a:t>
          </a:r>
        </a:p>
      </dsp:txBody>
      <dsp:txXfrm>
        <a:off x="2010293" y="1156963"/>
        <a:ext cx="3928250" cy="848676"/>
      </dsp:txXfrm>
    </dsp:sp>
    <dsp:sp modelId="{EAD080F1-4D4C-4E23-90CF-E64651BF40EF}">
      <dsp:nvSpPr>
        <dsp:cNvPr id="0" name=""/>
        <dsp:cNvSpPr/>
      </dsp:nvSpPr>
      <dsp:spPr>
        <a:xfrm>
          <a:off x="967426" y="2164421"/>
          <a:ext cx="940516" cy="940516"/>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068058-895E-4A64-AFEE-B866E7AECE6C}">
      <dsp:nvSpPr>
        <dsp:cNvPr id="0" name=""/>
        <dsp:cNvSpPr/>
      </dsp:nvSpPr>
      <dsp:spPr>
        <a:xfrm>
          <a:off x="1964373" y="2164421"/>
          <a:ext cx="4020090" cy="940516"/>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Connect with                   organizational priorities</a:t>
          </a:r>
        </a:p>
      </dsp:txBody>
      <dsp:txXfrm>
        <a:off x="2010293" y="2210341"/>
        <a:ext cx="3928250" cy="848676"/>
      </dsp:txXfrm>
    </dsp:sp>
    <dsp:sp modelId="{D0A62C33-B8D3-4E0B-8021-7C280C05301C}">
      <dsp:nvSpPr>
        <dsp:cNvPr id="0" name=""/>
        <dsp:cNvSpPr/>
      </dsp:nvSpPr>
      <dsp:spPr>
        <a:xfrm>
          <a:off x="967426" y="3217799"/>
          <a:ext cx="940516" cy="940516"/>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4BF7D-BE32-481B-AA0A-BD18BB8F9EC9}">
      <dsp:nvSpPr>
        <dsp:cNvPr id="0" name=""/>
        <dsp:cNvSpPr/>
      </dsp:nvSpPr>
      <dsp:spPr>
        <a:xfrm>
          <a:off x="1964373" y="3217799"/>
          <a:ext cx="4020090" cy="940516"/>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Establish proof of concept</a:t>
          </a:r>
        </a:p>
      </dsp:txBody>
      <dsp:txXfrm>
        <a:off x="2010293" y="3263719"/>
        <a:ext cx="3928250" cy="848676"/>
      </dsp:txXfrm>
    </dsp:sp>
    <dsp:sp modelId="{A46F4FD5-1FDE-4CE4-BF60-BA606E49C8F3}">
      <dsp:nvSpPr>
        <dsp:cNvPr id="0" name=""/>
        <dsp:cNvSpPr/>
      </dsp:nvSpPr>
      <dsp:spPr>
        <a:xfrm>
          <a:off x="967426" y="4271177"/>
          <a:ext cx="940516" cy="940516"/>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9A5EA-6A25-46C8-A475-17D9EE8119F3}">
      <dsp:nvSpPr>
        <dsp:cNvPr id="0" name=""/>
        <dsp:cNvSpPr/>
      </dsp:nvSpPr>
      <dsp:spPr>
        <a:xfrm>
          <a:off x="1964373" y="4271177"/>
          <a:ext cx="4020090" cy="940516"/>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Practice your pitch and                   use their language</a:t>
          </a:r>
        </a:p>
      </dsp:txBody>
      <dsp:txXfrm>
        <a:off x="2010293" y="4317097"/>
        <a:ext cx="3928250" cy="84867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79564" y="1133"/>
          <a:ext cx="4561389" cy="863505"/>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Negotiate the System</a:t>
          </a:r>
        </a:p>
      </dsp:txBody>
      <dsp:txXfrm>
        <a:off x="904855" y="26424"/>
        <a:ext cx="4510807" cy="812923"/>
      </dsp:txXfrm>
    </dsp:sp>
    <dsp:sp modelId="{F55C3908-1119-44CC-9AD7-61940A5BBC19}">
      <dsp:nvSpPr>
        <dsp:cNvPr id="0" name=""/>
        <dsp:cNvSpPr/>
      </dsp:nvSpPr>
      <dsp:spPr>
        <a:xfrm>
          <a:off x="879564"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794879" y="1020069"/>
          <a:ext cx="3646073"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Map the players</a:t>
          </a:r>
        </a:p>
      </dsp:txBody>
      <dsp:txXfrm>
        <a:off x="1837039" y="1062229"/>
        <a:ext cx="3561753" cy="779185"/>
      </dsp:txXfrm>
    </dsp:sp>
    <dsp:sp modelId="{644F550A-89FB-4E5A-8C2F-E50777E2D94D}">
      <dsp:nvSpPr>
        <dsp:cNvPr id="0" name=""/>
        <dsp:cNvSpPr/>
      </dsp:nvSpPr>
      <dsp:spPr>
        <a:xfrm>
          <a:off x="879564"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794879" y="1987195"/>
          <a:ext cx="3646073"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Work </a:t>
          </a:r>
          <a:r>
            <a:rPr lang="en-US" sz="2000" i="1" kern="1200" dirty="0"/>
            <a:t>with</a:t>
          </a:r>
          <a:r>
            <a:rPr lang="en-US" sz="2000" kern="1200" dirty="0"/>
            <a:t> the grain</a:t>
          </a:r>
        </a:p>
      </dsp:txBody>
      <dsp:txXfrm>
        <a:off x="1837039" y="2029355"/>
        <a:ext cx="3561753" cy="779185"/>
      </dsp:txXfrm>
    </dsp:sp>
    <dsp:sp modelId="{2F4BECE3-6017-4C44-8C13-D464CA1C132A}">
      <dsp:nvSpPr>
        <dsp:cNvPr id="0" name=""/>
        <dsp:cNvSpPr/>
      </dsp:nvSpPr>
      <dsp:spPr>
        <a:xfrm>
          <a:off x="879564"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794879" y="2954321"/>
          <a:ext cx="3646073"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Establish partnerships</a:t>
          </a:r>
        </a:p>
      </dsp:txBody>
      <dsp:txXfrm>
        <a:off x="1837039" y="2996481"/>
        <a:ext cx="3561753" cy="779185"/>
      </dsp:txXfrm>
    </dsp:sp>
    <dsp:sp modelId="{F1539B2A-1BA6-46E6-8FDF-A564E4E94407}">
      <dsp:nvSpPr>
        <dsp:cNvPr id="0" name=""/>
        <dsp:cNvSpPr/>
      </dsp:nvSpPr>
      <dsp:spPr>
        <a:xfrm>
          <a:off x="879564" y="3921447"/>
          <a:ext cx="863505" cy="863505"/>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794879" y="3921447"/>
          <a:ext cx="3646073"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Be patient</a:t>
          </a:r>
        </a:p>
      </dsp:txBody>
      <dsp:txXfrm>
        <a:off x="1837039" y="3963607"/>
        <a:ext cx="3561753" cy="77918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921980" y="1105"/>
          <a:ext cx="4781356" cy="842228"/>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Build your community</a:t>
          </a:r>
        </a:p>
      </dsp:txBody>
      <dsp:txXfrm>
        <a:off x="946648" y="25773"/>
        <a:ext cx="4732020" cy="792892"/>
      </dsp:txXfrm>
    </dsp:sp>
    <dsp:sp modelId="{F55C3908-1119-44CC-9AD7-61940A5BBC19}">
      <dsp:nvSpPr>
        <dsp:cNvPr id="0" name=""/>
        <dsp:cNvSpPr/>
      </dsp:nvSpPr>
      <dsp:spPr>
        <a:xfrm>
          <a:off x="921980" y="994935"/>
          <a:ext cx="842228" cy="842228"/>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814742" y="994935"/>
          <a:ext cx="3888594" cy="842228"/>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Identify key influencers</a:t>
          </a:r>
        </a:p>
      </dsp:txBody>
      <dsp:txXfrm>
        <a:off x="1855864" y="1036057"/>
        <a:ext cx="3806350" cy="759984"/>
      </dsp:txXfrm>
    </dsp:sp>
    <dsp:sp modelId="{644F550A-89FB-4E5A-8C2F-E50777E2D94D}">
      <dsp:nvSpPr>
        <dsp:cNvPr id="0" name=""/>
        <dsp:cNvSpPr/>
      </dsp:nvSpPr>
      <dsp:spPr>
        <a:xfrm>
          <a:off x="921980" y="1938231"/>
          <a:ext cx="842228" cy="842228"/>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814742" y="1938231"/>
          <a:ext cx="3888594" cy="842228"/>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Find a leader to champion</a:t>
          </a:r>
        </a:p>
      </dsp:txBody>
      <dsp:txXfrm>
        <a:off x="1855864" y="1979353"/>
        <a:ext cx="3806350" cy="759984"/>
      </dsp:txXfrm>
    </dsp:sp>
    <dsp:sp modelId="{2F4BECE3-6017-4C44-8C13-D464CA1C132A}">
      <dsp:nvSpPr>
        <dsp:cNvPr id="0" name=""/>
        <dsp:cNvSpPr/>
      </dsp:nvSpPr>
      <dsp:spPr>
        <a:xfrm>
          <a:off x="921980" y="2881527"/>
          <a:ext cx="842228" cy="842228"/>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814742" y="2881527"/>
          <a:ext cx="3888594" cy="842228"/>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Deepen your network</a:t>
          </a:r>
        </a:p>
      </dsp:txBody>
      <dsp:txXfrm>
        <a:off x="1855864" y="2922649"/>
        <a:ext cx="3806350" cy="759984"/>
      </dsp:txXfrm>
    </dsp:sp>
    <dsp:sp modelId="{F1539B2A-1BA6-46E6-8FDF-A564E4E94407}">
      <dsp:nvSpPr>
        <dsp:cNvPr id="0" name=""/>
        <dsp:cNvSpPr/>
      </dsp:nvSpPr>
      <dsp:spPr>
        <a:xfrm>
          <a:off x="921980" y="3824823"/>
          <a:ext cx="842228" cy="842228"/>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814742" y="3824823"/>
          <a:ext cx="3888594" cy="842228"/>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Be a graceful warrior</a:t>
          </a:r>
        </a:p>
      </dsp:txBody>
      <dsp:txXfrm>
        <a:off x="1855864" y="3865945"/>
        <a:ext cx="3806350" cy="75998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90168" y="1133"/>
          <a:ext cx="4616381" cy="863505"/>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Unlock Resources</a:t>
          </a:r>
        </a:p>
      </dsp:txBody>
      <dsp:txXfrm>
        <a:off x="915459" y="26424"/>
        <a:ext cx="4565799" cy="812923"/>
      </dsp:txXfrm>
    </dsp:sp>
    <dsp:sp modelId="{F55C3908-1119-44CC-9AD7-61940A5BBC19}">
      <dsp:nvSpPr>
        <dsp:cNvPr id="0" name=""/>
        <dsp:cNvSpPr/>
      </dsp:nvSpPr>
      <dsp:spPr>
        <a:xfrm>
          <a:off x="890168"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805483" y="1020069"/>
          <a:ext cx="3701065"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Do more with less (MVP)</a:t>
          </a:r>
        </a:p>
      </dsp:txBody>
      <dsp:txXfrm>
        <a:off x="1847643" y="1062229"/>
        <a:ext cx="3616745" cy="779185"/>
      </dsp:txXfrm>
    </dsp:sp>
    <dsp:sp modelId="{644F550A-89FB-4E5A-8C2F-E50777E2D94D}">
      <dsp:nvSpPr>
        <dsp:cNvPr id="0" name=""/>
        <dsp:cNvSpPr/>
      </dsp:nvSpPr>
      <dsp:spPr>
        <a:xfrm>
          <a:off x="890168"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805483" y="1987195"/>
          <a:ext cx="3701065"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Prototype/test/repeat</a:t>
          </a:r>
        </a:p>
      </dsp:txBody>
      <dsp:txXfrm>
        <a:off x="1847643" y="2029355"/>
        <a:ext cx="3616745" cy="779185"/>
      </dsp:txXfrm>
    </dsp:sp>
    <dsp:sp modelId="{2F4BECE3-6017-4C44-8C13-D464CA1C132A}">
      <dsp:nvSpPr>
        <dsp:cNvPr id="0" name=""/>
        <dsp:cNvSpPr/>
      </dsp:nvSpPr>
      <dsp:spPr>
        <a:xfrm>
          <a:off x="890168"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805483" y="2954321"/>
          <a:ext cx="3701065"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Channel passion as a resource</a:t>
          </a:r>
        </a:p>
      </dsp:txBody>
      <dsp:txXfrm>
        <a:off x="1847643" y="2996481"/>
        <a:ext cx="3616745" cy="779185"/>
      </dsp:txXfrm>
    </dsp:sp>
    <dsp:sp modelId="{F1539B2A-1BA6-46E6-8FDF-A564E4E94407}">
      <dsp:nvSpPr>
        <dsp:cNvPr id="0" name=""/>
        <dsp:cNvSpPr/>
      </dsp:nvSpPr>
      <dsp:spPr>
        <a:xfrm>
          <a:off x="890168" y="3921447"/>
          <a:ext cx="863505" cy="863505"/>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805483" y="3921447"/>
          <a:ext cx="3701065"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Self-impose constraints</a:t>
          </a:r>
        </a:p>
      </dsp:txBody>
      <dsp:txXfrm>
        <a:off x="1847643" y="3963607"/>
        <a:ext cx="3616745" cy="77918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32603" y="1133"/>
          <a:ext cx="4317852" cy="863505"/>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rPr>
            <a:t>Foster Personal Resilience</a:t>
          </a:r>
        </a:p>
      </dsp:txBody>
      <dsp:txXfrm>
        <a:off x="857894" y="26424"/>
        <a:ext cx="4267270" cy="812923"/>
      </dsp:txXfrm>
    </dsp:sp>
    <dsp:sp modelId="{F55C3908-1119-44CC-9AD7-61940A5BBC19}">
      <dsp:nvSpPr>
        <dsp:cNvPr id="0" name=""/>
        <dsp:cNvSpPr/>
      </dsp:nvSpPr>
      <dsp:spPr>
        <a:xfrm>
          <a:off x="832603"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747919" y="1020069"/>
          <a:ext cx="3402537"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Stay mission focused</a:t>
          </a:r>
        </a:p>
      </dsp:txBody>
      <dsp:txXfrm>
        <a:off x="1790079" y="1062229"/>
        <a:ext cx="3318217" cy="779185"/>
      </dsp:txXfrm>
    </dsp:sp>
    <dsp:sp modelId="{644F550A-89FB-4E5A-8C2F-E50777E2D94D}">
      <dsp:nvSpPr>
        <dsp:cNvPr id="0" name=""/>
        <dsp:cNvSpPr/>
      </dsp:nvSpPr>
      <dsp:spPr>
        <a:xfrm>
          <a:off x="832603"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747919" y="1987195"/>
          <a:ext cx="3402537"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Spend time with supporters</a:t>
          </a:r>
        </a:p>
      </dsp:txBody>
      <dsp:txXfrm>
        <a:off x="1790079" y="2029355"/>
        <a:ext cx="3318217" cy="779185"/>
      </dsp:txXfrm>
    </dsp:sp>
    <dsp:sp modelId="{2F4BECE3-6017-4C44-8C13-D464CA1C132A}">
      <dsp:nvSpPr>
        <dsp:cNvPr id="0" name=""/>
        <dsp:cNvSpPr/>
      </dsp:nvSpPr>
      <dsp:spPr>
        <a:xfrm>
          <a:off x="832603"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747919" y="2954321"/>
          <a:ext cx="3402537"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Don’t be a martyr</a:t>
          </a:r>
        </a:p>
      </dsp:txBody>
      <dsp:txXfrm>
        <a:off x="1790079" y="2996481"/>
        <a:ext cx="3318217" cy="779185"/>
      </dsp:txXfrm>
    </dsp:sp>
    <dsp:sp modelId="{F1539B2A-1BA6-46E6-8FDF-A564E4E94407}">
      <dsp:nvSpPr>
        <dsp:cNvPr id="0" name=""/>
        <dsp:cNvSpPr/>
      </dsp:nvSpPr>
      <dsp:spPr>
        <a:xfrm>
          <a:off x="832603" y="3921447"/>
          <a:ext cx="863505" cy="863505"/>
        </a:xfrm>
        <a:prstGeom prst="roundRect">
          <a:avLst>
            <a:gd name="adj" fmla="val 166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747919" y="3921447"/>
          <a:ext cx="3402537"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Practice mindfulness</a:t>
          </a:r>
        </a:p>
      </dsp:txBody>
      <dsp:txXfrm>
        <a:off x="1790079" y="3963607"/>
        <a:ext cx="3318217" cy="77918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9.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3/13/2025</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dirty="0"/>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88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36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https://amplifywomen.files.wordpress.com/2024/03/amplify-placemat-template-participant-email.docx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788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5</a:t>
            </a:fld>
            <a:endParaRPr lang="en-US" dirty="0"/>
          </a:p>
        </p:txBody>
      </p:sp>
    </p:spTree>
    <p:extLst>
      <p:ext uri="{BB962C8B-B14F-4D97-AF65-F5344CB8AC3E}">
        <p14:creationId xmlns:p14="http://schemas.microsoft.com/office/powerpoint/2010/main" val="298069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https://amplify-women.org/welcome/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11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35CA6-20D5-87E4-46AB-95639BD35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71F4A-A84F-4F79-9781-43AF84F11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9A2F0-A7CE-40B6-01F6-1F1E68C702BA}"/>
              </a:ext>
            </a:extLst>
          </p:cNvPr>
          <p:cNvSpPr>
            <a:spLocks noGrp="1"/>
          </p:cNvSpPr>
          <p:nvPr>
            <p:ph type="body" idx="1"/>
          </p:nvPr>
        </p:nvSpPr>
        <p:spPr/>
        <p:txBody>
          <a:bodyPr/>
          <a:lstStyle/>
          <a:p>
            <a:pPr defTabSz="948507">
              <a:defRPr/>
            </a:pPr>
            <a:endParaRPr lang="en-US" dirty="0"/>
          </a:p>
          <a:p>
            <a:endParaRPr lang="en-US" dirty="0"/>
          </a:p>
        </p:txBody>
      </p:sp>
      <p:sp>
        <p:nvSpPr>
          <p:cNvPr id="4" name="Slide Number Placeholder 3">
            <a:extLst>
              <a:ext uri="{FF2B5EF4-FFF2-40B4-BE49-F238E27FC236}">
                <a16:creationId xmlns:a16="http://schemas.microsoft.com/office/drawing/2014/main" id="{D4A882CD-6229-74D4-8601-D4655700699E}"/>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7410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888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521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775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97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904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80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689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554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00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 12:27-29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018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766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 12:29-32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845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427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Alexis 12:34-6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663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604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022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64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136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3A94D-9228-245A-5C90-DBE1DD650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8DA44-0169-6F91-9368-1CFF14C62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18A47-AAD9-6675-66B0-7E91FA9D0A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EDEB98-13FF-833A-2A57-1D3DDA115E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42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1B27E-6712-452B-5530-9F1D43302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7B261-D013-A21C-503A-6447395BB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41C06-9971-5A2E-9667-C4CF054C87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9AD9A-92D0-1E5F-59FD-A7DC4708CE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104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C5030-DB79-4FA7-7EAE-132DF3F1C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AAA75-F822-2309-5C4F-2BFDBB2CF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4D19F-A6E8-71F9-FB58-E705D91726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429BAF-AD85-7BB6-2641-9F8947AF9C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706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931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21A2E-58EA-A336-38D9-38203711F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223DA-3CA9-8BC0-C2E8-1E3B7727B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67097-6A7E-F0FA-7F71-B39D0BFED3F9}"/>
              </a:ext>
            </a:extLst>
          </p:cNvPr>
          <p:cNvSpPr>
            <a:spLocks noGrp="1"/>
          </p:cNvSpPr>
          <p:nvPr>
            <p:ph type="body" idx="1"/>
          </p:nvPr>
        </p:nvSpPr>
        <p:spPr/>
        <p:txBody>
          <a:bodyPr/>
          <a:lstStyle/>
          <a:p>
            <a:pPr defTabSz="948507">
              <a:defRPr/>
            </a:pPr>
            <a:endParaRPr lang="en-US" dirty="0"/>
          </a:p>
          <a:p>
            <a:endParaRPr lang="en-US" dirty="0"/>
          </a:p>
        </p:txBody>
      </p:sp>
      <p:sp>
        <p:nvSpPr>
          <p:cNvPr id="4" name="Slide Number Placeholder 3">
            <a:extLst>
              <a:ext uri="{FF2B5EF4-FFF2-40B4-BE49-F238E27FC236}">
                <a16:creationId xmlns:a16="http://schemas.microsoft.com/office/drawing/2014/main" id="{67FF31BD-24F3-B967-91F4-3307EB6318F4}"/>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604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1FC0-BD7E-2931-82BA-C353C9F67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9E8D3-1A0C-2FF7-7A12-80109C531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3727B-75EC-3D04-A61C-5545FAFC58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422523-C903-09FF-82DD-F9F2ACD15F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462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637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8507" rtl="0" eaLnBrk="1" fontAlgn="auto" latinLnBrk="0" hangingPunct="1">
              <a:lnSpc>
                <a:spcPct val="100000"/>
              </a:lnSpc>
              <a:spcBef>
                <a:spcPts val="0"/>
              </a:spcBef>
              <a:spcAft>
                <a:spcPts val="0"/>
              </a:spcAft>
              <a:buClrTx/>
              <a:buSzTx/>
              <a:buFontTx/>
              <a:buNone/>
              <a:tabLst/>
              <a:defRPr/>
            </a:pPr>
            <a:r>
              <a:rPr lang="en-US" dirty="0"/>
              <a:t>Response Link:</a:t>
            </a:r>
          </a:p>
          <a:p>
            <a:pPr marL="0" marR="0" lvl="0" indent="0" algn="l" defTabSz="948507" rtl="0" eaLnBrk="1" fontAlgn="auto" latinLnBrk="0" hangingPunct="1">
              <a:lnSpc>
                <a:spcPct val="100000"/>
              </a:lnSpc>
              <a:spcBef>
                <a:spcPts val="0"/>
              </a:spcBef>
              <a:spcAft>
                <a:spcPts val="0"/>
              </a:spcAft>
              <a:buClrTx/>
              <a:buSzTx/>
              <a:buFontTx/>
              <a:buNone/>
              <a:tabLst/>
              <a:defRPr/>
            </a:pPr>
            <a:r>
              <a:rPr lang="en-US" dirty="0"/>
              <a:t>https://PollEv.com/dartmouth</a:t>
            </a:r>
          </a:p>
          <a:p>
            <a:pPr marL="0" marR="0" lvl="0" indent="0" algn="l" defTabSz="948507" rtl="0" eaLnBrk="1" fontAlgn="auto" latinLnBrk="0" hangingPunct="1">
              <a:lnSpc>
                <a:spcPct val="100000"/>
              </a:lnSpc>
              <a:spcBef>
                <a:spcPts val="0"/>
              </a:spcBef>
              <a:spcAft>
                <a:spcPts val="0"/>
              </a:spcAft>
              <a:buClrTx/>
              <a:buSzTx/>
              <a:buFontTx/>
              <a:buNone/>
              <a:tabLst/>
              <a:defRPr/>
            </a:pPr>
            <a:endParaRPr lang="en-US" dirty="0"/>
          </a:p>
          <a:p>
            <a:pPr marL="0" marR="0" lvl="0" indent="0" algn="l" defTabSz="948507" rtl="0" eaLnBrk="1" fontAlgn="auto" latinLnBrk="0" hangingPunct="1">
              <a:lnSpc>
                <a:spcPct val="100000"/>
              </a:lnSpc>
              <a:spcBef>
                <a:spcPts val="0"/>
              </a:spcBef>
              <a:spcAft>
                <a:spcPts val="0"/>
              </a:spcAft>
              <a:buClrTx/>
              <a:buSzTx/>
              <a:buFontTx/>
              <a:buNone/>
              <a:tabLst/>
              <a:defRPr/>
            </a:pPr>
            <a:r>
              <a:rPr lang="en-US" dirty="0"/>
              <a:t>https://PollEv.com/discourses/F2bPbcZXLPXFGedQ3HVSc/respond</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53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From your standpoint, what are the primary challenges women and people with marginalized identities face in your organization? (Please submit one at a time.)
https://www.polleverywhere.com/discourses/2tNj4nzogWFgygkYX8Pgj</a:t>
            </a:r>
          </a:p>
        </p:txBody>
      </p:sp>
      <p:sp>
        <p:nvSpPr>
          <p:cNvPr id="4" name="Slide Number Placeholder 3"/>
          <p:cNvSpPr>
            <a:spLocks noGrp="1"/>
          </p:cNvSpPr>
          <p:nvPr>
            <p:ph type="sldNum" sz="quarter" idx="5"/>
          </p:nvPr>
        </p:nvSpPr>
        <p:spPr/>
        <p:txBody>
          <a:bodyPr/>
          <a:lstStyle/>
          <a:p>
            <a:fld id="{4D61E970-1572-4D99-9DDF-2049AD6D8931}" type="slidenum">
              <a:rPr lang="en-US" smtClean="0"/>
              <a:t>36</a:t>
            </a:fld>
            <a:endParaRPr lang="en-US" dirty="0"/>
          </a:p>
        </p:txBody>
      </p:sp>
      <p:sp>
        <p:nvSpPr>
          <p:cNvPr id="5" name="TextBox 4">
            <a:extLst>
              <a:ext uri="{FF2B5EF4-FFF2-40B4-BE49-F238E27FC236}">
                <a16:creationId xmlns:a16="http://schemas.microsoft.com/office/drawing/2014/main" id="{2F74B097-4D0E-8E3F-146B-E12B3B3DD176}"/>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859852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533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934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46D1F-0002-31C3-49E6-093AF391A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9B081-973A-BD73-5A3F-81B561A4D6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95003-DA60-0ADC-07FE-78BE173226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7C14CC-0E9C-9C4E-D897-7884273A81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3841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bg1"/>
                </a:solidFill>
                <a:latin typeface="+mn-lt"/>
              </a:rPr>
              <a:t>Any way you look at it, there’s a pay gap for women.</a:t>
            </a:r>
          </a:p>
          <a:p>
            <a:r>
              <a:rPr lang="en-US" sz="1200">
                <a:solidFill>
                  <a:schemeClr val="bg1"/>
                </a:solidFill>
                <a:latin typeface="+mn-lt"/>
              </a:rPr>
              <a:t>When you control for important factors such as education, experience, industry, occupation, role, and hours worked, the pay gap still exists.</a:t>
            </a:r>
            <a:endParaRPr lang="en-US" sz="1200">
              <a:solidFill>
                <a:schemeClr val="bg1"/>
              </a:solidFill>
            </a:endParaRPr>
          </a:p>
          <a:p>
            <a:pPr defTabSz="933237">
              <a:lnSpc>
                <a:spcPct val="110000"/>
              </a:lnSpc>
              <a:spcBef>
                <a:spcPts val="714"/>
              </a:spcBef>
              <a:buClr>
                <a:srgbClr val="454551"/>
              </a:buClr>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5576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6E79-4161-E14C-E5E1-357C368B8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B854CE-93F3-24A1-6D81-B1D1798F4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01C17-950A-6AB8-EE3A-B7B9220C3E01}"/>
              </a:ext>
            </a:extLst>
          </p:cNvPr>
          <p:cNvSpPr>
            <a:spLocks noGrp="1"/>
          </p:cNvSpPr>
          <p:nvPr>
            <p:ph type="body" idx="1"/>
          </p:nvPr>
        </p:nvSpPr>
        <p:spPr/>
        <p:txBody>
          <a:bodyPr/>
          <a:lstStyle/>
          <a:p>
            <a:r>
              <a:rPr lang="en-US">
                <a:solidFill>
                  <a:schemeClr val="bg1"/>
                </a:solidFill>
                <a:latin typeface="+mn-lt"/>
              </a:rPr>
              <a:t>Any way you look at it, there’s a pay gap for women.</a:t>
            </a:r>
          </a:p>
          <a:p>
            <a:r>
              <a:rPr lang="en-US" sz="1200">
                <a:solidFill>
                  <a:schemeClr val="bg1"/>
                </a:solidFill>
                <a:latin typeface="+mn-lt"/>
              </a:rPr>
              <a:t>When you control for important factors such as education, experience, industry, occupation, role, and hours worked, the pay gap still exists.</a:t>
            </a:r>
            <a:endParaRPr lang="en-US" sz="1200">
              <a:solidFill>
                <a:schemeClr val="bg1"/>
              </a:solidFill>
            </a:endParaRPr>
          </a:p>
          <a:p>
            <a:pPr defTabSz="933237">
              <a:lnSpc>
                <a:spcPct val="110000"/>
              </a:lnSpc>
              <a:spcBef>
                <a:spcPts val="714"/>
              </a:spcBef>
              <a:buClr>
                <a:srgbClr val="454551"/>
              </a:buClr>
              <a:defRPr/>
            </a:pPr>
            <a:endParaRPr lang="en-US" dirty="0"/>
          </a:p>
        </p:txBody>
      </p:sp>
      <p:sp>
        <p:nvSpPr>
          <p:cNvPr id="4" name="Slide Number Placeholder 3">
            <a:extLst>
              <a:ext uri="{FF2B5EF4-FFF2-40B4-BE49-F238E27FC236}">
                <a16:creationId xmlns:a16="http://schemas.microsoft.com/office/drawing/2014/main" id="{F7964A9B-AC6A-1784-92C2-B01DAC0F718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114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8730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70AC3-C185-786E-0FE6-67821497B3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BF4EF-A963-F9CA-8670-546AF3C61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34F92A-24CD-B3CA-AB91-FA4F9F0433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5E7206-0FC9-5CCA-1221-702F3EA314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736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080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7"/>
        <p:cNvGrpSpPr/>
        <p:nvPr/>
      </p:nvGrpSpPr>
      <p:grpSpPr>
        <a:xfrm>
          <a:off x="0" y="0"/>
          <a:ext cx="0" cy="0"/>
          <a:chOff x="0" y="0"/>
          <a:chExt cx="0" cy="0"/>
        </a:xfrm>
      </p:grpSpPr>
      <p:sp>
        <p:nvSpPr>
          <p:cNvPr id="2478" name="Google Shape;2478;g12948f3893e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9" name="Google Shape;2479;g12948f3893e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80" name="Google Shape;2480;g12948f3893e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1400933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6780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EE01F-7DB5-F422-192C-A75E991EF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39AE2-CAE2-C8DD-22B3-822FA8228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0BDF1-1F43-B9C6-47FE-D7642A5E42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455017-22EB-DDD7-A525-835A234229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95032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7"/>
        <p:cNvGrpSpPr/>
        <p:nvPr/>
      </p:nvGrpSpPr>
      <p:grpSpPr>
        <a:xfrm>
          <a:off x="0" y="0"/>
          <a:ext cx="0" cy="0"/>
          <a:chOff x="0" y="0"/>
          <a:chExt cx="0" cy="0"/>
        </a:xfrm>
      </p:grpSpPr>
      <p:sp>
        <p:nvSpPr>
          <p:cNvPr id="2478" name="Google Shape;2478;g12948f3893e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9" name="Google Shape;2479;g12948f3893e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500">
                <a:solidFill>
                  <a:srgbClr val="333333"/>
                </a:solidFill>
                <a:highlight>
                  <a:srgbClr val="FFFFFF"/>
                </a:highlight>
              </a:rPr>
              <a:t>Transgender employees are also underrepresented in management and company leadership. Only 12 percent of our cisgender respondents reported being entry-level employees, while 32 percent were managers or senior leaders. In contrast, 27 percent of transgender respondents were on the entry level and only 19 percent were managers or senior leaders. Without seeing representation in the upper ranks, no wonder many transgender people have concerns about their prospects for career advancement (Exhibit 7).</a:t>
            </a:r>
            <a:endParaRPr/>
          </a:p>
        </p:txBody>
      </p:sp>
      <p:sp>
        <p:nvSpPr>
          <p:cNvPr id="2480" name="Google Shape;2480;g12948f3893e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4606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6884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0177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https://amplify-women.org/intrapreneurship-toolkit-activity/</a:t>
            </a:r>
          </a:p>
        </p:txBody>
      </p:sp>
      <p:sp>
        <p:nvSpPr>
          <p:cNvPr id="4" name="Slide Number Placeholder 3"/>
          <p:cNvSpPr>
            <a:spLocks noGrp="1"/>
          </p:cNvSpPr>
          <p:nvPr>
            <p:ph type="sldNum" sz="quarter" idx="5"/>
          </p:nvPr>
        </p:nvSpPr>
        <p:spPr/>
        <p:txBody>
          <a:bodyPr/>
          <a:lstStyle/>
          <a:p>
            <a:fld id="{4D61E970-1572-4D99-9DDF-2049AD6D8931}" type="slidenum">
              <a:rPr lang="en-US" smtClean="0"/>
              <a:t>54</a:t>
            </a:fld>
            <a:endParaRPr lang="en-US" dirty="0"/>
          </a:p>
        </p:txBody>
      </p:sp>
    </p:spTree>
    <p:extLst>
      <p:ext uri="{BB962C8B-B14F-4D97-AF65-F5344CB8AC3E}">
        <p14:creationId xmlns:p14="http://schemas.microsoft.com/office/powerpoint/2010/main" val="10074637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8340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 priority of increasing Dartmouth Advancement’s visibility in the profession</a:t>
            </a:r>
          </a:p>
          <a:p>
            <a:r>
              <a:rPr lang="en-US" dirty="0"/>
              <a:t>-Pilot with staff</a:t>
            </a:r>
          </a:p>
          <a:p>
            <a:r>
              <a:rPr lang="en-US" dirty="0"/>
              <a:t>-Proof of concept – hired independent research consultants, applied for and won CASE awards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0656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9312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Bronson at BU – networked and shero in talent management; my supervisor, woman COO who went to a women’s college; The CASE D1 Chair, Mo Cotton Kelly, who was a BGSU alum; Also knew that Dartmouth as an institution would never be able to endorse without getting highly involved, so needed to look elsewhere to a “third space” that include CASE and another institution</a:t>
            </a:r>
          </a:p>
          <a:p>
            <a:r>
              <a:rPr lang="en-US" dirty="0"/>
              <a:t>-Got an external grant, which helped me avoid trying to kickstart a new initiative with a funding request</a:t>
            </a:r>
          </a:p>
          <a:p>
            <a:r>
              <a:rPr lang="en-US" dirty="0"/>
              <a:t>-Involved partners in planning and retreat</a:t>
            </a:r>
          </a:p>
          <a:p>
            <a:r>
              <a:rPr lang="en-US" dirty="0"/>
              <a:t>-Did not launch in fall – decided to wait until spring to allow for planning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6640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1253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D1 agreed to send out marketing emails; Amy B. promoted to talent management leaders</a:t>
            </a:r>
          </a:p>
          <a:p>
            <a:r>
              <a:rPr lang="en-US" dirty="0"/>
              <a:t>-Amy Bronson</a:t>
            </a:r>
          </a:p>
          <a:p>
            <a:r>
              <a:rPr lang="en-US" dirty="0"/>
              <a:t>-Answered questions, met with interested partners</a:t>
            </a:r>
          </a:p>
          <a:p>
            <a:r>
              <a:rPr lang="en-US" dirty="0"/>
              <a:t>-Was pro-woman without being anti-man</a:t>
            </a:r>
          </a:p>
        </p:txBody>
      </p:sp>
      <p:sp>
        <p:nvSpPr>
          <p:cNvPr id="4" name="Slide Number Placeholder 3"/>
          <p:cNvSpPr>
            <a:spLocks noGrp="1"/>
          </p:cNvSpPr>
          <p:nvPr>
            <p:ph type="sldNum" sz="quarter" idx="5"/>
          </p:nvPr>
        </p:nvSpPr>
        <p:spPr/>
        <p:txBody>
          <a:bodyPr/>
          <a:lstStyle/>
          <a:p>
            <a:fld id="{4D61E970-1572-4D99-9DDF-2049AD6D8931}" type="slidenum">
              <a:rPr lang="en-US" smtClean="0"/>
              <a:t>60</a:t>
            </a:fld>
            <a:endParaRPr lang="en-US" dirty="0"/>
          </a:p>
        </p:txBody>
      </p:sp>
    </p:spTree>
    <p:extLst>
      <p:ext uri="{BB962C8B-B14F-4D97-AF65-F5344CB8AC3E}">
        <p14:creationId xmlns:p14="http://schemas.microsoft.com/office/powerpoint/2010/main" val="15418366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2682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-Tested out CASE LMS and abandoned the idea</a:t>
            </a:r>
          </a:p>
          <a:p>
            <a:r>
              <a:rPr lang="en-US" dirty="0"/>
              <a:t>-Built my own website</a:t>
            </a:r>
          </a:p>
          <a:p>
            <a:r>
              <a:rPr lang="en-US" dirty="0"/>
              <a:t>-Women helping women is a force</a:t>
            </a:r>
          </a:p>
          <a:p>
            <a:r>
              <a:rPr lang="en-US" dirty="0"/>
              <a:t>-One year to see if it worked (success looked like being canceled by the establishment or generating enough enthusiasm for another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9322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9616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-Fundamentally not about me </a:t>
            </a:r>
          </a:p>
          <a:p>
            <a:r>
              <a:rPr lang="en-US" dirty="0"/>
              <a:t>-Every year for the first 3 years, anxiety and doubt would overtake me. Amy, Patricia, and Sarah were my cheerleaders, reflecting back what they were seeing.</a:t>
            </a:r>
          </a:p>
          <a:p>
            <a:r>
              <a:rPr lang="en-US" dirty="0"/>
              <a:t>-Every year, the Lead application process reminded me that it was a strong program</a:t>
            </a:r>
          </a:p>
          <a:p>
            <a:r>
              <a:rPr lang="en-US" dirty="0"/>
              <a:t>-Minimum effort for maximum impact. I am not creating certificates for 120 participants or hosting an in-person retreat for Leads even though I could.</a:t>
            </a:r>
          </a:p>
          <a:p>
            <a:r>
              <a:rPr lang="en-US" dirty="0"/>
              <a:t>-Self-aware of my anxieties and weaknesses; worked through with journaling as part of my process and stayed faithful</a:t>
            </a:r>
          </a:p>
          <a:p>
            <a:endParaRPr lang="en-US" dirty="0"/>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64</a:t>
            </a:fld>
            <a:endParaRPr lang="en-US" dirty="0"/>
          </a:p>
        </p:txBody>
      </p:sp>
    </p:spTree>
    <p:extLst>
      <p:ext uri="{BB962C8B-B14F-4D97-AF65-F5344CB8AC3E}">
        <p14:creationId xmlns:p14="http://schemas.microsoft.com/office/powerpoint/2010/main" val="24132848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6277E-682F-3400-D008-82D7455B8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053DE-167C-5560-18C5-275DEFA20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68D6EE-2B74-BA24-7CB6-6CAB99516CAD}"/>
              </a:ext>
            </a:extLst>
          </p:cNvPr>
          <p:cNvSpPr>
            <a:spLocks noGrp="1"/>
          </p:cNvSpPr>
          <p:nvPr>
            <p:ph type="body" idx="1"/>
          </p:nvPr>
        </p:nvSpPr>
        <p:spPr/>
        <p:txBody>
          <a:bodyPr/>
          <a:lstStyle/>
          <a:p>
            <a:r>
              <a:rPr lang="en-US" dirty="0"/>
              <a:t>https://amplify-women.org/intrapreneurship-toolkit-activity/</a:t>
            </a:r>
          </a:p>
        </p:txBody>
      </p:sp>
      <p:sp>
        <p:nvSpPr>
          <p:cNvPr id="4" name="Slide Number Placeholder 3">
            <a:extLst>
              <a:ext uri="{FF2B5EF4-FFF2-40B4-BE49-F238E27FC236}">
                <a16:creationId xmlns:a16="http://schemas.microsoft.com/office/drawing/2014/main" id="{855014F0-6447-CF85-FFDC-02D44D8ABC8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7511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5591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b="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68</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93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04168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686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12789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16081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22461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9795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1178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75795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3/13/2025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3253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9870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446247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4" y="2365641"/>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5"/>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9152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618254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6714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34436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92902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31579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92289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662244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76735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3/13/2025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919391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92841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29118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4" y="2365641"/>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5"/>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9874399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95739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85003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26625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2626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740269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06319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96023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3/13/2025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2881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3/13/2025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94629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23775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063498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5" y="2365643"/>
            <a:ext cx="8659505" cy="4127303"/>
          </a:xfrm>
        </p:spPr>
        <p:txBody>
          <a:bodyPr/>
          <a:lstStyle>
            <a:lvl1pPr indent="-120561">
              <a:lnSpc>
                <a:spcPts val="1899"/>
              </a:lnSpc>
              <a:defRPr/>
            </a:lvl1pPr>
            <a:lvl2pPr indent="-120561">
              <a:defRPr/>
            </a:lvl2pPr>
            <a:lvl3pPr indent="-120561">
              <a:defRPr/>
            </a:lvl3pPr>
            <a:lvl4pPr indent="-120561">
              <a:defRPr/>
            </a:lvl4pPr>
            <a:lvl5pPr indent="-120561">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7"/>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934382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3/13/2025</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76129439"/>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3/13/2025</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60169260"/>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3/13/2025</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3996152"/>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3/13/2025</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699059830"/>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3/13/2025</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61514120"/>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3/13/2025</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735441112"/>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3/13/2025</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695326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3/13/2025</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77316327"/>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3/13/2025</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41661344"/>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3/13/2025</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40276295"/>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3/13/2025</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26291287"/>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681794881"/>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2686184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26412823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77D6ED-55EE-4B3A-BEE1-8380CEB670A7}"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20582976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77D6ED-55EE-4B3A-BEE1-8380CEB670A7}"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4729941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77D6ED-55EE-4B3A-BEE1-8380CEB670A7}" type="datetimeFigureOut">
              <a:rPr lang="en-US" smtClean="0"/>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17020920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77D6ED-55EE-4B3A-BEE1-8380CEB670A7}" type="datetimeFigureOut">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1988791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77D6ED-55EE-4B3A-BEE1-8380CEB670A7}" type="datetimeFigureOut">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2055638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77D6ED-55EE-4B3A-BEE1-8380CEB670A7}"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9115188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77D6ED-55EE-4B3A-BEE1-8380CEB670A7}"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40326594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41046897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5134026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4" y="2365641"/>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5"/>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2475377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
        <p:cNvGrpSpPr/>
        <p:nvPr/>
      </p:nvGrpSpPr>
      <p:grpSpPr>
        <a:xfrm>
          <a:off x="0" y="0"/>
          <a:ext cx="0" cy="0"/>
          <a:chOff x="0" y="0"/>
          <a:chExt cx="0" cy="0"/>
        </a:xfrm>
      </p:grpSpPr>
      <p:sp>
        <p:nvSpPr>
          <p:cNvPr id="28" name="Google Shape;28;p1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3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0" name="Google Shape;30;p1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85023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3"/>
        <p:cNvGrpSpPr/>
        <p:nvPr/>
      </p:nvGrpSpPr>
      <p:grpSpPr>
        <a:xfrm>
          <a:off x="0" y="0"/>
          <a:ext cx="0" cy="0"/>
          <a:chOff x="0" y="0"/>
          <a:chExt cx="0" cy="0"/>
        </a:xfrm>
      </p:grpSpPr>
      <p:sp>
        <p:nvSpPr>
          <p:cNvPr id="34" name="Google Shape;34;p13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704091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
        <p:cNvGrpSpPr/>
        <p:nvPr/>
      </p:nvGrpSpPr>
      <p:grpSpPr>
        <a:xfrm>
          <a:off x="0" y="0"/>
          <a:ext cx="0" cy="0"/>
          <a:chOff x="0" y="0"/>
          <a:chExt cx="0" cy="0"/>
        </a:xfrm>
      </p:grpSpPr>
      <p:sp>
        <p:nvSpPr>
          <p:cNvPr id="39" name="Google Shape;39;p1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4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45736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
        <p:cNvGrpSpPr/>
        <p:nvPr/>
      </p:nvGrpSpPr>
      <p:grpSpPr>
        <a:xfrm>
          <a:off x="0" y="0"/>
          <a:ext cx="0" cy="0"/>
          <a:chOff x="0" y="0"/>
          <a:chExt cx="0" cy="0"/>
        </a:xfrm>
      </p:grpSpPr>
      <p:sp>
        <p:nvSpPr>
          <p:cNvPr id="43" name="Google Shape;43;p146"/>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46"/>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45" name="Google Shape;45;p1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4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2167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8"/>
        <p:cNvGrpSpPr/>
        <p:nvPr/>
      </p:nvGrpSpPr>
      <p:grpSpPr>
        <a:xfrm>
          <a:off x="0" y="0"/>
          <a:ext cx="0" cy="0"/>
          <a:chOff x="0" y="0"/>
          <a:chExt cx="0" cy="0"/>
        </a:xfrm>
      </p:grpSpPr>
      <p:sp>
        <p:nvSpPr>
          <p:cNvPr id="49" name="Google Shape;49;p147"/>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47"/>
          <p:cNvSpPr>
            <a:spLocks noGrp="1"/>
          </p:cNvSpPr>
          <p:nvPr>
            <p:ph type="pic" idx="2"/>
          </p:nvPr>
        </p:nvSpPr>
        <p:spPr>
          <a:xfrm>
            <a:off x="3887391" y="987426"/>
            <a:ext cx="4629150" cy="4873625"/>
          </a:xfrm>
          <a:prstGeom prst="rect">
            <a:avLst/>
          </a:prstGeom>
          <a:noFill/>
          <a:ln>
            <a:noFill/>
          </a:ln>
        </p:spPr>
      </p:sp>
      <p:sp>
        <p:nvSpPr>
          <p:cNvPr id="51" name="Google Shape;51;p147"/>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2" name="Google Shape;52;p14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4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795613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5"/>
        <p:cNvGrpSpPr/>
        <p:nvPr/>
      </p:nvGrpSpPr>
      <p:grpSpPr>
        <a:xfrm>
          <a:off x="0" y="0"/>
          <a:ext cx="0" cy="0"/>
          <a:chOff x="0" y="0"/>
          <a:chExt cx="0" cy="0"/>
        </a:xfrm>
      </p:grpSpPr>
      <p:sp>
        <p:nvSpPr>
          <p:cNvPr id="56" name="Google Shape;56;p15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5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 name="Google Shape;58;p15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 name="Google Shape;59;p15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5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5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05795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2"/>
        <p:cNvGrpSpPr/>
        <p:nvPr/>
      </p:nvGrpSpPr>
      <p:grpSpPr>
        <a:xfrm>
          <a:off x="0" y="0"/>
          <a:ext cx="0" cy="0"/>
          <a:chOff x="0" y="0"/>
          <a:chExt cx="0" cy="0"/>
        </a:xfrm>
      </p:grpSpPr>
      <p:sp>
        <p:nvSpPr>
          <p:cNvPr id="63" name="Google Shape;63;p153"/>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53"/>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65" name="Google Shape;65;p153"/>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6" name="Google Shape;66;p153"/>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67" name="Google Shape;67;p153"/>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8" name="Google Shape;68;p15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071057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1"/>
        <p:cNvGrpSpPr/>
        <p:nvPr/>
      </p:nvGrpSpPr>
      <p:grpSpPr>
        <a:xfrm>
          <a:off x="0" y="0"/>
          <a:ext cx="0" cy="0"/>
          <a:chOff x="0" y="0"/>
          <a:chExt cx="0" cy="0"/>
        </a:xfrm>
      </p:grpSpPr>
      <p:sp>
        <p:nvSpPr>
          <p:cNvPr id="72" name="Google Shape;72;p16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6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74" name="Google Shape;74;p16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56878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7"/>
        <p:cNvGrpSpPr/>
        <p:nvPr/>
      </p:nvGrpSpPr>
      <p:grpSpPr>
        <a:xfrm>
          <a:off x="0" y="0"/>
          <a:ext cx="0" cy="0"/>
          <a:chOff x="0" y="0"/>
          <a:chExt cx="0" cy="0"/>
        </a:xfrm>
      </p:grpSpPr>
      <p:sp>
        <p:nvSpPr>
          <p:cNvPr id="78" name="Google Shape;78;p16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68"/>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80" name="Google Shape;80;p168"/>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81" name="Google Shape;81;p16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6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6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50625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4"/>
        <p:cNvGrpSpPr/>
        <p:nvPr/>
      </p:nvGrpSpPr>
      <p:grpSpPr>
        <a:xfrm>
          <a:off x="0" y="0"/>
          <a:ext cx="0" cy="0"/>
          <a:chOff x="0" y="0"/>
          <a:chExt cx="0" cy="0"/>
        </a:xfrm>
      </p:grpSpPr>
      <p:sp>
        <p:nvSpPr>
          <p:cNvPr id="85" name="Google Shape;85;p16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69"/>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7" name="Google Shape;87;p16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6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6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687720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0"/>
        <p:cNvGrpSpPr/>
        <p:nvPr/>
      </p:nvGrpSpPr>
      <p:grpSpPr>
        <a:xfrm>
          <a:off x="0" y="0"/>
          <a:ext cx="0" cy="0"/>
          <a:chOff x="0" y="0"/>
          <a:chExt cx="0" cy="0"/>
        </a:xfrm>
      </p:grpSpPr>
      <p:sp>
        <p:nvSpPr>
          <p:cNvPr id="91" name="Google Shape;91;p170"/>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70"/>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3" name="Google Shape;93;p17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7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7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73826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6"/>
        <p:cNvGrpSpPr/>
        <p:nvPr/>
      </p:nvGrpSpPr>
      <p:grpSpPr>
        <a:xfrm>
          <a:off x="0" y="0"/>
          <a:ext cx="0" cy="0"/>
          <a:chOff x="0" y="0"/>
          <a:chExt cx="0" cy="0"/>
        </a:xfrm>
      </p:grpSpPr>
      <p:sp>
        <p:nvSpPr>
          <p:cNvPr id="97" name="Google Shape;97;p171"/>
          <p:cNvSpPr txBox="1">
            <a:spLocks noGrp="1"/>
          </p:cNvSpPr>
          <p:nvPr>
            <p:ph type="body" idx="1"/>
          </p:nvPr>
        </p:nvSpPr>
        <p:spPr>
          <a:xfrm>
            <a:off x="241133" y="2365639"/>
            <a:ext cx="8659505" cy="4127303"/>
          </a:xfrm>
          <a:prstGeom prst="rect">
            <a:avLst/>
          </a:prstGeom>
          <a:noFill/>
          <a:ln>
            <a:noFill/>
          </a:ln>
        </p:spPr>
        <p:txBody>
          <a:bodyPr spcFirstLastPara="1" wrap="square" lIns="91425" tIns="45700" rIns="91425" bIns="45700" anchor="t" anchorCtr="0">
            <a:normAutofit/>
          </a:bodyPr>
          <a:lstStyle>
            <a:lvl1pPr marL="457200" lvl="0" indent="-361950" algn="l">
              <a:lnSpc>
                <a:spcPct val="120571"/>
              </a:lnSpc>
              <a:spcBef>
                <a:spcPts val="750"/>
              </a:spcBef>
              <a:spcAft>
                <a:spcPts val="0"/>
              </a:spcAft>
              <a:buClr>
                <a:schemeClr val="dk1"/>
              </a:buClr>
              <a:buSzPts val="21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23850" algn="l">
              <a:lnSpc>
                <a:spcPct val="90000"/>
              </a:lnSpc>
              <a:spcBef>
                <a:spcPts val="375"/>
              </a:spcBef>
              <a:spcAft>
                <a:spcPts val="0"/>
              </a:spcAft>
              <a:buClr>
                <a:schemeClr val="dk1"/>
              </a:buClr>
              <a:buSzPts val="1500"/>
              <a:buChar char="•"/>
              <a:defRPr/>
            </a:lvl3pPr>
            <a:lvl4pPr marL="1828800" lvl="3" indent="-314325" algn="l">
              <a:lnSpc>
                <a:spcPct val="90000"/>
              </a:lnSpc>
              <a:spcBef>
                <a:spcPts val="375"/>
              </a:spcBef>
              <a:spcAft>
                <a:spcPts val="0"/>
              </a:spcAft>
              <a:buClr>
                <a:schemeClr val="dk1"/>
              </a:buClr>
              <a:buSzPts val="1350"/>
              <a:buChar char="•"/>
              <a:defRPr/>
            </a:lvl4pPr>
            <a:lvl5pPr marL="2286000" lvl="4" indent="-314325" algn="l">
              <a:lnSpc>
                <a:spcPct val="90000"/>
              </a:lnSpc>
              <a:spcBef>
                <a:spcPts val="375"/>
              </a:spcBef>
              <a:spcAft>
                <a:spcPts val="0"/>
              </a:spcAft>
              <a:buClr>
                <a:schemeClr val="dk1"/>
              </a:buClr>
              <a:buSzPts val="135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8" name="Google Shape;98;p17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71"/>
          <p:cNvSpPr txBox="1">
            <a:spLocks noGrp="1"/>
          </p:cNvSpPr>
          <p:nvPr>
            <p:ph type="ftr" idx="11"/>
          </p:nvPr>
        </p:nvSpPr>
        <p:spPr>
          <a:xfrm>
            <a:off x="1787286" y="184263"/>
            <a:ext cx="5569430" cy="217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7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5260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3/13/2025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54618030"/>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86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3/13/2025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910284306"/>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891"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3/13/2025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344222296"/>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04"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3/13/2025</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98778347"/>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Lst>
  <mc:AlternateContent xmlns:mc="http://schemas.openxmlformats.org/markup-compatibility/2006" xmlns:p14="http://schemas.microsoft.com/office/powerpoint/2010/main">
    <mc:Choice Requires="p14">
      <p:transition spd="slow" p14:dur="500000"/>
    </mc:Choice>
    <mc:Fallback xmlns="">
      <p:transition spd="slow"/>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77D6ED-55EE-4B3A-BEE1-8380CEB670A7}" type="datetimeFigureOut">
              <a:rPr lang="en-US" smtClean="0"/>
              <a:t>3/13/2025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89A04F-6235-41AB-95C7-26F946BA9B53}" type="slidenum">
              <a:rPr lang="en-US" smtClean="0"/>
              <a:t>‹#›</a:t>
            </a:fld>
            <a:endParaRPr lang="en-US"/>
          </a:p>
        </p:txBody>
      </p:sp>
    </p:spTree>
    <p:extLst>
      <p:ext uri="{BB962C8B-B14F-4D97-AF65-F5344CB8AC3E}">
        <p14:creationId xmlns:p14="http://schemas.microsoft.com/office/powerpoint/2010/main" val="2169501529"/>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
        <p:nvSpPr>
          <p:cNvPr id="22" name="Google Shape;22;p13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13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4" name="Google Shape;24;p1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1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306589"/>
      </p:ext>
    </p:extLst>
  </p:cSld>
  <p:clrMap bg1="lt1" tx1="dk1" bg2="dk2" tx2="lt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amplify-women.org/welcome/" TargetMode="External"/><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1.xml"/><Relationship Id="rId5" Type="http://schemas.openxmlformats.org/officeDocument/2006/relationships/image" Target="../media/image17.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Colors" Target="../diagrams/colors4.xml"/><Relationship Id="rId11" Type="http://schemas.openxmlformats.org/officeDocument/2006/relationships/image" Target="../media/image25.svg"/><Relationship Id="rId5" Type="http://schemas.openxmlformats.org/officeDocument/2006/relationships/diagramQuickStyle" Target="../diagrams/quickStyle4.xml"/><Relationship Id="rId10" Type="http://schemas.openxmlformats.org/officeDocument/2006/relationships/image" Target="../media/image24.png"/><Relationship Id="rId4" Type="http://schemas.openxmlformats.org/officeDocument/2006/relationships/diagramLayout" Target="../diagrams/layout4.xml"/><Relationship Id="rId9" Type="http://schemas.openxmlformats.org/officeDocument/2006/relationships/image" Target="../media/image23.sv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5.xml"/><Relationship Id="rId11" Type="http://schemas.openxmlformats.org/officeDocument/2006/relationships/image" Target="../media/image29.svg"/><Relationship Id="rId5" Type="http://schemas.openxmlformats.org/officeDocument/2006/relationships/diagramQuickStyle" Target="../diagrams/quickStyle5.xml"/><Relationship Id="rId10" Type="http://schemas.openxmlformats.org/officeDocument/2006/relationships/image" Target="../media/image28.png"/><Relationship Id="rId4" Type="http://schemas.openxmlformats.org/officeDocument/2006/relationships/diagramLayout" Target="../diagrams/layout5.xml"/><Relationship Id="rId9" Type="http://schemas.openxmlformats.org/officeDocument/2006/relationships/image" Target="../media/image27.sv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31.svg"/></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7.xml"/><Relationship Id="rId2" Type="http://schemas.openxmlformats.org/officeDocument/2006/relationships/notesSlide" Target="../notesSlides/notesSlide14.xml"/><Relationship Id="rId1" Type="http://schemas.openxmlformats.org/officeDocument/2006/relationships/slideLayout" Target="../slideLayouts/slideLayout2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8.xml"/><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9.xml"/><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1.xml.rels><?xml version="1.0" encoding="UTF-8" standalone="yes"?>
<Relationships xmlns="http://schemas.openxmlformats.org/package/2006/relationships"><Relationship Id="rId3" Type="http://schemas.openxmlformats.org/officeDocument/2006/relationships/hyperlink" Target="https://www.lionsroar.com/how-to-practice-tonglen/"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0.xml"/><Relationship Id="rId2" Type="http://schemas.openxmlformats.org/officeDocument/2006/relationships/notesSlide" Target="../notesSlides/notesSlide19.xml"/><Relationship Id="rId1" Type="http://schemas.openxmlformats.org/officeDocument/2006/relationships/slideLayout" Target="../slideLayouts/slideLayout21.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image" Target="../media/image35.svg"/></Relationships>
</file>

<file path=ppt/slides/_rels/slide24.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hyperlink" Target="https://self-compassion.org/the-three-elements-of-self-compassion-2/" TargetMode="External"/><Relationship Id="rId7" Type="http://schemas.openxmlformats.org/officeDocument/2006/relationships/diagramColors" Target="../diagrams/colors11.xml"/><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2.xml"/><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5.xml"/><Relationship Id="rId1" Type="http://schemas.openxmlformats.org/officeDocument/2006/relationships/slideLayout" Target="../slideLayouts/slideLayout4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6.xml"/><Relationship Id="rId1" Type="http://schemas.openxmlformats.org/officeDocument/2006/relationships/slideLayout" Target="../slideLayouts/slideLayout4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7.xml"/><Relationship Id="rId1" Type="http://schemas.openxmlformats.org/officeDocument/2006/relationships/slideLayout" Target="../slideLayouts/slideLayout4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19.xml"/><Relationship Id="rId5" Type="http://schemas.openxmlformats.org/officeDocument/2006/relationships/hyperlink" Target="https://www2.deloitte.com/us/en/insights/focus/human-capital-trends/2014/hc-trends-2014-diversity-to-inclusion.html" TargetMode="External"/><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9.xml"/><Relationship Id="rId1" Type="http://schemas.openxmlformats.org/officeDocument/2006/relationships/slideLayout" Target="../slideLayouts/slideLayout38.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9.sv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3.xml"/><Relationship Id="rId1" Type="http://schemas.openxmlformats.org/officeDocument/2006/relationships/tags" Target="../tags/tag1.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45.xml"/><Relationship Id="rId4" Type="http://schemas.openxmlformats.org/officeDocument/2006/relationships/hyperlink" Target="https://www.haveartwilltravel.org/prints/mood-portraits/gloria-449/" TargetMode="Externa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5.xml"/><Relationship Id="rId1" Type="http://schemas.openxmlformats.org/officeDocument/2006/relationships/slideLayout" Target="../slideLayouts/slideLayout4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6.xml"/><Relationship Id="rId1" Type="http://schemas.openxmlformats.org/officeDocument/2006/relationships/slideLayout" Target="../slideLayouts/slideLayout4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38.xml"/><Relationship Id="rId5" Type="http://schemas.openxmlformats.org/officeDocument/2006/relationships/hyperlink" Target="https://leanin.org/women-in-the-workplace-report-2018/men-still-outnumber-women-at-every-level" TargetMode="Externa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38.xml"/><Relationship Id="rId5" Type="http://schemas.openxmlformats.org/officeDocument/2006/relationships/hyperlink" Target="https://leanin.org/women-in-the-workplace-report-2018/men-still-outnumber-women-at-every-level" TargetMode="Externa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hyperlink" Target="https://afpglobal.org/sites/default/files/attachments/2019-03/EffectofGenderonFundraisingSalaries2019.pdf" TargetMode="External"/><Relationship Id="rId2" Type="http://schemas.openxmlformats.org/officeDocument/2006/relationships/notesSlide" Target="../notesSlides/notesSlide39.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0.xml"/><Relationship Id="rId1" Type="http://schemas.openxmlformats.org/officeDocument/2006/relationships/slideLayout" Target="../slideLayouts/slideLayout4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1.xml"/><Relationship Id="rId1" Type="http://schemas.openxmlformats.org/officeDocument/2006/relationships/slideLayout" Target="../slideLayouts/slideLayout38.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43.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4.xml"/><Relationship Id="rId1" Type="http://schemas.openxmlformats.org/officeDocument/2006/relationships/slideLayout" Target="../slideLayouts/slideLayout43.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43.xml"/><Relationship Id="rId1" Type="http://schemas.openxmlformats.org/officeDocument/2006/relationships/tags" Target="../tags/tag2.xml"/><Relationship Id="rId5" Type="http://schemas.openxmlformats.org/officeDocument/2006/relationships/image" Target="../media/image64.pn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5.xml"/><Relationship Id="rId1" Type="http://schemas.openxmlformats.org/officeDocument/2006/relationships/slideLayout" Target="../slideLayouts/slideLayout63.xml"/><Relationship Id="rId5" Type="http://schemas.openxmlformats.org/officeDocument/2006/relationships/comments" Target="../comments/comment1.xml"/><Relationship Id="rId4" Type="http://schemas.openxmlformats.org/officeDocument/2006/relationships/hyperlink" Target="https://www.mckinsey.com/featured-insights/diversity-and-inclusion/being-transgender-at-work?msclkid=f3673adbd06711eca4484a7c3b9a8736"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7.xml"/><Relationship Id="rId1" Type="http://schemas.openxmlformats.org/officeDocument/2006/relationships/slideLayout" Target="../slideLayouts/slideLayout38.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3.xml.rels><?xml version="1.0" encoding="UTF-8" standalone="yes"?>
<Relationships xmlns="http://schemas.openxmlformats.org/package/2006/relationships"><Relationship Id="rId3" Type="http://schemas.openxmlformats.org/officeDocument/2006/relationships/hyperlink" Target="https://www.forbes.com/sites/jordandaykin/2019/01/08/intrapreneurship/#2b6cf4f74ea3" TargetMode="External"/><Relationship Id="rId2" Type="http://schemas.openxmlformats.org/officeDocument/2006/relationships/notesSlide" Target="../notesSlides/notesSlide48.xml"/><Relationship Id="rId1" Type="http://schemas.openxmlformats.org/officeDocument/2006/relationships/slideLayout" Target="../slideLayouts/slideLayout49.xml"/></Relationships>
</file>

<file path=ppt/slides/_rels/slide5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38.xml"/><Relationship Id="rId4" Type="http://schemas.openxmlformats.org/officeDocument/2006/relationships/image" Target="../media/image67.jpg"/></Relationships>
</file>

<file path=ppt/slides/_rels/slide55.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50.xml"/><Relationship Id="rId1" Type="http://schemas.openxmlformats.org/officeDocument/2006/relationships/slideLayout" Target="../slideLayouts/slideLayout43.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6.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51.xml"/><Relationship Id="rId1" Type="http://schemas.openxmlformats.org/officeDocument/2006/relationships/slideLayout" Target="../slideLayouts/slideLayout43.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57.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52.xml"/><Relationship Id="rId1" Type="http://schemas.openxmlformats.org/officeDocument/2006/relationships/slideLayout" Target="../slideLayouts/slideLayout43.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58.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53.xml"/><Relationship Id="rId1" Type="http://schemas.openxmlformats.org/officeDocument/2006/relationships/slideLayout" Target="../slideLayouts/slideLayout43.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59.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54.xml"/><Relationship Id="rId1" Type="http://schemas.openxmlformats.org/officeDocument/2006/relationships/slideLayout" Target="../slideLayouts/slideLayout43.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60.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55.xml"/><Relationship Id="rId1" Type="http://schemas.openxmlformats.org/officeDocument/2006/relationships/slideLayout" Target="../slideLayouts/slideLayout43.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61.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56.xml"/><Relationship Id="rId1" Type="http://schemas.openxmlformats.org/officeDocument/2006/relationships/slideLayout" Target="../slideLayouts/slideLayout43.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62.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57.xml"/><Relationship Id="rId1" Type="http://schemas.openxmlformats.org/officeDocument/2006/relationships/slideLayout" Target="../slideLayouts/slideLayout43.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63.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8.xml"/><Relationship Id="rId1" Type="http://schemas.openxmlformats.org/officeDocument/2006/relationships/slideLayout" Target="../slideLayouts/slideLayout43.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64.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9.xml"/><Relationship Id="rId1" Type="http://schemas.openxmlformats.org/officeDocument/2006/relationships/slideLayout" Target="../slideLayouts/slideLayout43.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38.xml"/><Relationship Id="rId5" Type="http://schemas.openxmlformats.org/officeDocument/2006/relationships/image" Target="../media/image119.svg"/><Relationship Id="rId4" Type="http://schemas.openxmlformats.org/officeDocument/2006/relationships/image" Target="../media/image11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61.xml"/><Relationship Id="rId1" Type="http://schemas.openxmlformats.org/officeDocument/2006/relationships/slideLayout" Target="../slideLayouts/slideLayout43.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43.xml"/><Relationship Id="rId4" Type="http://schemas.openxmlformats.org/officeDocument/2006/relationships/image" Target="../media/image12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D521C9-FE95-70A7-9C76-791F3E67E580}"/>
              </a:ext>
            </a:extLst>
          </p:cNvPr>
          <p:cNvSpPr txBox="1"/>
          <p:nvPr/>
        </p:nvSpPr>
        <p:spPr>
          <a:xfrm>
            <a:off x="0" y="5667282"/>
            <a:ext cx="9144000" cy="80416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n-ea"/>
                <a:cs typeface="+mn-cs"/>
              </a:rPr>
              <a:t>Lead Online Trainings</a:t>
            </a:r>
          </a:p>
        </p:txBody>
      </p:sp>
      <p:pic>
        <p:nvPicPr>
          <p:cNvPr id="3" name="Picture 2" descr="A colorful sunburst with text&#10;&#10;AI-generated content may be incorrect.">
            <a:extLst>
              <a:ext uri="{FF2B5EF4-FFF2-40B4-BE49-F238E27FC236}">
                <a16:creationId xmlns:a16="http://schemas.microsoft.com/office/drawing/2014/main" id="{71327C18-DC81-49F3-32A5-DABD3CE2008F}"/>
              </a:ext>
            </a:extLst>
          </p:cNvPr>
          <p:cNvPicPr>
            <a:picLocks noChangeAspect="1"/>
          </p:cNvPicPr>
          <p:nvPr/>
        </p:nvPicPr>
        <p:blipFill>
          <a:blip r:embed="rId3">
            <a:extLst>
              <a:ext uri="{28A0092B-C50C-407E-A947-70E740481C1C}">
                <a14:useLocalDpi xmlns:a14="http://schemas.microsoft.com/office/drawing/2010/main" val="0"/>
              </a:ext>
            </a:extLst>
          </a:blip>
          <a:srcRect b="2132"/>
          <a:stretch/>
        </p:blipFill>
        <p:spPr>
          <a:xfrm>
            <a:off x="20" y="10"/>
            <a:ext cx="9143980" cy="5279933"/>
          </a:xfrm>
          <a:prstGeom prst="rect">
            <a:avLst/>
          </a:prstGeom>
        </p:spPr>
      </p:pic>
      <p:grpSp>
        <p:nvGrpSpPr>
          <p:cNvPr id="9" name="Group 8">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5193518"/>
            <a:ext cx="9155399" cy="123363"/>
            <a:chOff x="-5025" y="6737718"/>
            <a:chExt cx="12207200" cy="123363"/>
          </a:xfrm>
        </p:grpSpPr>
        <p:sp>
          <p:nvSpPr>
            <p:cNvPr id="10" name="Rectangle 9">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564581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FA8A19-A9AD-0254-005C-5493CE2BD85E}"/>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Scene board in red background">
            <a:extLst>
              <a:ext uri="{FF2B5EF4-FFF2-40B4-BE49-F238E27FC236}">
                <a16:creationId xmlns:a16="http://schemas.microsoft.com/office/drawing/2014/main" id="{94A551EC-D347-9F1B-5BA1-0FE5FA25CCD1}"/>
              </a:ext>
            </a:extLst>
          </p:cNvPr>
          <p:cNvPicPr>
            <a:picLocks noChangeAspect="1"/>
          </p:cNvPicPr>
          <p:nvPr/>
        </p:nvPicPr>
        <p:blipFill>
          <a:blip r:embed="rId2"/>
          <a:srcRect r="10999" b="-1"/>
          <a:stretch/>
        </p:blipFill>
        <p:spPr>
          <a:xfrm>
            <a:off x="22860" y="10"/>
            <a:ext cx="9143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65F0110-B76E-5558-DDF3-B4CCF10F2675}"/>
              </a:ext>
            </a:extLst>
          </p:cNvPr>
          <p:cNvSpPr>
            <a:spLocks noGrp="1"/>
          </p:cNvSpPr>
          <p:nvPr>
            <p:ph type="title"/>
          </p:nvPr>
        </p:nvSpPr>
        <p:spPr>
          <a:xfrm>
            <a:off x="822960" y="871092"/>
            <a:ext cx="7543800" cy="100002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4800">
                <a:ln w="0"/>
                <a:solidFill>
                  <a:schemeClr val="bg1"/>
                </a:solidFill>
                <a:effectLst>
                  <a:outerShdw blurRad="38100" dist="25400" dir="5400000" algn="ctr" rotWithShape="0">
                    <a:srgbClr val="6E747A">
                      <a:alpha val="43000"/>
                    </a:srgbClr>
                  </a:outerShdw>
                </a:effectLst>
              </a:rPr>
              <a:t>Remind Alexis to hit record!</a:t>
            </a:r>
          </a:p>
        </p:txBody>
      </p:sp>
      <p:sp>
        <p:nvSpPr>
          <p:cNvPr id="3" name="Title 1">
            <a:extLst>
              <a:ext uri="{FF2B5EF4-FFF2-40B4-BE49-F238E27FC236}">
                <a16:creationId xmlns:a16="http://schemas.microsoft.com/office/drawing/2014/main" id="{A362435C-4B6C-9735-C1FD-C74D13CEEF38}"/>
              </a:ext>
            </a:extLst>
          </p:cNvPr>
          <p:cNvSpPr txBox="1">
            <a:spLocks/>
          </p:cNvSpPr>
          <p:nvPr/>
        </p:nvSpPr>
        <p:spPr>
          <a:xfrm>
            <a:off x="434340" y="787376"/>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endParaRPr kumimoji="0" lang="en-US" sz="33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168165832"/>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CC7CECF-40C7-4B37-A221-53EE563C462B}"/>
              </a:ext>
            </a:extLst>
          </p:cNvPr>
          <p:cNvGraphicFramePr>
            <a:graphicFrameLocks noGrp="1"/>
          </p:cNvGraphicFramePr>
          <p:nvPr>
            <p:ph idx="1"/>
          </p:nvPr>
        </p:nvGraphicFramePr>
        <p:xfrm>
          <a:off x="666750" y="1743684"/>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4CF8B7BB-215D-0309-7828-4B81C3D3609E}"/>
              </a:ext>
            </a:extLst>
          </p:cNvPr>
          <p:cNvSpPr/>
          <p:nvPr/>
        </p:nvSpPr>
        <p:spPr>
          <a:xfrm>
            <a:off x="0" y="0"/>
            <a:ext cx="9144000" cy="1292469"/>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15EEFDA-33F4-640D-292F-1ABB0E976F68}"/>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Online Lead Trainings</a:t>
            </a:r>
          </a:p>
        </p:txBody>
      </p:sp>
      <p:pic>
        <p:nvPicPr>
          <p:cNvPr id="4" name="Graphic 3" descr="Checkmark with solid fill">
            <a:extLst>
              <a:ext uri="{FF2B5EF4-FFF2-40B4-BE49-F238E27FC236}">
                <a16:creationId xmlns:a16="http://schemas.microsoft.com/office/drawing/2014/main" id="{12125FFB-BC5A-5A31-EEAE-73279FF9B77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2985" y="1879979"/>
            <a:ext cx="914400" cy="914400"/>
          </a:xfrm>
          <a:prstGeom prst="rect">
            <a:avLst/>
          </a:prstGeom>
        </p:spPr>
      </p:pic>
      <p:sp>
        <p:nvSpPr>
          <p:cNvPr id="5" name="Arrow: Right 4">
            <a:extLst>
              <a:ext uri="{FF2B5EF4-FFF2-40B4-BE49-F238E27FC236}">
                <a16:creationId xmlns:a16="http://schemas.microsoft.com/office/drawing/2014/main" id="{C912DFDB-BD23-6E20-9710-88F4B90E5D14}"/>
              </a:ext>
            </a:extLst>
          </p:cNvPr>
          <p:cNvSpPr/>
          <p:nvPr/>
        </p:nvSpPr>
        <p:spPr>
          <a:xfrm>
            <a:off x="318251" y="4289087"/>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Graphic 6" descr="Checkmark with solid fill">
            <a:extLst>
              <a:ext uri="{FF2B5EF4-FFF2-40B4-BE49-F238E27FC236}">
                <a16:creationId xmlns:a16="http://schemas.microsoft.com/office/drawing/2014/main" id="{4DA8F2EE-2904-91B0-E612-98F4470D7F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36445" y="2919156"/>
            <a:ext cx="914400" cy="914400"/>
          </a:xfrm>
          <a:prstGeom prst="rect">
            <a:avLst/>
          </a:prstGeom>
        </p:spPr>
      </p:pic>
    </p:spTree>
    <p:extLst>
      <p:ext uri="{BB962C8B-B14F-4D97-AF65-F5344CB8AC3E}">
        <p14:creationId xmlns:p14="http://schemas.microsoft.com/office/powerpoint/2010/main" val="32974626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34ACD4-6DBE-47EF-94C2-F25C39CEA2C3}"/>
              </a:ext>
            </a:extLst>
          </p:cNvPr>
          <p:cNvPicPr>
            <a:picLocks noChangeAspect="1"/>
          </p:cNvPicPr>
          <p:nvPr/>
        </p:nvPicPr>
        <p:blipFill>
          <a:blip r:embed="rId3"/>
          <a:stretch>
            <a:fillRect/>
          </a:stretch>
        </p:blipFill>
        <p:spPr>
          <a:xfrm>
            <a:off x="-1524000" y="0"/>
            <a:ext cx="1565557" cy="6858000"/>
          </a:xfrm>
          <a:prstGeom prst="rect">
            <a:avLst/>
          </a:prstGeom>
        </p:spPr>
      </p:pic>
      <p:sp>
        <p:nvSpPr>
          <p:cNvPr id="3" name="Title 1">
            <a:extLst>
              <a:ext uri="{FF2B5EF4-FFF2-40B4-BE49-F238E27FC236}">
                <a16:creationId xmlns:a16="http://schemas.microsoft.com/office/drawing/2014/main" id="{2CC67E25-16B8-469F-B4A9-777E72F6C919}"/>
              </a:ext>
            </a:extLst>
          </p:cNvPr>
          <p:cNvSpPr txBox="1">
            <a:spLocks/>
          </p:cNvSpPr>
          <p:nvPr/>
        </p:nvSpPr>
        <p:spPr>
          <a:xfrm>
            <a:off x="942920" y="1005722"/>
            <a:ext cx="7019268" cy="849789"/>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defRPr/>
            </a:pPr>
            <a:r>
              <a:rPr lang="en-US" sz="4400" dirty="0">
                <a:solidFill>
                  <a:prstClr val="black"/>
                </a:solidFill>
                <a:latin typeface="Calibri" panose="020F0502020204030204"/>
              </a:rPr>
              <a:t>Agenda</a:t>
            </a:r>
            <a:endParaRPr lang="en-US" dirty="0">
              <a:solidFill>
                <a:prstClr val="black"/>
              </a:solidFill>
              <a:latin typeface="Calibri" panose="020F0502020204030204"/>
            </a:endParaRPr>
          </a:p>
        </p:txBody>
      </p:sp>
      <p:sp>
        <p:nvSpPr>
          <p:cNvPr id="4" name="Content Placeholder 2">
            <a:extLst>
              <a:ext uri="{FF2B5EF4-FFF2-40B4-BE49-F238E27FC236}">
                <a16:creationId xmlns:a16="http://schemas.microsoft.com/office/drawing/2014/main" id="{F3EFD444-2269-4DEB-93AE-1535CCC353C3}"/>
              </a:ext>
            </a:extLst>
          </p:cNvPr>
          <p:cNvSpPr txBox="1">
            <a:spLocks/>
          </p:cNvSpPr>
          <p:nvPr/>
        </p:nvSpPr>
        <p:spPr>
          <a:xfrm>
            <a:off x="942921" y="2120732"/>
            <a:ext cx="7258158" cy="4685016"/>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14350" indent="-514350">
              <a:buFont typeface="+mj-lt"/>
              <a:buAutoNum type="arabicPeriod"/>
              <a:defRPr/>
            </a:pPr>
            <a:r>
              <a:rPr lang="en-US" sz="2400" dirty="0">
                <a:solidFill>
                  <a:prstClr val="black"/>
                </a:solidFill>
                <a:latin typeface="Calibri" panose="020F0502020204030204"/>
              </a:rPr>
              <a:t>Check-ins and updates:</a:t>
            </a:r>
          </a:p>
          <a:p>
            <a:pPr lvl="2">
              <a:defRPr/>
            </a:pPr>
            <a:r>
              <a:rPr lang="en-US" sz="2400" dirty="0">
                <a:solidFill>
                  <a:prstClr val="black"/>
                </a:solidFill>
              </a:rPr>
              <a:t>1:1 with Alexis (Calendly invite)</a:t>
            </a:r>
          </a:p>
          <a:p>
            <a:pPr lvl="2">
              <a:defRPr/>
            </a:pPr>
            <a:r>
              <a:rPr lang="en-US" sz="2400" dirty="0">
                <a:solidFill>
                  <a:prstClr val="black"/>
                </a:solidFill>
              </a:rPr>
              <a:t>Scholarships vs. waivers</a:t>
            </a:r>
          </a:p>
          <a:p>
            <a:pPr marL="514350" indent="-514350">
              <a:buFont typeface="+mj-lt"/>
              <a:buAutoNum type="arabicPeriod"/>
              <a:defRPr/>
            </a:pPr>
            <a:r>
              <a:rPr lang="en-US" sz="2400" dirty="0">
                <a:solidFill>
                  <a:prstClr val="black"/>
                </a:solidFill>
              </a:rPr>
              <a:t>Icebreaker: When was the last time you laughed?</a:t>
            </a:r>
          </a:p>
          <a:p>
            <a:pPr marL="514350" indent="-514350">
              <a:buFont typeface="+mj-lt"/>
              <a:buAutoNum type="arabicPeriod"/>
              <a:defRPr/>
            </a:pPr>
            <a:r>
              <a:rPr lang="en-US" sz="2400" dirty="0">
                <a:solidFill>
                  <a:prstClr val="black"/>
                </a:solidFill>
                <a:latin typeface="Calibri" panose="020F0502020204030204"/>
              </a:rPr>
              <a:t>Session 7: Cultivating Resilience</a:t>
            </a:r>
          </a:p>
          <a:p>
            <a:pPr marL="514350" indent="-514350">
              <a:buFont typeface="+mj-lt"/>
              <a:buAutoNum type="arabicPeriod"/>
              <a:defRPr/>
            </a:pPr>
            <a:r>
              <a:rPr lang="en-US" sz="2400" dirty="0">
                <a:solidFill>
                  <a:prstClr val="black"/>
                </a:solidFill>
                <a:latin typeface="Calibri" panose="020F0502020204030204"/>
              </a:rPr>
              <a:t>Session 8: Transforming Organizations</a:t>
            </a:r>
            <a:endParaRPr lang="en-US" sz="2100" dirty="0">
              <a:solidFill>
                <a:prstClr val="black"/>
              </a:solidFill>
              <a:latin typeface="Calibri" panose="020F0502020204030204"/>
            </a:endParaRPr>
          </a:p>
          <a:p>
            <a:pPr marL="0" indent="0">
              <a:buNone/>
              <a:defRPr/>
            </a:pPr>
            <a:endParaRPr lang="en-US" sz="2000" dirty="0">
              <a:solidFill>
                <a:prstClr val="black"/>
              </a:solidFill>
              <a:latin typeface="Calibri" panose="020F0502020204030204"/>
            </a:endParaRPr>
          </a:p>
          <a:p>
            <a:pPr>
              <a:defRPr/>
            </a:pPr>
            <a:endParaRPr lang="en-US" sz="2000" dirty="0">
              <a:solidFill>
                <a:prstClr val="black"/>
              </a:solidFill>
              <a:latin typeface="Calibri" panose="020F0502020204030204"/>
            </a:endParaRPr>
          </a:p>
          <a:p>
            <a:pPr marL="514350" indent="-514350">
              <a:buFont typeface="+mj-lt"/>
              <a:buAutoNum type="arabicPeriod"/>
              <a:defRPr/>
            </a:pPr>
            <a:endParaRPr lang="en-US" sz="2000" dirty="0">
              <a:solidFill>
                <a:prstClr val="black"/>
              </a:solidFill>
              <a:latin typeface="Calibri" panose="020F0502020204030204"/>
            </a:endParaRPr>
          </a:p>
          <a:p>
            <a:pPr marL="514350" indent="-514350">
              <a:buFont typeface="+mj-lt"/>
              <a:buAutoNum type="arabicPeriod"/>
              <a:defRPr/>
            </a:pPr>
            <a:endParaRPr lang="en-US" sz="2000" dirty="0">
              <a:solidFill>
                <a:prstClr val="black"/>
              </a:solidFill>
              <a:latin typeface="Calibri" panose="020F0502020204030204"/>
            </a:endParaRPr>
          </a:p>
          <a:p>
            <a:pPr marL="514350" indent="-514350">
              <a:buFont typeface="+mj-lt"/>
              <a:buAutoNum type="arabicPeriod"/>
              <a:defRPr/>
            </a:pPr>
            <a:endParaRPr lang="en-US" sz="2000" dirty="0">
              <a:solidFill>
                <a:prstClr val="black"/>
              </a:solidFill>
              <a:latin typeface="Calibri" panose="020F0502020204030204"/>
            </a:endParaRPr>
          </a:p>
        </p:txBody>
      </p:sp>
      <p:pic>
        <p:nvPicPr>
          <p:cNvPr id="7" name="Picture 6" descr="A colorful sunburst with text&#10;&#10;AI-generated content may be incorrect.">
            <a:extLst>
              <a:ext uri="{FF2B5EF4-FFF2-40B4-BE49-F238E27FC236}">
                <a16:creationId xmlns:a16="http://schemas.microsoft.com/office/drawing/2014/main" id="{9005D15A-18E7-388D-11F3-7A6EFFF2EF80}"/>
              </a:ext>
            </a:extLst>
          </p:cNvPr>
          <p:cNvPicPr>
            <a:picLocks noChangeAspect="1"/>
          </p:cNvPicPr>
          <p:nvPr/>
        </p:nvPicPr>
        <p:blipFill>
          <a:blip r:embed="rId4">
            <a:extLst>
              <a:ext uri="{28A0092B-C50C-407E-A947-70E740481C1C}">
                <a14:useLocalDpi xmlns:a14="http://schemas.microsoft.com/office/drawing/2010/main" val="0"/>
              </a:ext>
            </a:extLst>
          </a:blip>
          <a:srcRect b="2132"/>
          <a:stretch/>
        </p:blipFill>
        <p:spPr>
          <a:xfrm>
            <a:off x="6057846" y="134480"/>
            <a:ext cx="3198467" cy="1846865"/>
          </a:xfrm>
          <a:prstGeom prst="rect">
            <a:avLst/>
          </a:prstGeom>
        </p:spPr>
      </p:pic>
    </p:spTree>
    <p:extLst>
      <p:ext uri="{BB962C8B-B14F-4D97-AF65-F5344CB8AC3E}">
        <p14:creationId xmlns:p14="http://schemas.microsoft.com/office/powerpoint/2010/main" val="29163336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miley face sticky notes">
            <a:extLst>
              <a:ext uri="{FF2B5EF4-FFF2-40B4-BE49-F238E27FC236}">
                <a16:creationId xmlns:a16="http://schemas.microsoft.com/office/drawing/2014/main" id="{93F93167-DB55-1420-7E06-0C5A0CFCA302}"/>
              </a:ext>
            </a:extLst>
          </p:cNvPr>
          <p:cNvPicPr>
            <a:picLocks noChangeAspect="1"/>
          </p:cNvPicPr>
          <p:nvPr/>
        </p:nvPicPr>
        <p:blipFill>
          <a:blip r:embed="rId3">
            <a:alphaModFix amt="50000"/>
          </a:blip>
          <a:srcRect l="1" r="10998" b="-2"/>
          <a:stretch/>
        </p:blipFill>
        <p:spPr>
          <a:xfrm>
            <a:off x="20" y="1"/>
            <a:ext cx="9143980" cy="6857999"/>
          </a:xfrm>
          <a:prstGeom prst="rect">
            <a:avLst/>
          </a:prstGeom>
        </p:spPr>
      </p:pic>
      <p:sp>
        <p:nvSpPr>
          <p:cNvPr id="2" name="Title 1">
            <a:extLst>
              <a:ext uri="{FF2B5EF4-FFF2-40B4-BE49-F238E27FC236}">
                <a16:creationId xmlns:a16="http://schemas.microsoft.com/office/drawing/2014/main" id="{A4A267B7-C07D-EB40-9BE2-00246152546A}"/>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sz="6000">
                <a:solidFill>
                  <a:srgbClr val="FFFFFF"/>
                </a:solidFill>
              </a:rPr>
              <a:t>When was the last time you laughed?</a:t>
            </a:r>
          </a:p>
        </p:txBody>
      </p:sp>
    </p:spTree>
    <p:extLst>
      <p:ext uri="{BB962C8B-B14F-4D97-AF65-F5344CB8AC3E}">
        <p14:creationId xmlns:p14="http://schemas.microsoft.com/office/powerpoint/2010/main" val="33305233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BC4C8D6-7657-5C4D-289A-80AF82FE4653}"/>
              </a:ext>
            </a:extLst>
          </p:cNvPr>
          <p:cNvSpPr txBox="1"/>
          <p:nvPr/>
        </p:nvSpPr>
        <p:spPr>
          <a:xfrm>
            <a:off x="835357" y="2960716"/>
            <a:ext cx="3027251" cy="2387600"/>
          </a:xfrm>
          <a:prstGeom prst="rect">
            <a:avLst/>
          </a:prstGeom>
        </p:spPr>
        <p:txBody>
          <a:bodyPr vert="horz" lIns="91440" tIns="45720" rIns="91440" bIns="45720" rtlCol="0" anchor="t">
            <a:normAutofit/>
          </a:bodyPr>
          <a:lstStyle/>
          <a:p>
            <a:pPr marL="914400" marR="0" lvl="2" indent="0" algn="ctr"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984992"/>
            <a:ext cx="548639"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91886"/>
            <a:ext cx="4507025"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hlinkClick r:id="rId3"/>
            <a:extLst>
              <a:ext uri="{FF2B5EF4-FFF2-40B4-BE49-F238E27FC236}">
                <a16:creationId xmlns:a16="http://schemas.microsoft.com/office/drawing/2014/main" id="{EC36FA70-B224-DA88-28E8-10E6F1FDA738}"/>
              </a:ext>
            </a:extLst>
          </p:cNvPr>
          <p:cNvPicPr>
            <a:picLocks noChangeAspect="1"/>
          </p:cNvPicPr>
          <p:nvPr/>
        </p:nvPicPr>
        <p:blipFill>
          <a:blip r:embed="rId4"/>
          <a:stretch>
            <a:fillRect/>
          </a:stretch>
        </p:blipFill>
        <p:spPr>
          <a:xfrm>
            <a:off x="4419889" y="1375472"/>
            <a:ext cx="4152000" cy="3892500"/>
          </a:xfrm>
          <a:prstGeom prst="rect">
            <a:avLst/>
          </a:prstGeom>
        </p:spPr>
      </p:pic>
      <p:sp>
        <p:nvSpPr>
          <p:cNvPr id="6" name="TextBox 5">
            <a:extLst>
              <a:ext uri="{FF2B5EF4-FFF2-40B4-BE49-F238E27FC236}">
                <a16:creationId xmlns:a16="http://schemas.microsoft.com/office/drawing/2014/main" id="{CCAE04B9-AC97-D798-0666-52BFCDD82B6C}"/>
              </a:ext>
            </a:extLst>
          </p:cNvPr>
          <p:cNvSpPr txBox="1"/>
          <p:nvPr/>
        </p:nvSpPr>
        <p:spPr>
          <a:xfrm>
            <a:off x="0" y="2844668"/>
            <a:ext cx="4572000"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Registration 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3/20/25</a:t>
            </a:r>
          </a:p>
        </p:txBody>
      </p:sp>
    </p:spTree>
    <p:extLst>
      <p:ext uri="{BB962C8B-B14F-4D97-AF65-F5344CB8AC3E}">
        <p14:creationId xmlns:p14="http://schemas.microsoft.com/office/powerpoint/2010/main" val="3490304343"/>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A862C-F8DB-35CF-3A58-3CDC13B431CB}"/>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4C527C2-A65D-F91B-4602-5146F14EABFA}"/>
              </a:ext>
            </a:extLst>
          </p:cNvPr>
          <p:cNvGraphicFramePr/>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62D9F3EB-107D-7572-0CEA-54DEBC06B6F5}"/>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1752275-9D08-7C83-1A4A-77093A18CFFB}"/>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22777079-9375-1BD0-B184-7236EE8B4A24}"/>
              </a:ext>
            </a:extLst>
          </p:cNvPr>
          <p:cNvSpPr>
            <a:spLocks noGrp="1"/>
          </p:cNvSpPr>
          <p:nvPr>
            <p:ph idx="1"/>
          </p:nvPr>
        </p:nvSpPr>
        <p:spPr>
          <a:xfrm>
            <a:off x="628649" y="926061"/>
            <a:ext cx="7886700" cy="518722"/>
          </a:xfrm>
        </p:spPr>
        <p:txBody>
          <a:bodyPr>
            <a:normAutofit fontScale="92500"/>
          </a:bodyPr>
          <a:lstStyle/>
          <a:p>
            <a:pPr marL="0" indent="0">
              <a:buNone/>
            </a:pPr>
            <a:r>
              <a:rPr lang="en-US" i="1">
                <a:solidFill>
                  <a:schemeClr val="bg1"/>
                </a:solidFill>
              </a:rPr>
              <a:t>Every Thursday 12 Noon to 1:30 p.m. EST from March 27 – May 22, 2025</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2AAC63F9-DBCB-B26C-EBB3-9AC13A1FFFF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6CA513E2-F4D4-067D-86A3-1D7AA6915CA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92510" y="2280447"/>
            <a:ext cx="696997" cy="696997"/>
          </a:xfrm>
          <a:prstGeom prst="rect">
            <a:avLst/>
          </a:prstGeom>
        </p:spPr>
      </p:pic>
      <p:pic>
        <p:nvPicPr>
          <p:cNvPr id="9" name="Graphic 8" descr="Checkbox Checked with solid fill">
            <a:extLst>
              <a:ext uri="{FF2B5EF4-FFF2-40B4-BE49-F238E27FC236}">
                <a16:creationId xmlns:a16="http://schemas.microsoft.com/office/drawing/2014/main" id="{A695BDE0-1AFE-C8B3-30DB-FC1A9F6D0C8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0474" y="2767780"/>
            <a:ext cx="696997" cy="696997"/>
          </a:xfrm>
          <a:prstGeom prst="rect">
            <a:avLst/>
          </a:prstGeom>
        </p:spPr>
      </p:pic>
      <p:pic>
        <p:nvPicPr>
          <p:cNvPr id="11" name="Graphic 10" descr="Checkbox Checked with solid fill">
            <a:extLst>
              <a:ext uri="{FF2B5EF4-FFF2-40B4-BE49-F238E27FC236}">
                <a16:creationId xmlns:a16="http://schemas.microsoft.com/office/drawing/2014/main" id="{6150A580-A843-22D6-6B44-5C7A7CB7B87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92510" y="3261522"/>
            <a:ext cx="696997" cy="696997"/>
          </a:xfrm>
          <a:prstGeom prst="rect">
            <a:avLst/>
          </a:prstGeom>
        </p:spPr>
      </p:pic>
      <p:pic>
        <p:nvPicPr>
          <p:cNvPr id="8" name="Graphic 7" descr="Checkbox Checked with solid fill">
            <a:extLst>
              <a:ext uri="{FF2B5EF4-FFF2-40B4-BE49-F238E27FC236}">
                <a16:creationId xmlns:a16="http://schemas.microsoft.com/office/drawing/2014/main" id="{AA00D496-A8BF-36C9-F554-A5CE207EBEC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9141" y="3762099"/>
            <a:ext cx="696997" cy="696997"/>
          </a:xfrm>
          <a:prstGeom prst="rect">
            <a:avLst/>
          </a:prstGeom>
        </p:spPr>
      </p:pic>
      <p:pic>
        <p:nvPicPr>
          <p:cNvPr id="12" name="Graphic 11" descr="Checkbox Checked with solid fill">
            <a:extLst>
              <a:ext uri="{FF2B5EF4-FFF2-40B4-BE49-F238E27FC236}">
                <a16:creationId xmlns:a16="http://schemas.microsoft.com/office/drawing/2014/main" id="{18C96AEF-569A-26EA-94D1-94BF2226738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72482" y="4268463"/>
            <a:ext cx="696997" cy="696997"/>
          </a:xfrm>
          <a:prstGeom prst="rect">
            <a:avLst/>
          </a:prstGeom>
        </p:spPr>
      </p:pic>
      <p:sp>
        <p:nvSpPr>
          <p:cNvPr id="13" name="Arrow: Right 12">
            <a:extLst>
              <a:ext uri="{FF2B5EF4-FFF2-40B4-BE49-F238E27FC236}">
                <a16:creationId xmlns:a16="http://schemas.microsoft.com/office/drawing/2014/main" id="{89AC5EBD-6A52-9626-ACA4-0832FE46AE95}"/>
              </a:ext>
            </a:extLst>
          </p:cNvPr>
          <p:cNvSpPr/>
          <p:nvPr/>
        </p:nvSpPr>
        <p:spPr>
          <a:xfrm>
            <a:off x="1692510" y="4921489"/>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3578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0A4F7-EDEA-10B9-E9CF-42AAEA7251A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014056-C9AB-C783-40BE-6DC4B17B4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un with rays of light&#10;&#10;AI-generated content may be incorrect.">
            <a:extLst>
              <a:ext uri="{FF2B5EF4-FFF2-40B4-BE49-F238E27FC236}">
                <a16:creationId xmlns:a16="http://schemas.microsoft.com/office/drawing/2014/main" id="{633BC213-25D4-03C9-0CE9-1983C0C409C3}"/>
              </a:ext>
            </a:extLst>
          </p:cNvPr>
          <p:cNvPicPr>
            <a:picLocks noChangeAspect="1"/>
          </p:cNvPicPr>
          <p:nvPr/>
        </p:nvPicPr>
        <p:blipFill>
          <a:blip r:embed="rId3">
            <a:extLst>
              <a:ext uri="{28A0092B-C50C-407E-A947-70E740481C1C}">
                <a14:useLocalDpi xmlns:a14="http://schemas.microsoft.com/office/drawing/2010/main" val="0"/>
              </a:ext>
            </a:extLst>
          </a:blip>
          <a:srcRect l="16494" t="9091" r="32659" b="-1"/>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B4F98223-1225-225D-895C-2EDC7F314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EF30195-F63F-6874-37B5-BAB9383A1321}"/>
              </a:ext>
            </a:extLst>
          </p:cNvPr>
          <p:cNvSpPr txBox="1">
            <a:spLocks/>
          </p:cNvSpPr>
          <p:nvPr/>
        </p:nvSpPr>
        <p:spPr>
          <a:xfrm>
            <a:off x="360771" y="625683"/>
            <a:ext cx="3538106" cy="320413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Cultivating Resilience*</a:t>
            </a:r>
          </a:p>
        </p:txBody>
      </p:sp>
      <p:sp>
        <p:nvSpPr>
          <p:cNvPr id="13" name="Rectangle 12">
            <a:extLst>
              <a:ext uri="{FF2B5EF4-FFF2-40B4-BE49-F238E27FC236}">
                <a16:creationId xmlns:a16="http://schemas.microsoft.com/office/drawing/2014/main" id="{CACB75FA-161E-B1CD-B533-2DA29A0D8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227D777-92D6-C179-D291-E984FF001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5">
            <a:extLst>
              <a:ext uri="{FF2B5EF4-FFF2-40B4-BE49-F238E27FC236}">
                <a16:creationId xmlns:a16="http://schemas.microsoft.com/office/drawing/2014/main" id="{E38ECF32-9159-1D2E-9A5C-C2D7239EAF9E}"/>
              </a:ext>
            </a:extLst>
          </p:cNvPr>
          <p:cNvSpPr txBox="1">
            <a:spLocks/>
          </p:cNvSpPr>
          <p:nvPr/>
        </p:nvSpPr>
        <p:spPr>
          <a:xfrm>
            <a:off x="249119" y="4581675"/>
            <a:ext cx="7886700" cy="15001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Session 7  |  </a:t>
            </a:r>
            <a:r>
              <a:rPr lang="en-US" sz="2400" dirty="0">
                <a:solidFill>
                  <a:prstClr val="black"/>
                </a:solidFill>
                <a:latin typeface="Calibri" panose="020F0502020204030204"/>
              </a:rPr>
              <a:t>May 8</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2025</a:t>
            </a:r>
          </a:p>
        </p:txBody>
      </p:sp>
      <p:sp>
        <p:nvSpPr>
          <p:cNvPr id="5" name="Text Placeholder 5">
            <a:extLst>
              <a:ext uri="{FF2B5EF4-FFF2-40B4-BE49-F238E27FC236}">
                <a16:creationId xmlns:a16="http://schemas.microsoft.com/office/drawing/2014/main" id="{DC292F66-903A-005C-D28E-67889ECD5526}"/>
              </a:ext>
            </a:extLst>
          </p:cNvPr>
          <p:cNvSpPr txBox="1">
            <a:spLocks/>
          </p:cNvSpPr>
          <p:nvPr/>
        </p:nvSpPr>
        <p:spPr>
          <a:xfrm>
            <a:off x="344025" y="3903764"/>
            <a:ext cx="7886700" cy="43659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400" i="1" dirty="0">
                <a:latin typeface="+mj-lt"/>
              </a:rPr>
              <a:t>*Self-Compassion</a:t>
            </a:r>
          </a:p>
        </p:txBody>
      </p:sp>
    </p:spTree>
    <p:extLst>
      <p:ext uri="{BB962C8B-B14F-4D97-AF65-F5344CB8AC3E}">
        <p14:creationId xmlns:p14="http://schemas.microsoft.com/office/powerpoint/2010/main" val="31192480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11" name="Rectangle 1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Rectangle 1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090569"/>
            <a:ext cx="32232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123BA9C-6310-434B-B4C9-C3C2FDC8C380}"/>
              </a:ext>
            </a:extLst>
          </p:cNvPr>
          <p:cNvSpPr txBox="1"/>
          <p:nvPr/>
        </p:nvSpPr>
        <p:spPr>
          <a:xfrm>
            <a:off x="400658" y="2424418"/>
            <a:ext cx="3419569" cy="1822990"/>
          </a:xfrm>
          <a:prstGeom prst="rect">
            <a:avLst/>
          </a:prstGeom>
        </p:spPr>
        <p:txBody>
          <a:bodyPr vert="horz" lIns="91440" tIns="45720" rIns="91440" bIns="45720" rtlCol="0" anchor="ctr">
            <a:norm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42% of women say they have been </a:t>
            </a:r>
            <a:r>
              <a:rPr kumimoji="0" lang="en-US" sz="1700" b="1" i="0" u="none" strike="noStrike" kern="1200" cap="none" spc="0" normalizeH="0" baseline="0" noProof="0" dirty="0">
                <a:ln>
                  <a:noFill/>
                </a:ln>
                <a:solidFill>
                  <a:prstClr val="black"/>
                </a:solidFill>
                <a:effectLst/>
                <a:uLnTx/>
                <a:uFillTx/>
                <a:latin typeface="Calibri" panose="020F0502020204030204"/>
                <a:ea typeface="+mn-ea"/>
                <a:cs typeface="+mn-cs"/>
              </a:rPr>
              <a:t>often</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US" sz="1700" b="1" i="0" u="none" strike="noStrike" kern="1200" cap="none" spc="0" normalizeH="0" baseline="0" noProof="0" dirty="0">
                <a:ln>
                  <a:noFill/>
                </a:ln>
                <a:solidFill>
                  <a:prstClr val="black"/>
                </a:solidFill>
                <a:effectLst/>
                <a:uLnTx/>
                <a:uFillTx/>
                <a:latin typeface="Calibri" panose="020F0502020204030204"/>
                <a:ea typeface="+mn-ea"/>
                <a:cs typeface="+mn-cs"/>
              </a:rPr>
              <a:t>almost always </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burned out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Women are </a:t>
            </a:r>
            <a:r>
              <a:rPr kumimoji="0" lang="en-US" sz="1700" b="1" i="0" u="none" strike="noStrike" kern="1200" cap="none" spc="0" normalizeH="0" baseline="0" noProof="0" dirty="0">
                <a:ln>
                  <a:noFill/>
                </a:ln>
                <a:solidFill>
                  <a:prstClr val="black"/>
                </a:solidFill>
                <a:effectLst/>
                <a:uLnTx/>
                <a:uFillTx/>
                <a:latin typeface="Calibri" panose="020F0502020204030204"/>
                <a:ea typeface="+mn-ea"/>
                <a:cs typeface="+mn-cs"/>
              </a:rPr>
              <a:t>32% more likely </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to experience burnout than men</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513853"/>
            <a:ext cx="4507025"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B3106855-9138-440F-BEAB-B6DDC98D4B80}"/>
              </a:ext>
            </a:extLst>
          </p:cNvPr>
          <p:cNvPicPr>
            <a:picLocks noChangeAspect="1"/>
          </p:cNvPicPr>
          <p:nvPr/>
        </p:nvPicPr>
        <p:blipFill rotWithShape="1">
          <a:blip r:embed="rId2"/>
          <a:srcRect r="8166" b="-2"/>
          <a:stretch/>
        </p:blipFill>
        <p:spPr>
          <a:xfrm>
            <a:off x="4483341" y="799352"/>
            <a:ext cx="4069057" cy="5259296"/>
          </a:xfrm>
          <a:prstGeom prst="rect">
            <a:avLst/>
          </a:prstGeom>
        </p:spPr>
      </p:pic>
      <p:sp>
        <p:nvSpPr>
          <p:cNvPr id="13" name="Title 3">
            <a:extLst>
              <a:ext uri="{FF2B5EF4-FFF2-40B4-BE49-F238E27FC236}">
                <a16:creationId xmlns:a16="http://schemas.microsoft.com/office/drawing/2014/main" id="{DBA9CA0E-E528-4B82-B5EC-BE4A648F06DA}"/>
              </a:ext>
            </a:extLst>
          </p:cNvPr>
          <p:cNvSpPr txBox="1">
            <a:spLocks/>
          </p:cNvSpPr>
          <p:nvPr/>
        </p:nvSpPr>
        <p:spPr>
          <a:xfrm>
            <a:off x="502348" y="831276"/>
            <a:ext cx="2983695"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Gender </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&amp; Burnout</a:t>
            </a:r>
          </a:p>
        </p:txBody>
      </p:sp>
      <p:sp>
        <p:nvSpPr>
          <p:cNvPr id="6" name="TextBox 5">
            <a:extLst>
              <a:ext uri="{FF2B5EF4-FFF2-40B4-BE49-F238E27FC236}">
                <a16:creationId xmlns:a16="http://schemas.microsoft.com/office/drawing/2014/main" id="{ECEAC5FC-9C7B-4C44-8875-21AB66B9E4C0}"/>
              </a:ext>
            </a:extLst>
          </p:cNvPr>
          <p:cNvSpPr txBox="1"/>
          <p:nvPr/>
        </p:nvSpPr>
        <p:spPr>
          <a:xfrm>
            <a:off x="192950" y="6367908"/>
            <a:ext cx="5108966"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2021 and 2022 Women in the Workplace Report by McKinsey &amp; Company and Lean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Future Forum Pulse Report Falls 2022</a:t>
            </a:r>
          </a:p>
        </p:txBody>
      </p:sp>
    </p:spTree>
    <p:extLst>
      <p:ext uri="{BB962C8B-B14F-4D97-AF65-F5344CB8AC3E}">
        <p14:creationId xmlns:p14="http://schemas.microsoft.com/office/powerpoint/2010/main" val="1443529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9F54D-D7A8-E5AD-8895-19AE94F083F0}"/>
              </a:ext>
            </a:extLst>
          </p:cNvPr>
          <p:cNvSpPr>
            <a:spLocks noGrp="1"/>
          </p:cNvSpPr>
          <p:nvPr>
            <p:ph type="title"/>
          </p:nvPr>
        </p:nvSpPr>
        <p:spPr>
          <a:xfrm>
            <a:off x="634562" y="2430793"/>
            <a:ext cx="7874876" cy="1425265"/>
          </a:xfrm>
          <a:custGeom>
            <a:avLst/>
            <a:gdLst>
              <a:gd name="connsiteX0" fmla="*/ 0 w 7874876"/>
              <a:gd name="connsiteY0" fmla="*/ 0 h 1425265"/>
              <a:gd name="connsiteX1" fmla="*/ 719989 w 7874876"/>
              <a:gd name="connsiteY1" fmla="*/ 0 h 1425265"/>
              <a:gd name="connsiteX2" fmla="*/ 1124982 w 7874876"/>
              <a:gd name="connsiteY2" fmla="*/ 0 h 1425265"/>
              <a:gd name="connsiteX3" fmla="*/ 1687473 w 7874876"/>
              <a:gd name="connsiteY3" fmla="*/ 0 h 1425265"/>
              <a:gd name="connsiteX4" fmla="*/ 2328713 w 7874876"/>
              <a:gd name="connsiteY4" fmla="*/ 0 h 1425265"/>
              <a:gd name="connsiteX5" fmla="*/ 2654958 w 7874876"/>
              <a:gd name="connsiteY5" fmla="*/ 0 h 1425265"/>
              <a:gd name="connsiteX6" fmla="*/ 2981203 w 7874876"/>
              <a:gd name="connsiteY6" fmla="*/ 0 h 1425265"/>
              <a:gd name="connsiteX7" fmla="*/ 3701192 w 7874876"/>
              <a:gd name="connsiteY7" fmla="*/ 0 h 1425265"/>
              <a:gd name="connsiteX8" fmla="*/ 4263683 w 7874876"/>
              <a:gd name="connsiteY8" fmla="*/ 0 h 1425265"/>
              <a:gd name="connsiteX9" fmla="*/ 4589928 w 7874876"/>
              <a:gd name="connsiteY9" fmla="*/ 0 h 1425265"/>
              <a:gd name="connsiteX10" fmla="*/ 5152419 w 7874876"/>
              <a:gd name="connsiteY10" fmla="*/ 0 h 1425265"/>
              <a:gd name="connsiteX11" fmla="*/ 5872408 w 7874876"/>
              <a:gd name="connsiteY11" fmla="*/ 0 h 1425265"/>
              <a:gd name="connsiteX12" fmla="*/ 6356150 w 7874876"/>
              <a:gd name="connsiteY12" fmla="*/ 0 h 1425265"/>
              <a:gd name="connsiteX13" fmla="*/ 6839892 w 7874876"/>
              <a:gd name="connsiteY13" fmla="*/ 0 h 1425265"/>
              <a:gd name="connsiteX14" fmla="*/ 7874876 w 7874876"/>
              <a:gd name="connsiteY14" fmla="*/ 0 h 1425265"/>
              <a:gd name="connsiteX15" fmla="*/ 7874876 w 7874876"/>
              <a:gd name="connsiteY15" fmla="*/ 489341 h 1425265"/>
              <a:gd name="connsiteX16" fmla="*/ 7874876 w 7874876"/>
              <a:gd name="connsiteY16" fmla="*/ 964429 h 1425265"/>
              <a:gd name="connsiteX17" fmla="*/ 7874876 w 7874876"/>
              <a:gd name="connsiteY17" fmla="*/ 1425265 h 1425265"/>
              <a:gd name="connsiteX18" fmla="*/ 7391134 w 7874876"/>
              <a:gd name="connsiteY18" fmla="*/ 1425265 h 1425265"/>
              <a:gd name="connsiteX19" fmla="*/ 6986140 w 7874876"/>
              <a:gd name="connsiteY19" fmla="*/ 1425265 h 1425265"/>
              <a:gd name="connsiteX20" fmla="*/ 6266151 w 7874876"/>
              <a:gd name="connsiteY20" fmla="*/ 1425265 h 1425265"/>
              <a:gd name="connsiteX21" fmla="*/ 5703660 w 7874876"/>
              <a:gd name="connsiteY21" fmla="*/ 1425265 h 1425265"/>
              <a:gd name="connsiteX22" fmla="*/ 5377415 w 7874876"/>
              <a:gd name="connsiteY22" fmla="*/ 1425265 h 1425265"/>
              <a:gd name="connsiteX23" fmla="*/ 4814924 w 7874876"/>
              <a:gd name="connsiteY23" fmla="*/ 1425265 h 1425265"/>
              <a:gd name="connsiteX24" fmla="*/ 4331182 w 7874876"/>
              <a:gd name="connsiteY24" fmla="*/ 1425265 h 1425265"/>
              <a:gd name="connsiteX25" fmla="*/ 3847439 w 7874876"/>
              <a:gd name="connsiteY25" fmla="*/ 1425265 h 1425265"/>
              <a:gd name="connsiteX26" fmla="*/ 3363697 w 7874876"/>
              <a:gd name="connsiteY26" fmla="*/ 1425265 h 1425265"/>
              <a:gd name="connsiteX27" fmla="*/ 2879955 w 7874876"/>
              <a:gd name="connsiteY27" fmla="*/ 1425265 h 1425265"/>
              <a:gd name="connsiteX28" fmla="*/ 2238715 w 7874876"/>
              <a:gd name="connsiteY28" fmla="*/ 1425265 h 1425265"/>
              <a:gd name="connsiteX29" fmla="*/ 1676224 w 7874876"/>
              <a:gd name="connsiteY29" fmla="*/ 1425265 h 1425265"/>
              <a:gd name="connsiteX30" fmla="*/ 1349979 w 7874876"/>
              <a:gd name="connsiteY30" fmla="*/ 1425265 h 1425265"/>
              <a:gd name="connsiteX31" fmla="*/ 866236 w 7874876"/>
              <a:gd name="connsiteY31" fmla="*/ 1425265 h 1425265"/>
              <a:gd name="connsiteX32" fmla="*/ 0 w 7874876"/>
              <a:gd name="connsiteY32" fmla="*/ 1425265 h 1425265"/>
              <a:gd name="connsiteX33" fmla="*/ 0 w 7874876"/>
              <a:gd name="connsiteY33" fmla="*/ 978682 h 1425265"/>
              <a:gd name="connsiteX34" fmla="*/ 0 w 7874876"/>
              <a:gd name="connsiteY34" fmla="*/ 546352 h 1425265"/>
              <a:gd name="connsiteX35" fmla="*/ 0 w 7874876"/>
              <a:gd name="connsiteY35" fmla="*/ 0 h 14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74876" h="1425265" fill="none" extrusionOk="0">
                <a:moveTo>
                  <a:pt x="0" y="0"/>
                </a:moveTo>
                <a:cubicBezTo>
                  <a:pt x="159008" y="-54968"/>
                  <a:pt x="501054" y="74415"/>
                  <a:pt x="719989" y="0"/>
                </a:cubicBezTo>
                <a:cubicBezTo>
                  <a:pt x="938924" y="-74415"/>
                  <a:pt x="1012292" y="35374"/>
                  <a:pt x="1124982" y="0"/>
                </a:cubicBezTo>
                <a:cubicBezTo>
                  <a:pt x="1237672" y="-35374"/>
                  <a:pt x="1443524" y="54542"/>
                  <a:pt x="1687473" y="0"/>
                </a:cubicBezTo>
                <a:cubicBezTo>
                  <a:pt x="1931422" y="-54542"/>
                  <a:pt x="2185157" y="52333"/>
                  <a:pt x="2328713" y="0"/>
                </a:cubicBezTo>
                <a:cubicBezTo>
                  <a:pt x="2472269" y="-52333"/>
                  <a:pt x="2512681" y="2637"/>
                  <a:pt x="2654958" y="0"/>
                </a:cubicBezTo>
                <a:cubicBezTo>
                  <a:pt x="2797235" y="-2637"/>
                  <a:pt x="2855215" y="32584"/>
                  <a:pt x="2981203" y="0"/>
                </a:cubicBezTo>
                <a:cubicBezTo>
                  <a:pt x="3107191" y="-32584"/>
                  <a:pt x="3553862" y="9966"/>
                  <a:pt x="3701192" y="0"/>
                </a:cubicBezTo>
                <a:cubicBezTo>
                  <a:pt x="3848522" y="-9966"/>
                  <a:pt x="4044947" y="22624"/>
                  <a:pt x="4263683" y="0"/>
                </a:cubicBezTo>
                <a:cubicBezTo>
                  <a:pt x="4482419" y="-22624"/>
                  <a:pt x="4452665" y="31381"/>
                  <a:pt x="4589928" y="0"/>
                </a:cubicBezTo>
                <a:cubicBezTo>
                  <a:pt x="4727192" y="-31381"/>
                  <a:pt x="5023167" y="66053"/>
                  <a:pt x="5152419" y="0"/>
                </a:cubicBezTo>
                <a:cubicBezTo>
                  <a:pt x="5281671" y="-66053"/>
                  <a:pt x="5670946" y="44031"/>
                  <a:pt x="5872408" y="0"/>
                </a:cubicBezTo>
                <a:cubicBezTo>
                  <a:pt x="6073870" y="-44031"/>
                  <a:pt x="6138459" y="37357"/>
                  <a:pt x="6356150" y="0"/>
                </a:cubicBezTo>
                <a:cubicBezTo>
                  <a:pt x="6573841" y="-37357"/>
                  <a:pt x="6656930" y="13845"/>
                  <a:pt x="6839892" y="0"/>
                </a:cubicBezTo>
                <a:cubicBezTo>
                  <a:pt x="7022854" y="-13845"/>
                  <a:pt x="7545016" y="116875"/>
                  <a:pt x="7874876" y="0"/>
                </a:cubicBezTo>
                <a:cubicBezTo>
                  <a:pt x="7877887" y="110768"/>
                  <a:pt x="7854458" y="247659"/>
                  <a:pt x="7874876" y="489341"/>
                </a:cubicBezTo>
                <a:cubicBezTo>
                  <a:pt x="7895294" y="731023"/>
                  <a:pt x="7874268" y="793461"/>
                  <a:pt x="7874876" y="964429"/>
                </a:cubicBezTo>
                <a:cubicBezTo>
                  <a:pt x="7875484" y="1135397"/>
                  <a:pt x="7847237" y="1323484"/>
                  <a:pt x="7874876" y="1425265"/>
                </a:cubicBezTo>
                <a:cubicBezTo>
                  <a:pt x="7750412" y="1452837"/>
                  <a:pt x="7555394" y="1400271"/>
                  <a:pt x="7391134" y="1425265"/>
                </a:cubicBezTo>
                <a:cubicBezTo>
                  <a:pt x="7226874" y="1450259"/>
                  <a:pt x="7159238" y="1420579"/>
                  <a:pt x="6986140" y="1425265"/>
                </a:cubicBezTo>
                <a:cubicBezTo>
                  <a:pt x="6813042" y="1429951"/>
                  <a:pt x="6438458" y="1362632"/>
                  <a:pt x="6266151" y="1425265"/>
                </a:cubicBezTo>
                <a:cubicBezTo>
                  <a:pt x="6093844" y="1487898"/>
                  <a:pt x="5897376" y="1402973"/>
                  <a:pt x="5703660" y="1425265"/>
                </a:cubicBezTo>
                <a:cubicBezTo>
                  <a:pt x="5509944" y="1447557"/>
                  <a:pt x="5470467" y="1424389"/>
                  <a:pt x="5377415" y="1425265"/>
                </a:cubicBezTo>
                <a:cubicBezTo>
                  <a:pt x="5284363" y="1426141"/>
                  <a:pt x="4965665" y="1378084"/>
                  <a:pt x="4814924" y="1425265"/>
                </a:cubicBezTo>
                <a:cubicBezTo>
                  <a:pt x="4664183" y="1472446"/>
                  <a:pt x="4478169" y="1377736"/>
                  <a:pt x="4331182" y="1425265"/>
                </a:cubicBezTo>
                <a:cubicBezTo>
                  <a:pt x="4184195" y="1472794"/>
                  <a:pt x="4062097" y="1413358"/>
                  <a:pt x="3847439" y="1425265"/>
                </a:cubicBezTo>
                <a:cubicBezTo>
                  <a:pt x="3632781" y="1437172"/>
                  <a:pt x="3540652" y="1395449"/>
                  <a:pt x="3363697" y="1425265"/>
                </a:cubicBezTo>
                <a:cubicBezTo>
                  <a:pt x="3186742" y="1455081"/>
                  <a:pt x="3092194" y="1421780"/>
                  <a:pt x="2879955" y="1425265"/>
                </a:cubicBezTo>
                <a:cubicBezTo>
                  <a:pt x="2667716" y="1428750"/>
                  <a:pt x="2476331" y="1360921"/>
                  <a:pt x="2238715" y="1425265"/>
                </a:cubicBezTo>
                <a:cubicBezTo>
                  <a:pt x="2001099" y="1489609"/>
                  <a:pt x="1943584" y="1414905"/>
                  <a:pt x="1676224" y="1425265"/>
                </a:cubicBezTo>
                <a:cubicBezTo>
                  <a:pt x="1408864" y="1435625"/>
                  <a:pt x="1494697" y="1402878"/>
                  <a:pt x="1349979" y="1425265"/>
                </a:cubicBezTo>
                <a:cubicBezTo>
                  <a:pt x="1205262" y="1447652"/>
                  <a:pt x="996623" y="1374095"/>
                  <a:pt x="866236" y="1425265"/>
                </a:cubicBezTo>
                <a:cubicBezTo>
                  <a:pt x="735849" y="1476435"/>
                  <a:pt x="174063" y="1334143"/>
                  <a:pt x="0" y="1425265"/>
                </a:cubicBezTo>
                <a:cubicBezTo>
                  <a:pt x="-18070" y="1307501"/>
                  <a:pt x="3451" y="1145704"/>
                  <a:pt x="0" y="978682"/>
                </a:cubicBezTo>
                <a:cubicBezTo>
                  <a:pt x="-3451" y="811660"/>
                  <a:pt x="42586" y="642630"/>
                  <a:pt x="0" y="546352"/>
                </a:cubicBezTo>
                <a:cubicBezTo>
                  <a:pt x="-42586" y="450074"/>
                  <a:pt x="40084" y="189119"/>
                  <a:pt x="0" y="0"/>
                </a:cubicBezTo>
                <a:close/>
              </a:path>
              <a:path w="7874876" h="1425265" stroke="0" extrusionOk="0">
                <a:moveTo>
                  <a:pt x="0" y="0"/>
                </a:moveTo>
                <a:cubicBezTo>
                  <a:pt x="217804" y="-46205"/>
                  <a:pt x="314619" y="42560"/>
                  <a:pt x="483742" y="0"/>
                </a:cubicBezTo>
                <a:cubicBezTo>
                  <a:pt x="652865" y="-42560"/>
                  <a:pt x="720634" y="5087"/>
                  <a:pt x="809987" y="0"/>
                </a:cubicBezTo>
                <a:cubicBezTo>
                  <a:pt x="899340" y="-5087"/>
                  <a:pt x="1325679" y="10689"/>
                  <a:pt x="1529976" y="0"/>
                </a:cubicBezTo>
                <a:cubicBezTo>
                  <a:pt x="1734273" y="-10689"/>
                  <a:pt x="1892197" y="8790"/>
                  <a:pt x="2013718" y="0"/>
                </a:cubicBezTo>
                <a:cubicBezTo>
                  <a:pt x="2135239" y="-8790"/>
                  <a:pt x="2396225" y="40642"/>
                  <a:pt x="2497461" y="0"/>
                </a:cubicBezTo>
                <a:cubicBezTo>
                  <a:pt x="2598697" y="-40642"/>
                  <a:pt x="2889396" y="26384"/>
                  <a:pt x="3217449" y="0"/>
                </a:cubicBezTo>
                <a:cubicBezTo>
                  <a:pt x="3545502" y="-26384"/>
                  <a:pt x="3452771" y="6850"/>
                  <a:pt x="3622443" y="0"/>
                </a:cubicBezTo>
                <a:cubicBezTo>
                  <a:pt x="3792115" y="-6850"/>
                  <a:pt x="4036187" y="40400"/>
                  <a:pt x="4342432" y="0"/>
                </a:cubicBezTo>
                <a:cubicBezTo>
                  <a:pt x="4648677" y="-40400"/>
                  <a:pt x="4823805" y="26335"/>
                  <a:pt x="5062420" y="0"/>
                </a:cubicBezTo>
                <a:cubicBezTo>
                  <a:pt x="5301035" y="-26335"/>
                  <a:pt x="5424717" y="10175"/>
                  <a:pt x="5624911" y="0"/>
                </a:cubicBezTo>
                <a:cubicBezTo>
                  <a:pt x="5825105" y="-10175"/>
                  <a:pt x="6140056" y="79946"/>
                  <a:pt x="6344900" y="0"/>
                </a:cubicBezTo>
                <a:cubicBezTo>
                  <a:pt x="6549744" y="-79946"/>
                  <a:pt x="6701857" y="24776"/>
                  <a:pt x="6828642" y="0"/>
                </a:cubicBezTo>
                <a:cubicBezTo>
                  <a:pt x="6955427" y="-24776"/>
                  <a:pt x="7149703" y="37959"/>
                  <a:pt x="7312385" y="0"/>
                </a:cubicBezTo>
                <a:cubicBezTo>
                  <a:pt x="7475067" y="-37959"/>
                  <a:pt x="7614857" y="42982"/>
                  <a:pt x="7874876" y="0"/>
                </a:cubicBezTo>
                <a:cubicBezTo>
                  <a:pt x="7909758" y="165034"/>
                  <a:pt x="7855801" y="324742"/>
                  <a:pt x="7874876" y="460836"/>
                </a:cubicBezTo>
                <a:cubicBezTo>
                  <a:pt x="7893951" y="596930"/>
                  <a:pt x="7862963" y="732594"/>
                  <a:pt x="7874876" y="935924"/>
                </a:cubicBezTo>
                <a:cubicBezTo>
                  <a:pt x="7886789" y="1139254"/>
                  <a:pt x="7871758" y="1250242"/>
                  <a:pt x="7874876" y="1425265"/>
                </a:cubicBezTo>
                <a:cubicBezTo>
                  <a:pt x="7590905" y="1464935"/>
                  <a:pt x="7408156" y="1382321"/>
                  <a:pt x="7233636" y="1425265"/>
                </a:cubicBezTo>
                <a:cubicBezTo>
                  <a:pt x="7059116" y="1468209"/>
                  <a:pt x="6976394" y="1410136"/>
                  <a:pt x="6907391" y="1425265"/>
                </a:cubicBezTo>
                <a:cubicBezTo>
                  <a:pt x="6838388" y="1440394"/>
                  <a:pt x="6650985" y="1407193"/>
                  <a:pt x="6502398" y="1425265"/>
                </a:cubicBezTo>
                <a:cubicBezTo>
                  <a:pt x="6353811" y="1443337"/>
                  <a:pt x="6105833" y="1422829"/>
                  <a:pt x="5782409" y="1425265"/>
                </a:cubicBezTo>
                <a:cubicBezTo>
                  <a:pt x="5458985" y="1427701"/>
                  <a:pt x="5494918" y="1357866"/>
                  <a:pt x="5219918" y="1425265"/>
                </a:cubicBezTo>
                <a:cubicBezTo>
                  <a:pt x="4944918" y="1492664"/>
                  <a:pt x="4970078" y="1412045"/>
                  <a:pt x="4814924" y="1425265"/>
                </a:cubicBezTo>
                <a:cubicBezTo>
                  <a:pt x="4659770" y="1438485"/>
                  <a:pt x="4387165" y="1411192"/>
                  <a:pt x="4252433" y="1425265"/>
                </a:cubicBezTo>
                <a:cubicBezTo>
                  <a:pt x="4117701" y="1439338"/>
                  <a:pt x="4078077" y="1402181"/>
                  <a:pt x="3926188" y="1425265"/>
                </a:cubicBezTo>
                <a:cubicBezTo>
                  <a:pt x="3774299" y="1448349"/>
                  <a:pt x="3669976" y="1420579"/>
                  <a:pt x="3599943" y="1425265"/>
                </a:cubicBezTo>
                <a:cubicBezTo>
                  <a:pt x="3529911" y="1429951"/>
                  <a:pt x="3280250" y="1410855"/>
                  <a:pt x="3037452" y="1425265"/>
                </a:cubicBezTo>
                <a:cubicBezTo>
                  <a:pt x="2794654" y="1439675"/>
                  <a:pt x="2793838" y="1402854"/>
                  <a:pt x="2632459" y="1425265"/>
                </a:cubicBezTo>
                <a:cubicBezTo>
                  <a:pt x="2471080" y="1447676"/>
                  <a:pt x="2156862" y="1419075"/>
                  <a:pt x="1991219" y="1425265"/>
                </a:cubicBezTo>
                <a:cubicBezTo>
                  <a:pt x="1825576" y="1431455"/>
                  <a:pt x="1736410" y="1412352"/>
                  <a:pt x="1586225" y="1425265"/>
                </a:cubicBezTo>
                <a:cubicBezTo>
                  <a:pt x="1436040" y="1438178"/>
                  <a:pt x="1161777" y="1415280"/>
                  <a:pt x="944985" y="1425265"/>
                </a:cubicBezTo>
                <a:cubicBezTo>
                  <a:pt x="728193" y="1435250"/>
                  <a:pt x="764709" y="1393907"/>
                  <a:pt x="618740" y="1425265"/>
                </a:cubicBezTo>
                <a:cubicBezTo>
                  <a:pt x="472772" y="1456623"/>
                  <a:pt x="281030" y="1418244"/>
                  <a:pt x="0" y="1425265"/>
                </a:cubicBezTo>
                <a:cubicBezTo>
                  <a:pt x="-49955" y="1303956"/>
                  <a:pt x="36025" y="1073082"/>
                  <a:pt x="0" y="978682"/>
                </a:cubicBezTo>
                <a:cubicBezTo>
                  <a:pt x="-36025" y="884282"/>
                  <a:pt x="22686" y="682945"/>
                  <a:pt x="0" y="475088"/>
                </a:cubicBezTo>
                <a:cubicBezTo>
                  <a:pt x="-22686" y="267231"/>
                  <a:pt x="37150" y="217866"/>
                  <a:pt x="0" y="0"/>
                </a:cubicBezTo>
                <a:close/>
              </a:path>
            </a:pathLst>
          </a:custGeom>
          <a:ln w="25400">
            <a:solidFill>
              <a:schemeClr val="tx1"/>
            </a:solidFill>
            <a:extLst>
              <a:ext uri="{C807C97D-BFC1-408E-A445-0C87EB9F89A2}">
                <ask:lineSketchStyleProps xmlns:ask="http://schemas.microsoft.com/office/drawing/2018/sketchyshapes" sd="1219033472">
                  <ask:type>
                    <ask:lineSketchScribble/>
                  </ask:type>
                </ask:lineSketchStyleProps>
              </a:ext>
            </a:extLst>
          </a:ln>
        </p:spPr>
        <p:txBody>
          <a:bodyPr vert="horz" lIns="91440" tIns="45720" rIns="91440" bIns="45720" rtlCol="0" anchor="b">
            <a:noAutofit/>
          </a:bodyPr>
          <a:lstStyle/>
          <a:p>
            <a:pPr defTabSz="914400"/>
            <a:r>
              <a:rPr lang="en-US" sz="2400" dirty="0">
                <a:solidFill>
                  <a:srgbClr val="FFFFFF"/>
                </a:solidFill>
              </a:rPr>
              <a:t>“What is ‘burnout’ really? If we peek behind the curtain, the real culprit of our burnout woes is employer exploitation.”</a:t>
            </a:r>
            <a:br>
              <a:rPr lang="en-US" sz="2400" dirty="0">
                <a:solidFill>
                  <a:srgbClr val="FFFFFF"/>
                </a:solidFill>
              </a:rPr>
            </a:br>
            <a:endParaRPr lang="en-US" sz="2400" dirty="0">
              <a:solidFill>
                <a:srgbClr val="FFFFFF"/>
              </a:solidFill>
            </a:endParaRPr>
          </a:p>
        </p:txBody>
      </p:sp>
      <p:sp>
        <p:nvSpPr>
          <p:cNvPr id="5" name="TextBox 4">
            <a:extLst>
              <a:ext uri="{FF2B5EF4-FFF2-40B4-BE49-F238E27FC236}">
                <a16:creationId xmlns:a16="http://schemas.microsoft.com/office/drawing/2014/main" id="{D1894F2F-9BD9-DED5-5BFB-B90F0ED81FB3}"/>
              </a:ext>
            </a:extLst>
          </p:cNvPr>
          <p:cNvSpPr txBox="1"/>
          <p:nvPr/>
        </p:nvSpPr>
        <p:spPr>
          <a:xfrm>
            <a:off x="4572000" y="6040848"/>
            <a:ext cx="4099034" cy="738664"/>
          </a:xfrm>
          <a:prstGeom prst="rect">
            <a:avLst/>
          </a:prstGeom>
          <a:noFill/>
        </p:spPr>
        <p:txBody>
          <a:bodyPr wrap="square">
            <a:spAutoFit/>
          </a:bodyPr>
          <a:lstStyle/>
          <a:p>
            <a:pPr algn="r" defTabSz="914400"/>
            <a:r>
              <a:rPr lang="en-US" sz="1400" dirty="0">
                <a:solidFill>
                  <a:srgbClr val="E7E6E6"/>
                </a:solidFill>
                <a:latin typeface="Calibri" panose="020F0502020204030204"/>
              </a:rPr>
              <a:t>“</a:t>
            </a:r>
            <a:r>
              <a:rPr lang="en-US" sz="1400" dirty="0" err="1">
                <a:solidFill>
                  <a:srgbClr val="E7E6E6"/>
                </a:solidFill>
                <a:latin typeface="Calibri" panose="020F0502020204030204"/>
              </a:rPr>
              <a:t>Zoinks</a:t>
            </a:r>
            <a:r>
              <a:rPr lang="en-US" sz="1400" dirty="0">
                <a:solidFill>
                  <a:srgbClr val="E7E6E6"/>
                </a:solidFill>
                <a:latin typeface="Calibri" panose="020F0502020204030204"/>
              </a:rPr>
              <a:t>! Like, is burnout at it again? </a:t>
            </a:r>
            <a:r>
              <a:rPr lang="en-US" sz="1400" dirty="0" err="1">
                <a:solidFill>
                  <a:srgbClr val="E7E6E6"/>
                </a:solidFill>
                <a:latin typeface="Calibri" panose="020F0502020204030204"/>
              </a:rPr>
              <a:t>Orrr</a:t>
            </a:r>
            <a:r>
              <a:rPr lang="en-US" sz="1400" dirty="0">
                <a:solidFill>
                  <a:srgbClr val="E7E6E6"/>
                </a:solidFill>
                <a:latin typeface="Calibri" panose="020F0502020204030204"/>
              </a:rPr>
              <a:t> is there  anew villain in town?” by Carlos Garcia Leon, Community-centric Fundraising</a:t>
            </a:r>
          </a:p>
        </p:txBody>
      </p:sp>
      <p:sp>
        <p:nvSpPr>
          <p:cNvPr id="6" name="TextBox 5">
            <a:extLst>
              <a:ext uri="{FF2B5EF4-FFF2-40B4-BE49-F238E27FC236}">
                <a16:creationId xmlns:a16="http://schemas.microsoft.com/office/drawing/2014/main" id="{B7373E63-8829-5C8F-42B6-462BD1C839AC}"/>
              </a:ext>
            </a:extLst>
          </p:cNvPr>
          <p:cNvSpPr txBox="1"/>
          <p:nvPr/>
        </p:nvSpPr>
        <p:spPr>
          <a:xfrm>
            <a:off x="2" y="755598"/>
            <a:ext cx="9238593" cy="646331"/>
          </a:xfrm>
          <a:prstGeom prst="rect">
            <a:avLst/>
          </a:prstGeom>
          <a:noFill/>
        </p:spPr>
        <p:txBody>
          <a:bodyPr wrap="square" rtlCol="0">
            <a:spAutoFit/>
          </a:bodyPr>
          <a:lstStyle/>
          <a:p>
            <a:pPr algn="ctr" defTabSz="914400"/>
            <a:r>
              <a:rPr lang="en-US" sz="3600" cap="all" dirty="0">
                <a:solidFill>
                  <a:prstClr val="white"/>
                </a:solidFill>
                <a:latin typeface="Calibri" panose="020F0502020204030204"/>
              </a:rPr>
              <a:t>Reframing “Employee Burnout”</a:t>
            </a:r>
          </a:p>
        </p:txBody>
      </p:sp>
    </p:spTree>
    <p:extLst>
      <p:ext uri="{BB962C8B-B14F-4D97-AF65-F5344CB8AC3E}">
        <p14:creationId xmlns:p14="http://schemas.microsoft.com/office/powerpoint/2010/main" val="276558043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FAD8-4F29-479E-89FF-F61940D7273D}"/>
              </a:ext>
            </a:extLst>
          </p:cNvPr>
          <p:cNvSpPr>
            <a:spLocks noGrp="1"/>
          </p:cNvSpPr>
          <p:nvPr>
            <p:ph type="title"/>
          </p:nvPr>
        </p:nvSpPr>
        <p:spPr>
          <a:xfrm>
            <a:off x="869951" y="995318"/>
            <a:ext cx="7404101" cy="1193968"/>
          </a:xfrm>
          <a:solidFill>
            <a:srgbClr val="FFFFFF"/>
          </a:solidFill>
          <a:ln w="38100">
            <a:solidFill>
              <a:srgbClr val="7F7F7F"/>
            </a:solidFill>
            <a:miter lim="800000"/>
          </a:ln>
        </p:spPr>
        <p:txBody>
          <a:bodyPr>
            <a:normAutofit/>
          </a:bodyPr>
          <a:lstStyle/>
          <a:p>
            <a:pPr algn="ctr"/>
            <a:r>
              <a:rPr lang="en-US" sz="3600" dirty="0">
                <a:solidFill>
                  <a:srgbClr val="3F3F3F"/>
                </a:solidFill>
              </a:rPr>
              <a:t>Resilience vs. Self-Compassion</a:t>
            </a:r>
          </a:p>
        </p:txBody>
      </p:sp>
      <p:sp>
        <p:nvSpPr>
          <p:cNvPr id="3" name="Content Placeholder 2">
            <a:extLst>
              <a:ext uri="{FF2B5EF4-FFF2-40B4-BE49-F238E27FC236}">
                <a16:creationId xmlns:a16="http://schemas.microsoft.com/office/drawing/2014/main" id="{5813C964-38E3-4FCE-99EA-1D30482EF279}"/>
              </a:ext>
            </a:extLst>
          </p:cNvPr>
          <p:cNvSpPr>
            <a:spLocks noGrp="1"/>
          </p:cNvSpPr>
          <p:nvPr>
            <p:ph sz="half" idx="1"/>
          </p:nvPr>
        </p:nvSpPr>
        <p:spPr>
          <a:xfrm>
            <a:off x="1107688" y="3443683"/>
            <a:ext cx="3223013" cy="2959777"/>
          </a:xfrm>
        </p:spPr>
        <p:txBody>
          <a:bodyPr anchor="t">
            <a:normAutofit/>
          </a:bodyPr>
          <a:lstStyle/>
          <a:p>
            <a:pPr marL="0" indent="0">
              <a:buNone/>
            </a:pPr>
            <a:r>
              <a:rPr lang="en-US" sz="2800" dirty="0"/>
              <a:t>Resilience</a:t>
            </a:r>
            <a:endParaRPr lang="en-US" sz="2000" dirty="0"/>
          </a:p>
          <a:p>
            <a:r>
              <a:rPr lang="en-US" sz="2000" dirty="0"/>
              <a:t>Process of adapting well in the face of trauma</a:t>
            </a:r>
          </a:p>
          <a:p>
            <a:r>
              <a:rPr lang="en-US" sz="2000" dirty="0"/>
              <a:t>Focused on surviving and enduring</a:t>
            </a:r>
          </a:p>
          <a:p>
            <a:pPr marL="0" indent="0">
              <a:buNone/>
            </a:pPr>
            <a:endParaRPr lang="en-US" sz="1700" dirty="0"/>
          </a:p>
        </p:txBody>
      </p:sp>
      <p:sp>
        <p:nvSpPr>
          <p:cNvPr id="4" name="Content Placeholder 3">
            <a:extLst>
              <a:ext uri="{FF2B5EF4-FFF2-40B4-BE49-F238E27FC236}">
                <a16:creationId xmlns:a16="http://schemas.microsoft.com/office/drawing/2014/main" id="{C2106DFA-4890-4245-A11D-12EFF9BF84FA}"/>
              </a:ext>
            </a:extLst>
          </p:cNvPr>
          <p:cNvSpPr>
            <a:spLocks noGrp="1"/>
          </p:cNvSpPr>
          <p:nvPr>
            <p:ph sz="half" idx="2"/>
          </p:nvPr>
        </p:nvSpPr>
        <p:spPr>
          <a:xfrm>
            <a:off x="4813300" y="3443681"/>
            <a:ext cx="3219445" cy="2959778"/>
          </a:xfrm>
        </p:spPr>
        <p:txBody>
          <a:bodyPr anchor="t">
            <a:normAutofit/>
          </a:bodyPr>
          <a:lstStyle/>
          <a:p>
            <a:pPr marL="0" indent="0">
              <a:buNone/>
            </a:pPr>
            <a:r>
              <a:rPr lang="en-US" sz="2800" dirty="0"/>
              <a:t>Self-Compassion</a:t>
            </a:r>
          </a:p>
          <a:p>
            <a:r>
              <a:rPr lang="en-US" sz="2000" dirty="0"/>
              <a:t>Emotionally-supportive attitude toward self</a:t>
            </a:r>
          </a:p>
          <a:p>
            <a:r>
              <a:rPr lang="en-US" sz="2000" dirty="0"/>
              <a:t>Focused on healing and thriving</a:t>
            </a:r>
          </a:p>
        </p:txBody>
      </p:sp>
      <p:pic>
        <p:nvPicPr>
          <p:cNvPr id="6" name="Graphic 5" descr="Lightning">
            <a:extLst>
              <a:ext uri="{FF2B5EF4-FFF2-40B4-BE49-F238E27FC236}">
                <a16:creationId xmlns:a16="http://schemas.microsoft.com/office/drawing/2014/main" id="{1B6E7947-EA0E-42D1-B966-42C25BA396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19194" y="2494843"/>
            <a:ext cx="1077865" cy="1077865"/>
          </a:xfrm>
          <a:prstGeom prst="rect">
            <a:avLst/>
          </a:prstGeom>
        </p:spPr>
      </p:pic>
      <p:pic>
        <p:nvPicPr>
          <p:cNvPr id="8" name="Graphic 7" descr="Partial sun">
            <a:extLst>
              <a:ext uri="{FF2B5EF4-FFF2-40B4-BE49-F238E27FC236}">
                <a16:creationId xmlns:a16="http://schemas.microsoft.com/office/drawing/2014/main" id="{CC3EF60C-F401-41DD-81F7-E70C388693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76990" y="2511257"/>
            <a:ext cx="914400" cy="914400"/>
          </a:xfrm>
          <a:prstGeom prst="rect">
            <a:avLst/>
          </a:prstGeom>
        </p:spPr>
      </p:pic>
    </p:spTree>
    <p:extLst>
      <p:ext uri="{BB962C8B-B14F-4D97-AF65-F5344CB8AC3E}">
        <p14:creationId xmlns:p14="http://schemas.microsoft.com/office/powerpoint/2010/main" val="261590305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D54977C-59C2-4E4C-BED1-D82A22C32762}"/>
              </a:ext>
            </a:extLst>
          </p:cNvPr>
          <p:cNvSpPr/>
          <p:nvPr/>
        </p:nvSpPr>
        <p:spPr>
          <a:xfrm>
            <a:off x="178749" y="2139302"/>
            <a:ext cx="3711582" cy="728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panose="020F0502020204030204"/>
            </a:endParaRPr>
          </a:p>
        </p:txBody>
      </p:sp>
      <p:sp>
        <p:nvSpPr>
          <p:cNvPr id="17" name="Text Placeholder 3">
            <a:extLst>
              <a:ext uri="{FF2B5EF4-FFF2-40B4-BE49-F238E27FC236}">
                <a16:creationId xmlns:a16="http://schemas.microsoft.com/office/drawing/2014/main" id="{F787BD38-A1E9-43D7-8157-5F195F9E0120}"/>
              </a:ext>
            </a:extLst>
          </p:cNvPr>
          <p:cNvSpPr txBox="1">
            <a:spLocks/>
          </p:cNvSpPr>
          <p:nvPr/>
        </p:nvSpPr>
        <p:spPr>
          <a:xfrm>
            <a:off x="486318" y="3738276"/>
            <a:ext cx="3835399" cy="156833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en-US" sz="1400" dirty="0">
              <a:solidFill>
                <a:prstClr val="black"/>
              </a:solidFill>
              <a:latin typeface="Calibri" panose="020F0502020204030204"/>
            </a:endParaRPr>
          </a:p>
          <a:p>
            <a:r>
              <a:rPr lang="en-US" sz="2000" dirty="0">
                <a:solidFill>
                  <a:prstClr val="black"/>
                </a:solidFill>
                <a:latin typeface="Calibri" panose="020F0502020204030204"/>
              </a:rPr>
              <a:t>In a society that says, “Put yourself last,” self-love and self-acceptance are almost revolutionary.</a:t>
            </a:r>
          </a:p>
        </p:txBody>
      </p:sp>
      <p:sp>
        <p:nvSpPr>
          <p:cNvPr id="18" name="Rectangle 17">
            <a:extLst>
              <a:ext uri="{FF2B5EF4-FFF2-40B4-BE49-F238E27FC236}">
                <a16:creationId xmlns:a16="http://schemas.microsoft.com/office/drawing/2014/main" id="{E129CBC2-5500-4E42-81D1-CDF544C01176}"/>
              </a:ext>
            </a:extLst>
          </p:cNvPr>
          <p:cNvSpPr/>
          <p:nvPr/>
        </p:nvSpPr>
        <p:spPr>
          <a:xfrm>
            <a:off x="486318" y="2967337"/>
            <a:ext cx="2776909" cy="461665"/>
          </a:xfrm>
          <a:prstGeom prst="rect">
            <a:avLst/>
          </a:prstGeom>
        </p:spPr>
        <p:txBody>
          <a:bodyPr wrap="square">
            <a:spAutoFit/>
          </a:bodyPr>
          <a:lstStyle/>
          <a:p>
            <a:pPr defTabSz="914400"/>
            <a:r>
              <a:rPr lang="en-US" sz="2400" dirty="0" err="1">
                <a:solidFill>
                  <a:prstClr val="black"/>
                </a:solidFill>
                <a:latin typeface="Calibri" panose="020F0502020204030204"/>
              </a:rPr>
              <a:t>Brené</a:t>
            </a:r>
            <a:r>
              <a:rPr lang="en-US" sz="2400" dirty="0">
                <a:solidFill>
                  <a:prstClr val="black"/>
                </a:solidFill>
                <a:latin typeface="Calibri" panose="020F0502020204030204"/>
              </a:rPr>
              <a:t> Brown</a:t>
            </a:r>
          </a:p>
        </p:txBody>
      </p:sp>
      <p:pic>
        <p:nvPicPr>
          <p:cNvPr id="19" name="Picture 18">
            <a:extLst>
              <a:ext uri="{FF2B5EF4-FFF2-40B4-BE49-F238E27FC236}">
                <a16:creationId xmlns:a16="http://schemas.microsoft.com/office/drawing/2014/main" id="{FE063F2C-18B1-4821-8A6D-5C0684BDF2AD}"/>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artisticCutout/>
                    </a14:imgEffect>
                  </a14:imgLayer>
                </a14:imgProps>
              </a:ext>
            </a:extLst>
          </a:blip>
          <a:stretch>
            <a:fillRect/>
          </a:stretch>
        </p:blipFill>
        <p:spPr>
          <a:xfrm>
            <a:off x="647701" y="958920"/>
            <a:ext cx="2773678" cy="1568321"/>
          </a:xfrm>
          <a:prstGeom prst="rect">
            <a:avLst/>
          </a:prstGeom>
        </p:spPr>
      </p:pic>
      <p:sp>
        <p:nvSpPr>
          <p:cNvPr id="13" name="Rectangle 12">
            <a:extLst>
              <a:ext uri="{FF2B5EF4-FFF2-40B4-BE49-F238E27FC236}">
                <a16:creationId xmlns:a16="http://schemas.microsoft.com/office/drawing/2014/main" id="{E8D2F76D-7833-4511-8E0E-132F6F4A4E2E}"/>
              </a:ext>
            </a:extLst>
          </p:cNvPr>
          <p:cNvSpPr/>
          <p:nvPr/>
        </p:nvSpPr>
        <p:spPr>
          <a:xfrm>
            <a:off x="5032736" y="2886883"/>
            <a:ext cx="2963874" cy="461665"/>
          </a:xfrm>
          <a:prstGeom prst="rect">
            <a:avLst/>
          </a:prstGeom>
        </p:spPr>
        <p:txBody>
          <a:bodyPr wrap="square">
            <a:spAutoFit/>
          </a:bodyPr>
          <a:lstStyle/>
          <a:p>
            <a:pPr defTabSz="914400">
              <a:defRPr/>
            </a:pPr>
            <a:r>
              <a:rPr lang="en-US" sz="2400" dirty="0">
                <a:solidFill>
                  <a:prstClr val="black"/>
                </a:solidFill>
                <a:latin typeface="Calibri" panose="020F0502020204030204"/>
              </a:rPr>
              <a:t>Audre Lorde</a:t>
            </a:r>
          </a:p>
        </p:txBody>
      </p:sp>
      <p:sp>
        <p:nvSpPr>
          <p:cNvPr id="15" name="Text Placeholder 3">
            <a:extLst>
              <a:ext uri="{FF2B5EF4-FFF2-40B4-BE49-F238E27FC236}">
                <a16:creationId xmlns:a16="http://schemas.microsoft.com/office/drawing/2014/main" id="{837DE1AF-5D6D-4116-BF7E-A6ABEEB3CEAF}"/>
              </a:ext>
            </a:extLst>
          </p:cNvPr>
          <p:cNvSpPr txBox="1">
            <a:spLocks/>
          </p:cNvSpPr>
          <p:nvPr/>
        </p:nvSpPr>
        <p:spPr>
          <a:xfrm>
            <a:off x="5008704" y="4033523"/>
            <a:ext cx="4056993" cy="177227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en-US" sz="2000" dirty="0">
                <a:solidFill>
                  <a:prstClr val="black"/>
                </a:solidFill>
                <a:latin typeface="Calibri" panose="020F0502020204030204"/>
              </a:rPr>
              <a:t>Caring for myself is not self-indulgence, it is self-preservation, and that is an act of political warfare.</a:t>
            </a:r>
            <a:endParaRPr lang="en-US" sz="3600" b="1" dirty="0">
              <a:solidFill>
                <a:srgbClr val="5E1171"/>
              </a:solidFill>
              <a:latin typeface="Calibri" panose="020F0502020204030204"/>
            </a:endParaRPr>
          </a:p>
        </p:txBody>
      </p:sp>
      <p:pic>
        <p:nvPicPr>
          <p:cNvPr id="1026" name="Picture 2" descr="Queer Icon Audre Lorde Turned Trauma Into Art - Queer Issue 2018 - The  Stranger">
            <a:extLst>
              <a:ext uri="{FF2B5EF4-FFF2-40B4-BE49-F238E27FC236}">
                <a16:creationId xmlns:a16="http://schemas.microsoft.com/office/drawing/2014/main" id="{FCF0B9F7-ADB2-4719-89DB-1264F41E5C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3081" y="570732"/>
            <a:ext cx="2143125" cy="214312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D4B78CE7-B326-4B42-95D3-CE7BB08EF709}"/>
              </a:ext>
            </a:extLst>
          </p:cNvPr>
          <p:cNvCxnSpPr>
            <a:cxnSpLocks/>
          </p:cNvCxnSpPr>
          <p:nvPr/>
        </p:nvCxnSpPr>
        <p:spPr>
          <a:xfrm>
            <a:off x="4572000" y="1743078"/>
            <a:ext cx="0" cy="3563532"/>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836B6B0-0D75-46C6-B0A5-C4BFED725706}"/>
              </a:ext>
            </a:extLst>
          </p:cNvPr>
          <p:cNvSpPr txBox="1"/>
          <p:nvPr/>
        </p:nvSpPr>
        <p:spPr>
          <a:xfrm>
            <a:off x="486316" y="3463667"/>
            <a:ext cx="3711580" cy="523220"/>
          </a:xfrm>
          <a:prstGeom prst="rect">
            <a:avLst/>
          </a:prstGeom>
          <a:noFill/>
        </p:spPr>
        <p:txBody>
          <a:bodyPr wrap="square" rtlCol="0">
            <a:spAutoFit/>
          </a:bodyPr>
          <a:lstStyle/>
          <a:p>
            <a:pPr defTabSz="914400"/>
            <a:r>
              <a:rPr lang="en-US" sz="1400" cap="all" dirty="0">
                <a:solidFill>
                  <a:prstClr val="black"/>
                </a:solidFill>
                <a:latin typeface="Calibri" panose="020F0502020204030204"/>
              </a:rPr>
              <a:t>Researcher, storyteller, currently enraged Texan</a:t>
            </a:r>
          </a:p>
        </p:txBody>
      </p:sp>
      <p:sp>
        <p:nvSpPr>
          <p:cNvPr id="20" name="TextBox 19">
            <a:extLst>
              <a:ext uri="{FF2B5EF4-FFF2-40B4-BE49-F238E27FC236}">
                <a16:creationId xmlns:a16="http://schemas.microsoft.com/office/drawing/2014/main" id="{54A717E8-7747-4284-B1B3-22046AA2B94C}"/>
              </a:ext>
            </a:extLst>
          </p:cNvPr>
          <p:cNvSpPr txBox="1"/>
          <p:nvPr/>
        </p:nvSpPr>
        <p:spPr>
          <a:xfrm>
            <a:off x="5032736" y="3475889"/>
            <a:ext cx="3463560" cy="307777"/>
          </a:xfrm>
          <a:prstGeom prst="rect">
            <a:avLst/>
          </a:prstGeom>
          <a:noFill/>
        </p:spPr>
        <p:txBody>
          <a:bodyPr wrap="square" rtlCol="0">
            <a:spAutoFit/>
          </a:bodyPr>
          <a:lstStyle/>
          <a:p>
            <a:pPr defTabSz="914400"/>
            <a:r>
              <a:rPr lang="en-US" sz="1400" cap="all" dirty="0">
                <a:solidFill>
                  <a:prstClr val="black"/>
                </a:solidFill>
                <a:latin typeface="Calibri" panose="020F0502020204030204"/>
              </a:rPr>
              <a:t>Black, lesbian, mother, warrior, poet</a:t>
            </a:r>
          </a:p>
        </p:txBody>
      </p:sp>
    </p:spTree>
    <p:extLst>
      <p:ext uri="{BB962C8B-B14F-4D97-AF65-F5344CB8AC3E}">
        <p14:creationId xmlns:p14="http://schemas.microsoft.com/office/powerpoint/2010/main" val="3872495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666595" y="2478473"/>
            <a:ext cx="3991855" cy="1307762"/>
          </a:xfrm>
        </p:spPr>
        <p:txBody>
          <a:bodyPr>
            <a:noAutofit/>
          </a:bodyPr>
          <a:lstStyle/>
          <a:p>
            <a:pPr algn="ctr"/>
            <a:r>
              <a:rPr lang="en-US" sz="3200" dirty="0">
                <a:latin typeface="+mn-lt"/>
              </a:rPr>
              <a:t>Caregivers</a:t>
            </a:r>
            <a:br>
              <a:rPr lang="en-US" sz="3200" dirty="0">
                <a:latin typeface="+mn-lt"/>
              </a:rPr>
            </a:br>
            <a:r>
              <a:rPr lang="en-US" sz="2000" dirty="0">
                <a:latin typeface="+mn-lt"/>
              </a:rPr>
              <a:t>(children, elderly parents, sick family members, fur babies, etc.)</a:t>
            </a:r>
            <a:endParaRPr lang="en-US" sz="1400" dirty="0">
              <a:latin typeface="+mn-lt"/>
            </a:endParaRPr>
          </a:p>
        </p:txBody>
      </p:sp>
      <p:graphicFrame>
        <p:nvGraphicFramePr>
          <p:cNvPr id="4" name="Content Placeholder 2">
            <a:extLst>
              <a:ext uri="{FF2B5EF4-FFF2-40B4-BE49-F238E27FC236}">
                <a16:creationId xmlns:a16="http://schemas.microsoft.com/office/drawing/2014/main" id="{75556872-A46F-E18D-73E9-D9EEFEADEFCF}"/>
              </a:ext>
            </a:extLst>
          </p:cNvPr>
          <p:cNvGraphicFramePr>
            <a:graphicFrameLocks noGrp="1"/>
          </p:cNvGraphicFramePr>
          <p:nvPr>
            <p:ph idx="1"/>
          </p:nvPr>
        </p:nvGraphicFramePr>
        <p:xfrm>
          <a:off x="770476" y="1441377"/>
          <a:ext cx="3346515" cy="397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4228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4249418" y="2367194"/>
            <a:ext cx="4541459" cy="1307762"/>
          </a:xfrm>
        </p:spPr>
        <p:txBody>
          <a:bodyPr>
            <a:noAutofit/>
          </a:bodyPr>
          <a:lstStyle/>
          <a:p>
            <a:pPr algn="ctr"/>
            <a:r>
              <a:rPr lang="en-US" sz="3200" dirty="0">
                <a:latin typeface="+mn-lt"/>
              </a:rPr>
              <a:t>Black, Indigenous, </a:t>
            </a:r>
            <a:br>
              <a:rPr lang="en-US" sz="3200" dirty="0">
                <a:latin typeface="+mn-lt"/>
              </a:rPr>
            </a:br>
            <a:r>
              <a:rPr lang="en-US" sz="3200" dirty="0">
                <a:latin typeface="+mn-lt"/>
              </a:rPr>
              <a:t>and People of Color</a:t>
            </a:r>
            <a:endParaRPr lang="en-US" sz="1600" dirty="0">
              <a:latin typeface="+mn-lt"/>
            </a:endParaRPr>
          </a:p>
        </p:txBody>
      </p:sp>
      <p:graphicFrame>
        <p:nvGraphicFramePr>
          <p:cNvPr id="6" name="Content Placeholder 2">
            <a:extLst>
              <a:ext uri="{FF2B5EF4-FFF2-40B4-BE49-F238E27FC236}">
                <a16:creationId xmlns:a16="http://schemas.microsoft.com/office/drawing/2014/main" id="{610B22E0-A650-4AA7-1130-63F467DF9676}"/>
              </a:ext>
            </a:extLst>
          </p:cNvPr>
          <p:cNvGraphicFramePr>
            <a:graphicFrameLocks/>
          </p:cNvGraphicFramePr>
          <p:nvPr/>
        </p:nvGraphicFramePr>
        <p:xfrm>
          <a:off x="2" y="697969"/>
          <a:ext cx="5560847" cy="48443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Watering Plant outline">
            <a:extLst>
              <a:ext uri="{FF2B5EF4-FFF2-40B4-BE49-F238E27FC236}">
                <a16:creationId xmlns:a16="http://schemas.microsoft.com/office/drawing/2014/main" id="{FD28DE2D-9CF9-E339-FEBA-3D1B736781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5492" y="1980550"/>
            <a:ext cx="914400" cy="914400"/>
          </a:xfrm>
          <a:prstGeom prst="rect">
            <a:avLst/>
          </a:prstGeom>
        </p:spPr>
      </p:pic>
      <p:pic>
        <p:nvPicPr>
          <p:cNvPr id="10" name="Graphic 9" descr="Sparkler with solid fill">
            <a:extLst>
              <a:ext uri="{FF2B5EF4-FFF2-40B4-BE49-F238E27FC236}">
                <a16:creationId xmlns:a16="http://schemas.microsoft.com/office/drawing/2014/main" id="{F9E84743-2378-6FDB-3698-7798A468018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01650" y="3419181"/>
            <a:ext cx="677778" cy="677778"/>
          </a:xfrm>
          <a:prstGeom prst="rect">
            <a:avLst/>
          </a:prstGeom>
        </p:spPr>
      </p:pic>
    </p:spTree>
    <p:extLst>
      <p:ext uri="{BB962C8B-B14F-4D97-AF65-F5344CB8AC3E}">
        <p14:creationId xmlns:p14="http://schemas.microsoft.com/office/powerpoint/2010/main" val="3344986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9A6FF8-44CF-4802-AD9D-27BAE0F485AC}"/>
              </a:ext>
            </a:extLst>
          </p:cNvPr>
          <p:cNvSpPr>
            <a:spLocks noGrp="1"/>
          </p:cNvSpPr>
          <p:nvPr>
            <p:ph type="title"/>
          </p:nvPr>
        </p:nvSpPr>
        <p:spPr>
          <a:xfrm>
            <a:off x="585009" y="2386236"/>
            <a:ext cx="3004457" cy="1307762"/>
          </a:xfrm>
        </p:spPr>
        <p:txBody>
          <a:bodyPr>
            <a:noAutofit/>
          </a:bodyPr>
          <a:lstStyle/>
          <a:p>
            <a:r>
              <a:rPr lang="en-US" sz="4000" dirty="0">
                <a:latin typeface="+mn-lt"/>
              </a:rPr>
              <a:t>LGBTQ</a:t>
            </a:r>
            <a:endParaRPr lang="en-US" sz="2000" dirty="0">
              <a:latin typeface="+mn-lt"/>
            </a:endParaRPr>
          </a:p>
        </p:txBody>
      </p:sp>
      <p:sp>
        <p:nvSpPr>
          <p:cNvPr id="11" name="TextBox 10">
            <a:extLst>
              <a:ext uri="{FF2B5EF4-FFF2-40B4-BE49-F238E27FC236}">
                <a16:creationId xmlns:a16="http://schemas.microsoft.com/office/drawing/2014/main" id="{8092D70E-7559-43BE-BDBC-1022FEBE7CF3}"/>
              </a:ext>
            </a:extLst>
          </p:cNvPr>
          <p:cNvSpPr txBox="1"/>
          <p:nvPr/>
        </p:nvSpPr>
        <p:spPr>
          <a:xfrm>
            <a:off x="4743223" y="6456306"/>
            <a:ext cx="4313693" cy="261610"/>
          </a:xfrm>
          <a:prstGeom prst="rect">
            <a:avLst/>
          </a:prstGeom>
          <a:noFill/>
        </p:spPr>
        <p:txBody>
          <a:bodyPr wrap="square" rtlCol="0">
            <a:spAutoFit/>
          </a:bodyPr>
          <a:lstStyle/>
          <a:p>
            <a:pPr defTabSz="914400">
              <a:defRPr/>
            </a:pPr>
            <a:r>
              <a:rPr lang="en-US" sz="1100" dirty="0">
                <a:solidFill>
                  <a:prstClr val="black"/>
                </a:solidFill>
                <a:latin typeface="Calibri" panose="020F0502020204030204"/>
              </a:rPr>
              <a:t>Singh, A. A. (2018). The Queer and Transgender Resilience Workbook.</a:t>
            </a:r>
          </a:p>
        </p:txBody>
      </p:sp>
      <p:graphicFrame>
        <p:nvGraphicFramePr>
          <p:cNvPr id="4" name="Content Placeholder 2">
            <a:extLst>
              <a:ext uri="{FF2B5EF4-FFF2-40B4-BE49-F238E27FC236}">
                <a16:creationId xmlns:a16="http://schemas.microsoft.com/office/drawing/2014/main" id="{58D70FDE-60B6-F291-133A-1F60E53DFF3D}"/>
              </a:ext>
            </a:extLst>
          </p:cNvPr>
          <p:cNvGraphicFramePr>
            <a:graphicFrameLocks/>
          </p:cNvGraphicFramePr>
          <p:nvPr>
            <p:extLst>
              <p:ext uri="{D42A27DB-BD31-4B8C-83A1-F6EECF244321}">
                <p14:modId xmlns:p14="http://schemas.microsoft.com/office/powerpoint/2010/main" val="2040595162"/>
              </p:ext>
            </p:extLst>
          </p:nvPr>
        </p:nvGraphicFramePr>
        <p:xfrm>
          <a:off x="4070651" y="1627371"/>
          <a:ext cx="4751107" cy="3770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Comment Heart with solid fill">
            <a:extLst>
              <a:ext uri="{FF2B5EF4-FFF2-40B4-BE49-F238E27FC236}">
                <a16:creationId xmlns:a16="http://schemas.microsoft.com/office/drawing/2014/main" id="{3533C0B6-EACD-C628-7C46-AACD46C8979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13067" y="1860783"/>
            <a:ext cx="1457582" cy="1457582"/>
          </a:xfrm>
          <a:prstGeom prst="rect">
            <a:avLst/>
          </a:prstGeom>
        </p:spPr>
      </p:pic>
      <p:pic>
        <p:nvPicPr>
          <p:cNvPr id="6" name="Graphic 5" descr="User with solid fill">
            <a:extLst>
              <a:ext uri="{FF2B5EF4-FFF2-40B4-BE49-F238E27FC236}">
                <a16:creationId xmlns:a16="http://schemas.microsoft.com/office/drawing/2014/main" id="{2CBC3729-3E7F-33C7-AC52-7B04F6CFD8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48865" y="3688807"/>
            <a:ext cx="1185991" cy="1185991"/>
          </a:xfrm>
          <a:prstGeom prst="rect">
            <a:avLst/>
          </a:prstGeom>
        </p:spPr>
      </p:pic>
    </p:spTree>
    <p:extLst>
      <p:ext uri="{BB962C8B-B14F-4D97-AF65-F5344CB8AC3E}">
        <p14:creationId xmlns:p14="http://schemas.microsoft.com/office/powerpoint/2010/main" val="330328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Manual Operation 2">
            <a:extLst>
              <a:ext uri="{FF2B5EF4-FFF2-40B4-BE49-F238E27FC236}">
                <a16:creationId xmlns:a16="http://schemas.microsoft.com/office/drawing/2014/main" id="{3438D8B3-35AD-4A96-9FD3-60C1C3EBFD52}"/>
              </a:ext>
            </a:extLst>
          </p:cNvPr>
          <p:cNvSpPr/>
          <p:nvPr/>
        </p:nvSpPr>
        <p:spPr>
          <a:xfrm>
            <a:off x="1123806" y="5114315"/>
            <a:ext cx="6457805" cy="809242"/>
          </a:xfrm>
          <a:prstGeom prst="flowChartManualOperation">
            <a:avLst/>
          </a:prstGeom>
          <a:pattFill prst="lgGrid">
            <a:fgClr>
              <a:srgbClr val="00426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4910EDE7-46BC-43B8-B551-2A22B07D4269}"/>
              </a:ext>
            </a:extLst>
          </p:cNvPr>
          <p:cNvSpPr txBox="1"/>
          <p:nvPr/>
        </p:nvSpPr>
        <p:spPr>
          <a:xfrm>
            <a:off x="1894733" y="4555147"/>
            <a:ext cx="4915949" cy="523220"/>
          </a:xfrm>
          <a:prstGeom prst="rect">
            <a:avLst/>
          </a:prstGeom>
          <a:solidFill>
            <a:schemeClr val="bg1"/>
          </a:solidFill>
        </p:spPr>
        <p:txBody>
          <a:bodyPr wrap="square" rtlCol="0">
            <a:spAutoFit/>
          </a:bodyPr>
          <a:lstStyle/>
          <a:p>
            <a:pPr algn="ctr" defTabSz="914400">
              <a:defRPr/>
            </a:pPr>
            <a:r>
              <a:rPr lang="en-US" sz="2800" dirty="0">
                <a:solidFill>
                  <a:srgbClr val="005A84"/>
                </a:solidFill>
                <a:latin typeface="Calibri" panose="020F0502020204030204"/>
              </a:rPr>
              <a:t>Self-Compassion Safety Net</a:t>
            </a:r>
          </a:p>
        </p:txBody>
      </p:sp>
      <p:graphicFrame>
        <p:nvGraphicFramePr>
          <p:cNvPr id="9" name="Diagram 8">
            <a:extLst>
              <a:ext uri="{FF2B5EF4-FFF2-40B4-BE49-F238E27FC236}">
                <a16:creationId xmlns:a16="http://schemas.microsoft.com/office/drawing/2014/main" id="{D26D8C9B-5009-41A2-9C7A-3DE7151856AB}"/>
              </a:ext>
            </a:extLst>
          </p:cNvPr>
          <p:cNvGraphicFramePr/>
          <p:nvPr/>
        </p:nvGraphicFramePr>
        <p:xfrm>
          <a:off x="560049" y="2374979"/>
          <a:ext cx="8023902" cy="2108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phic 9" descr="Walk">
            <a:extLst>
              <a:ext uri="{FF2B5EF4-FFF2-40B4-BE49-F238E27FC236}">
                <a16:creationId xmlns:a16="http://schemas.microsoft.com/office/drawing/2014/main" id="{A7D2938B-D161-4360-867D-8AB691560D7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25836" y="3085052"/>
            <a:ext cx="687897" cy="687897"/>
          </a:xfrm>
          <a:prstGeom prst="rect">
            <a:avLst/>
          </a:prstGeom>
        </p:spPr>
      </p:pic>
      <p:sp>
        <p:nvSpPr>
          <p:cNvPr id="2" name="Rectangle 1">
            <a:extLst>
              <a:ext uri="{FF2B5EF4-FFF2-40B4-BE49-F238E27FC236}">
                <a16:creationId xmlns:a16="http://schemas.microsoft.com/office/drawing/2014/main" id="{A1C507B1-EDFC-0750-33C1-B4852295404A}"/>
              </a:ext>
            </a:extLst>
          </p:cNvPr>
          <p:cNvSpPr/>
          <p:nvPr/>
        </p:nvSpPr>
        <p:spPr>
          <a:xfrm>
            <a:off x="0" y="2"/>
            <a:ext cx="9144000" cy="1292469"/>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4" name="Rectangle 3">
            <a:extLst>
              <a:ext uri="{FF2B5EF4-FFF2-40B4-BE49-F238E27FC236}">
                <a16:creationId xmlns:a16="http://schemas.microsoft.com/office/drawing/2014/main" id="{8C143ACE-75CC-B42D-E6D2-8AD57FE20904}"/>
              </a:ext>
            </a:extLst>
          </p:cNvPr>
          <p:cNvSpPr/>
          <p:nvPr/>
        </p:nvSpPr>
        <p:spPr>
          <a:xfrm>
            <a:off x="1245477" y="225665"/>
            <a:ext cx="6802821" cy="840230"/>
          </a:xfrm>
          <a:prstGeom prst="rect">
            <a:avLst/>
          </a:prstGeom>
        </p:spPr>
        <p:txBody>
          <a:bodyPr wrap="square">
            <a:spAutoFit/>
          </a:bodyPr>
          <a:lstStyle/>
          <a:p>
            <a:pPr algn="ctr" defTabSz="2889250">
              <a:lnSpc>
                <a:spcPct val="90000"/>
              </a:lnSpc>
              <a:spcBef>
                <a:spcPct val="0"/>
              </a:spcBef>
              <a:spcAft>
                <a:spcPct val="35000"/>
              </a:spcAft>
              <a:defRPr/>
            </a:pPr>
            <a:r>
              <a:rPr lang="en-US" sz="5400" dirty="0">
                <a:solidFill>
                  <a:srgbClr val="FFFFFF"/>
                </a:solidFill>
                <a:latin typeface="Calibri" panose="020F0502020204030204"/>
              </a:rPr>
              <a:t>Confidence Continuum</a:t>
            </a:r>
          </a:p>
        </p:txBody>
      </p:sp>
    </p:spTree>
    <p:extLst>
      <p:ext uri="{BB962C8B-B14F-4D97-AF65-F5344CB8AC3E}">
        <p14:creationId xmlns:p14="http://schemas.microsoft.com/office/powerpoint/2010/main" val="21086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0" presetClass="path" presetSubtype="0" accel="50000" decel="50000" fill="hold" nodeType="withEffect">
                                  <p:stCondLst>
                                    <p:cond delay="0"/>
                                  </p:stCondLst>
                                  <p:childTnLst>
                                    <p:animMotion origin="layout" path="M -4.72222E-6 0 L 0.21268 0 C 0.30816 0 0.4257 0.08472 0.4257 0.1537 L 0.4257 0.30741 " pathEditMode="relative" rAng="0" ptsTypes="AAAA">
                                      <p:cBhvr>
                                        <p:cTn id="16" dur="2000" fill="hold"/>
                                        <p:tgtEl>
                                          <p:spTgt spid="10"/>
                                        </p:tgtEl>
                                        <p:attrNameLst>
                                          <p:attrName>ppt_x</p:attrName>
                                          <p:attrName>ppt_y</p:attrName>
                                        </p:attrNameLst>
                                      </p:cBhvr>
                                      <p:rCtr x="21285" y="1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algn="r" defTabSz="914400">
              <a:spcAft>
                <a:spcPts val="600"/>
              </a:spcAft>
              <a:defRPr/>
            </a:pPr>
            <a:r>
              <a:rPr lang="en-US" sz="900" u="sng"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lang="en-US" sz="900" dirty="0">
              <a:solidFill>
                <a:prstClr val="white">
                  <a:lumMod val="50000"/>
                </a:prstClr>
              </a:solidFill>
              <a:latin typeface="Calibri" panose="020F0502020204030204"/>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746900" y="2048007"/>
          <a:ext cx="7795820" cy="3551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algn="ctr">
              <a:lnSpc>
                <a:spcPct val="90000"/>
              </a:lnSpc>
              <a:spcAft>
                <a:spcPts val="600"/>
              </a:spcAft>
              <a:defRPr/>
            </a:pPr>
            <a:r>
              <a:rPr lang="en-US" sz="4100" dirty="0">
                <a:solidFill>
                  <a:srgbClr val="005A84"/>
                </a:solidFill>
                <a:latin typeface="Calibri" panose="020F0502020204030204"/>
              </a:rPr>
              <a:t>Self-Compassion Safety Net</a:t>
            </a:r>
            <a:endParaRPr lang="en-US" sz="4100" dirty="0">
              <a:solidFill>
                <a:prstClr val="black"/>
              </a:solidFill>
              <a:latin typeface="Calibri" panose="020F0502020204030204"/>
            </a:endParaRPr>
          </a:p>
        </p:txBody>
      </p:sp>
    </p:spTree>
    <p:extLst>
      <p:ext uri="{BB962C8B-B14F-4D97-AF65-F5344CB8AC3E}">
        <p14:creationId xmlns:p14="http://schemas.microsoft.com/office/powerpoint/2010/main" val="3341130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algn="r" defTabSz="914400">
              <a:spcAft>
                <a:spcPts val="600"/>
              </a:spcAft>
              <a:defRPr/>
            </a:pPr>
            <a:r>
              <a:rPr lang="en-US" sz="900" u="sng"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lang="en-US" sz="900" dirty="0">
              <a:solidFill>
                <a:prstClr val="white">
                  <a:lumMod val="50000"/>
                </a:prstClr>
              </a:solidFill>
              <a:latin typeface="Calibri" panose="020F0502020204030204"/>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algn="ctr">
              <a:lnSpc>
                <a:spcPct val="90000"/>
              </a:lnSpc>
              <a:spcAft>
                <a:spcPts val="600"/>
              </a:spcAft>
              <a:defRPr/>
            </a:pPr>
            <a:r>
              <a:rPr lang="en-US" sz="4100" dirty="0">
                <a:solidFill>
                  <a:srgbClr val="005A84"/>
                </a:solidFill>
                <a:latin typeface="Calibri" panose="020F0502020204030204"/>
              </a:rPr>
              <a:t>Self-Compassion Safety Net</a:t>
            </a:r>
            <a:endParaRPr lang="en-US" sz="4100" dirty="0">
              <a:solidFill>
                <a:prstClr val="black"/>
              </a:solidFill>
              <a:latin typeface="Calibri" panose="020F0502020204030204"/>
            </a:endParaRPr>
          </a:p>
        </p:txBody>
      </p:sp>
      <p:sp>
        <p:nvSpPr>
          <p:cNvPr id="7" name="Rectangle 6">
            <a:extLst>
              <a:ext uri="{FF2B5EF4-FFF2-40B4-BE49-F238E27FC236}">
                <a16:creationId xmlns:a16="http://schemas.microsoft.com/office/drawing/2014/main" id="{C7E4F012-921C-4DD1-B260-F704C3A7AA85}"/>
              </a:ext>
            </a:extLst>
          </p:cNvPr>
          <p:cNvSpPr/>
          <p:nvPr/>
        </p:nvSpPr>
        <p:spPr>
          <a:xfrm>
            <a:off x="3195784" y="2096657"/>
            <a:ext cx="5818909"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Tree>
    <p:extLst>
      <p:ext uri="{BB962C8B-B14F-4D97-AF65-F5344CB8AC3E}">
        <p14:creationId xmlns:p14="http://schemas.microsoft.com/office/powerpoint/2010/main" val="410612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8EA1CCF-2820-D8AA-1B19-598C33275437}"/>
              </a:ext>
            </a:extLst>
          </p:cNvPr>
          <p:cNvGrpSpPr/>
          <p:nvPr/>
        </p:nvGrpSpPr>
        <p:grpSpPr>
          <a:xfrm>
            <a:off x="834138" y="1765371"/>
            <a:ext cx="7546427" cy="3582742"/>
            <a:chOff x="620112" y="1702309"/>
            <a:chExt cx="7546427" cy="3582742"/>
          </a:xfrm>
        </p:grpSpPr>
        <p:pic>
          <p:nvPicPr>
            <p:cNvPr id="2" name="Picture 1" descr="A close up of text on a white background&#10;&#10;Description automatically generated">
              <a:extLst>
                <a:ext uri="{FF2B5EF4-FFF2-40B4-BE49-F238E27FC236}">
                  <a16:creationId xmlns:a16="http://schemas.microsoft.com/office/drawing/2014/main" id="{1386DFB6-FB71-4D66-A069-51DC221A009B}"/>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20112" y="1702309"/>
              <a:ext cx="3713314" cy="3453382"/>
            </a:xfrm>
            <a:prstGeom prst="rect">
              <a:avLst/>
            </a:prstGeom>
          </p:spPr>
        </p:pic>
        <p:cxnSp>
          <p:nvCxnSpPr>
            <p:cNvPr id="3" name="Straight Connector 2">
              <a:extLst>
                <a:ext uri="{FF2B5EF4-FFF2-40B4-BE49-F238E27FC236}">
                  <a16:creationId xmlns:a16="http://schemas.microsoft.com/office/drawing/2014/main" id="{5ABD783B-F1A1-4238-B64E-3F472E7D3132}"/>
                </a:ext>
              </a:extLst>
            </p:cNvPr>
            <p:cNvCxnSpPr/>
            <p:nvPr/>
          </p:nvCxnSpPr>
          <p:spPr>
            <a:xfrm>
              <a:off x="4572000" y="2528405"/>
              <a:ext cx="0" cy="2333135"/>
            </a:xfrm>
            <a:prstGeom prst="line">
              <a:avLst/>
            </a:prstGeom>
            <a:ln w="57150">
              <a:solidFill>
                <a:srgbClr val="005A8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E1B3189-5FCD-4E4C-8AC2-836A4E78B6B6}"/>
                </a:ext>
              </a:extLst>
            </p:cNvPr>
            <p:cNvSpPr txBox="1"/>
            <p:nvPr/>
          </p:nvSpPr>
          <p:spPr>
            <a:xfrm>
              <a:off x="5515945" y="3233307"/>
              <a:ext cx="2121030" cy="923330"/>
            </a:xfrm>
            <a:prstGeom prst="rect">
              <a:avLst/>
            </a:prstGeom>
            <a:noFill/>
          </p:spPr>
          <p:txBody>
            <a:bodyPr wrap="square" rtlCol="0">
              <a:spAutoFit/>
            </a:bodyPr>
            <a:lstStyle/>
            <a:p>
              <a:pPr algn="ctr" defTabSz="342900">
                <a:defRPr/>
              </a:pPr>
              <a:r>
                <a:rPr lang="en-US" sz="2700" cap="all" dirty="0">
                  <a:solidFill>
                    <a:srgbClr val="7D7D7D"/>
                  </a:solidFill>
                  <a:latin typeface="Calibri Light" panose="020F0302020204030204"/>
                </a:rPr>
                <a:t>Name</a:t>
              </a:r>
            </a:p>
            <a:p>
              <a:pPr algn="ctr" defTabSz="342900">
                <a:defRPr/>
              </a:pPr>
              <a:r>
                <a:rPr lang="en-US" sz="2700" cap="all" dirty="0">
                  <a:solidFill>
                    <a:srgbClr val="7D7D7D"/>
                  </a:solidFill>
                  <a:latin typeface="Calibri Light" panose="020F0302020204030204"/>
                </a:rPr>
                <a:t>5 Things</a:t>
              </a:r>
            </a:p>
          </p:txBody>
        </p:sp>
        <p:sp>
          <p:nvSpPr>
            <p:cNvPr id="5" name="Oval 4">
              <a:extLst>
                <a:ext uri="{FF2B5EF4-FFF2-40B4-BE49-F238E27FC236}">
                  <a16:creationId xmlns:a16="http://schemas.microsoft.com/office/drawing/2014/main" id="{A51BAD9B-6F39-40F4-8BB7-84F141CB266D}"/>
                </a:ext>
              </a:extLst>
            </p:cNvPr>
            <p:cNvSpPr/>
            <p:nvPr/>
          </p:nvSpPr>
          <p:spPr>
            <a:xfrm>
              <a:off x="4986381" y="2104893"/>
              <a:ext cx="3180158" cy="3180158"/>
            </a:xfrm>
            <a:prstGeom prst="ellipse">
              <a:avLst/>
            </a:prstGeom>
            <a:noFill/>
            <a:ln w="22225">
              <a:solidFill>
                <a:srgbClr val="7D7D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grpSp>
      <p:sp>
        <p:nvSpPr>
          <p:cNvPr id="7" name="Rectangle 6">
            <a:extLst>
              <a:ext uri="{FF2B5EF4-FFF2-40B4-BE49-F238E27FC236}">
                <a16:creationId xmlns:a16="http://schemas.microsoft.com/office/drawing/2014/main" id="{D44229ED-6BB5-3327-B4B4-CF51D7AD36CB}"/>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8" name="Rectangle 7">
            <a:extLst>
              <a:ext uri="{FF2B5EF4-FFF2-40B4-BE49-F238E27FC236}">
                <a16:creationId xmlns:a16="http://schemas.microsoft.com/office/drawing/2014/main" id="{3C7739A3-521E-3BDE-5454-31D707F99607}"/>
              </a:ext>
            </a:extLst>
          </p:cNvPr>
          <p:cNvSpPr/>
          <p:nvPr/>
        </p:nvSpPr>
        <p:spPr>
          <a:xfrm>
            <a:off x="703105" y="180953"/>
            <a:ext cx="7808495" cy="653256"/>
          </a:xfrm>
          <a:prstGeom prst="rect">
            <a:avLst/>
          </a:prstGeom>
        </p:spPr>
        <p:txBody>
          <a:bodyPr wrap="square">
            <a:spAutoFit/>
          </a:bodyPr>
          <a:lstStyle/>
          <a:p>
            <a:pPr algn="ctr" defTabSz="2166938">
              <a:lnSpc>
                <a:spcPct val="90000"/>
              </a:lnSpc>
              <a:spcBef>
                <a:spcPct val="0"/>
              </a:spcBef>
              <a:spcAft>
                <a:spcPct val="35000"/>
              </a:spcAft>
              <a:defRPr/>
            </a:pPr>
            <a:r>
              <a:rPr lang="en-US" sz="4050" dirty="0">
                <a:solidFill>
                  <a:srgbClr val="FFFFFF"/>
                </a:solidFill>
                <a:latin typeface="Calibri" panose="020F0502020204030204"/>
              </a:rPr>
              <a:t>Mindfulness vs. Over-identification</a:t>
            </a:r>
          </a:p>
        </p:txBody>
      </p:sp>
    </p:spTree>
    <p:extLst>
      <p:ext uri="{BB962C8B-B14F-4D97-AF65-F5344CB8AC3E}">
        <p14:creationId xmlns:p14="http://schemas.microsoft.com/office/powerpoint/2010/main" val="3057764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algn="r" defTabSz="914400">
              <a:spcAft>
                <a:spcPts val="600"/>
              </a:spcAft>
              <a:defRPr/>
            </a:pPr>
            <a:r>
              <a:rPr lang="en-US" sz="900" u="sng"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lang="en-US" sz="900" dirty="0">
              <a:solidFill>
                <a:prstClr val="white">
                  <a:lumMod val="50000"/>
                </a:prstClr>
              </a:solidFill>
              <a:latin typeface="Calibri" panose="020F0502020204030204"/>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algn="ctr">
              <a:lnSpc>
                <a:spcPct val="90000"/>
              </a:lnSpc>
              <a:spcAft>
                <a:spcPts val="600"/>
              </a:spcAft>
              <a:defRPr/>
            </a:pPr>
            <a:r>
              <a:rPr lang="en-US" sz="4100" dirty="0">
                <a:solidFill>
                  <a:srgbClr val="005A84"/>
                </a:solidFill>
                <a:latin typeface="Calibri" panose="020F0502020204030204"/>
              </a:rPr>
              <a:t>Self-Compassion Safety Net</a:t>
            </a:r>
            <a:endParaRPr lang="en-US" sz="4100" dirty="0">
              <a:solidFill>
                <a:prstClr val="black"/>
              </a:solidFill>
              <a:latin typeface="Calibri" panose="020F0502020204030204"/>
            </a:endParaRPr>
          </a:p>
        </p:txBody>
      </p:sp>
      <p:sp>
        <p:nvSpPr>
          <p:cNvPr id="11" name="Rectangle 10">
            <a:extLst>
              <a:ext uri="{FF2B5EF4-FFF2-40B4-BE49-F238E27FC236}">
                <a16:creationId xmlns:a16="http://schemas.microsoft.com/office/drawing/2014/main" id="{D3F292CA-9013-4858-B2A7-A1AFCCAB57B7}"/>
              </a:ext>
            </a:extLst>
          </p:cNvPr>
          <p:cNvSpPr/>
          <p:nvPr/>
        </p:nvSpPr>
        <p:spPr>
          <a:xfrm>
            <a:off x="6086766" y="2096657"/>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78891255-4293-4990-89C0-E6B5B8FC0024}"/>
              </a:ext>
            </a:extLst>
          </p:cNvPr>
          <p:cNvSpPr/>
          <p:nvPr/>
        </p:nvSpPr>
        <p:spPr>
          <a:xfrm>
            <a:off x="129312" y="2089476"/>
            <a:ext cx="2927927"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Tree>
    <p:extLst>
      <p:ext uri="{BB962C8B-B14F-4D97-AF65-F5344CB8AC3E}">
        <p14:creationId xmlns:p14="http://schemas.microsoft.com/office/powerpoint/2010/main" val="425249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F635E2-6485-4A55-9C28-CDC2BCC617AB}"/>
              </a:ext>
            </a:extLst>
          </p:cNvPr>
          <p:cNvSpPr txBox="1">
            <a:spLocks/>
          </p:cNvSpPr>
          <p:nvPr/>
        </p:nvSpPr>
        <p:spPr>
          <a:xfrm>
            <a:off x="754081" y="1464711"/>
            <a:ext cx="4030980" cy="977265"/>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45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Calibri Light" panose="020F0302020204030204"/>
                <a:ea typeface="+mj-ea"/>
                <a:cs typeface="+mj-cs"/>
              </a:rPr>
              <a:t>Taking and Sending Meditation</a:t>
            </a:r>
          </a:p>
        </p:txBody>
      </p:sp>
      <p:sp>
        <p:nvSpPr>
          <p:cNvPr id="8" name="TextBox 7">
            <a:extLst>
              <a:ext uri="{FF2B5EF4-FFF2-40B4-BE49-F238E27FC236}">
                <a16:creationId xmlns:a16="http://schemas.microsoft.com/office/drawing/2014/main" id="{66F4F81E-E0B2-4298-ADF7-B8AD36BFA2AA}"/>
              </a:ext>
            </a:extLst>
          </p:cNvPr>
          <p:cNvSpPr txBox="1"/>
          <p:nvPr/>
        </p:nvSpPr>
        <p:spPr>
          <a:xfrm>
            <a:off x="995190" y="2648256"/>
            <a:ext cx="3193109" cy="1948472"/>
          </a:xfrm>
          <a:prstGeom prst="rect">
            <a:avLst/>
          </a:prstGeom>
        </p:spPr>
        <p:txBody>
          <a:bodyPr vert="horz" lIns="68580" tIns="34290" rIns="68580" bIns="34290" rtlCol="0" anchor="ctr">
            <a:normAutofit/>
          </a:bodyPr>
          <a:lstStyle/>
          <a:p>
            <a:pPr marL="0" marR="0" lvl="0" indent="-171450" algn="l" defTabSz="342900" rtl="0" eaLnBrk="1" fontAlgn="auto" latinLnBrk="0" hangingPunct="1">
              <a:lnSpc>
                <a:spcPct val="90000"/>
              </a:lnSpc>
              <a:spcBef>
                <a:spcPts val="450"/>
              </a:spcBef>
              <a:spcAft>
                <a:spcPts val="0"/>
              </a:spcAft>
              <a:buClrTx/>
              <a:buSzTx/>
              <a:buFont typeface="Arial" panose="020B0604020202020204" pitchFamily="34" charset="0"/>
              <a:buChar char="•"/>
              <a:tabLst/>
              <a:defRPr/>
            </a:pPr>
            <a:endPar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AC49A07C-6AEB-4129-BD92-9B0AEC8934A2}"/>
              </a:ext>
            </a:extLst>
          </p:cNvPr>
          <p:cNvSpPr/>
          <p:nvPr/>
        </p:nvSpPr>
        <p:spPr>
          <a:xfrm>
            <a:off x="5152506" y="6397417"/>
            <a:ext cx="3957564" cy="253916"/>
          </a:xfrm>
          <a:prstGeom prst="rect">
            <a:avLst/>
          </a:prstGeom>
        </p:spPr>
        <p:txBody>
          <a:bodyPr wrap="square">
            <a:spAutoFit/>
          </a:bodyPr>
          <a:lstStyle/>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https://www.lionsroar.com/how-to-practice-tonglen/</a:t>
            </a:r>
            <a:endParaRPr kumimoji="0" lang="en-US" sz="10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A743DFB-5CD7-4530-90C7-9778D8A7339F}"/>
              </a:ext>
            </a:extLst>
          </p:cNvPr>
          <p:cNvSpPr txBox="1"/>
          <p:nvPr/>
        </p:nvSpPr>
        <p:spPr>
          <a:xfrm>
            <a:off x="754081" y="2337501"/>
            <a:ext cx="7394729" cy="4062651"/>
          </a:xfrm>
          <a:prstGeom prst="rect">
            <a:avLst/>
          </a:prstGeom>
          <a:solidFill>
            <a:schemeClr val="bg1"/>
          </a:solidFill>
        </p:spPr>
        <p:txBody>
          <a:bodyPr wrap="square" rtlCol="0">
            <a:spAutoFit/>
          </a:bodyPr>
          <a:lstStyle/>
          <a:p>
            <a:pPr marL="257175" marR="0" lvl="0" indent="-257175" algn="l" defTabSz="342900" rtl="0" eaLnBrk="1" fontAlgn="auto" latinLnBrk="0" hangingPunct="1">
              <a:lnSpc>
                <a:spcPct val="100000"/>
              </a:lnSpc>
              <a:spcBef>
                <a:spcPts val="0"/>
              </a:spcBef>
              <a:spcAft>
                <a:spcPts val="9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Rest your mind for a second of stillness</a:t>
            </a:r>
          </a:p>
          <a:p>
            <a:pPr marL="257175" marR="0" lvl="0" indent="-257175" algn="l" defTabSz="342900" rtl="0" eaLnBrk="1" fontAlgn="auto" latinLnBrk="0" hangingPunct="1">
              <a:lnSpc>
                <a:spcPct val="100000"/>
              </a:lnSpc>
              <a:spcBef>
                <a:spcPts val="0"/>
              </a:spcBef>
              <a:spcAft>
                <a:spcPts val="9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your negative feelings (e.g., sadness, anger, fear) for a few breaths</a:t>
            </a:r>
          </a:p>
          <a:p>
            <a:pPr marL="257175" marR="0" lvl="0" indent="-257175" algn="l" defTabSz="342900" rtl="0" eaLnBrk="1" fontAlgn="auto" latinLnBrk="0" hangingPunct="1">
              <a:lnSpc>
                <a:spcPct val="100000"/>
              </a:lnSpc>
              <a:spcBef>
                <a:spcPts val="0"/>
              </a:spcBef>
              <a:spcAft>
                <a:spcPts val="9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 </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out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all the positive feelings you wish you felt (e.g., happiness, peace, love) for a few breaths</a:t>
            </a:r>
          </a:p>
          <a:p>
            <a:pPr marL="257175" marR="0" lvl="0" indent="-257175" algn="l" defTabSz="342900" rtl="0" eaLnBrk="1" fontAlgn="auto" latinLnBrk="0" hangingPunct="1">
              <a:lnSpc>
                <a:spcPct val="100000"/>
              </a:lnSpc>
              <a:spcBef>
                <a:spcPts val="0"/>
              </a:spcBef>
              <a:spcAft>
                <a:spcPts val="9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Think about your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personal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situation that is causing these feelings</a:t>
            </a:r>
          </a:p>
          <a:p>
            <a:pPr marL="600075" marR="0" lvl="1" indent="-257175" algn="l" defTabSz="3429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 in the negative feelings about your situation (3-4x)</a:t>
            </a:r>
          </a:p>
          <a:p>
            <a:pPr marL="600075" marR="0" lvl="1" indent="-257175" algn="l" defTabSz="3429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 out the positive feelings that you wish you had (3-4x)</a:t>
            </a:r>
          </a:p>
          <a:p>
            <a:pPr marL="257175" marR="0" lvl="0" indent="-257175" algn="l" defTabSz="342900" rtl="0" eaLnBrk="1" fontAlgn="auto" latinLnBrk="0" hangingPunct="1">
              <a:lnSpc>
                <a:spcPct val="100000"/>
              </a:lnSpc>
              <a:spcBef>
                <a:spcPts val="0"/>
              </a:spcBef>
              <a:spcAft>
                <a:spcPts val="9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Expand your focus to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others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who share your situation or something like it</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00075" marR="0" lvl="1" indent="-257175" algn="l" defTabSz="3429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 in the negative feelings about their situations (3-4x)</a:t>
            </a:r>
          </a:p>
          <a:p>
            <a:pPr marL="600075" marR="0" lvl="1" indent="-257175" algn="l" defTabSz="3429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Breathe out the positive feelings that you wish for them (3-4x)</a:t>
            </a:r>
          </a:p>
        </p:txBody>
      </p:sp>
      <p:sp>
        <p:nvSpPr>
          <p:cNvPr id="3" name="Oval 2">
            <a:extLst>
              <a:ext uri="{FF2B5EF4-FFF2-40B4-BE49-F238E27FC236}">
                <a16:creationId xmlns:a16="http://schemas.microsoft.com/office/drawing/2014/main" id="{0F66B3BE-F1DA-4FE7-88D4-CA94A7F48058}"/>
              </a:ext>
            </a:extLst>
          </p:cNvPr>
          <p:cNvSpPr/>
          <p:nvPr/>
        </p:nvSpPr>
        <p:spPr>
          <a:xfrm>
            <a:off x="7315200" y="2086320"/>
            <a:ext cx="685800" cy="6858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949B1DC-6A61-69E6-ABD0-2C364D11542D}"/>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5BD3292-3834-5C08-B210-C16EA98E2816}"/>
              </a:ext>
            </a:extLst>
          </p:cNvPr>
          <p:cNvSpPr/>
          <p:nvPr/>
        </p:nvSpPr>
        <p:spPr>
          <a:xfrm>
            <a:off x="1143000" y="169248"/>
            <a:ext cx="6858000" cy="653256"/>
          </a:xfrm>
          <a:prstGeom prst="rect">
            <a:avLst/>
          </a:prstGeom>
        </p:spPr>
        <p:txBody>
          <a:bodyPr wrap="square">
            <a:spAutoFit/>
          </a:bodyPr>
          <a:lstStyle/>
          <a:p>
            <a:pPr marL="0" marR="0" lvl="0" indent="0" algn="ctr" defTabSz="2166938" rtl="0" eaLnBrk="1" fontAlgn="auto" latinLnBrk="0" hangingPunct="1">
              <a:lnSpc>
                <a:spcPct val="90000"/>
              </a:lnSpc>
              <a:spcBef>
                <a:spcPct val="0"/>
              </a:spcBef>
              <a:spcAft>
                <a:spcPct val="35000"/>
              </a:spcAft>
              <a:buClrTx/>
              <a:buSzTx/>
              <a:buFontTx/>
              <a:buNone/>
              <a:tabLst/>
              <a:defRPr/>
            </a:pPr>
            <a:r>
              <a:rPr kumimoji="0" lang="en-US" sz="4050" b="0" i="0" u="none" strike="noStrike" kern="1200" cap="none" spc="0" normalizeH="0" baseline="0" noProof="0" dirty="0">
                <a:ln>
                  <a:noFill/>
                </a:ln>
                <a:solidFill>
                  <a:srgbClr val="FFFFFF"/>
                </a:solidFill>
                <a:effectLst/>
                <a:uLnTx/>
                <a:uFillTx/>
                <a:latin typeface="Calibri" panose="020F0502020204030204"/>
                <a:ea typeface="+mn-ea"/>
                <a:cs typeface="+mn-cs"/>
              </a:rPr>
              <a:t>Common Humanity vs. Isolation</a:t>
            </a:r>
          </a:p>
        </p:txBody>
      </p:sp>
      <p:sp>
        <p:nvSpPr>
          <p:cNvPr id="9" name="Oval 8">
            <a:extLst>
              <a:ext uri="{FF2B5EF4-FFF2-40B4-BE49-F238E27FC236}">
                <a16:creationId xmlns:a16="http://schemas.microsoft.com/office/drawing/2014/main" id="{95295EB9-2F20-8A01-7EED-4C5BD7429083}"/>
              </a:ext>
            </a:extLst>
          </p:cNvPr>
          <p:cNvSpPr/>
          <p:nvPr/>
        </p:nvSpPr>
        <p:spPr>
          <a:xfrm>
            <a:off x="7993118" y="1580977"/>
            <a:ext cx="969351" cy="96935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C0E8426-8B16-7E4F-F49E-AB417ECA3D8E}"/>
              </a:ext>
            </a:extLst>
          </p:cNvPr>
          <p:cNvSpPr/>
          <p:nvPr/>
        </p:nvSpPr>
        <p:spPr>
          <a:xfrm>
            <a:off x="7983423" y="2710698"/>
            <a:ext cx="477955" cy="45125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21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algn="r" defTabSz="914400">
              <a:spcAft>
                <a:spcPts val="600"/>
              </a:spcAft>
              <a:defRPr/>
            </a:pPr>
            <a:r>
              <a:rPr lang="en-US" sz="900" u="sng"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lang="en-US" sz="900" dirty="0">
              <a:solidFill>
                <a:prstClr val="white">
                  <a:lumMod val="50000"/>
                </a:prstClr>
              </a:solidFill>
              <a:latin typeface="Calibri" panose="020F0502020204030204"/>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397255" y="301535"/>
            <a:ext cx="8349493" cy="1289227"/>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algn="ctr">
              <a:lnSpc>
                <a:spcPct val="90000"/>
              </a:lnSpc>
              <a:spcAft>
                <a:spcPts val="600"/>
              </a:spcAft>
              <a:defRPr/>
            </a:pPr>
            <a:r>
              <a:rPr lang="en-US" sz="4100" dirty="0">
                <a:solidFill>
                  <a:srgbClr val="005A84"/>
                </a:solidFill>
                <a:latin typeface="Calibri" panose="020F0502020204030204"/>
              </a:rPr>
              <a:t>Self-Compassion Safety Net</a:t>
            </a:r>
            <a:endParaRPr lang="en-US" sz="4100" dirty="0">
              <a:solidFill>
                <a:prstClr val="black"/>
              </a:solidFill>
              <a:latin typeface="Calibri" panose="020F0502020204030204"/>
            </a:endParaRPr>
          </a:p>
        </p:txBody>
      </p:sp>
      <p:sp>
        <p:nvSpPr>
          <p:cNvPr id="8" name="Rectangle 7">
            <a:extLst>
              <a:ext uri="{FF2B5EF4-FFF2-40B4-BE49-F238E27FC236}">
                <a16:creationId xmlns:a16="http://schemas.microsoft.com/office/drawing/2014/main" id="{231CEE26-DAA4-4CDD-AFBA-EB598E4D456C}"/>
              </a:ext>
            </a:extLst>
          </p:cNvPr>
          <p:cNvSpPr/>
          <p:nvPr/>
        </p:nvSpPr>
        <p:spPr>
          <a:xfrm>
            <a:off x="129312" y="2089476"/>
            <a:ext cx="6031345" cy="3482109"/>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Tree>
    <p:extLst>
      <p:ext uri="{BB962C8B-B14F-4D97-AF65-F5344CB8AC3E}">
        <p14:creationId xmlns:p14="http://schemas.microsoft.com/office/powerpoint/2010/main" val="1343448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DF112CBE-4521-4F8A-9F46-A481B2E0A56C}"/>
              </a:ext>
            </a:extLst>
          </p:cNvPr>
          <p:cNvSpPr txBox="1">
            <a:spLocks/>
          </p:cNvSpPr>
          <p:nvPr/>
        </p:nvSpPr>
        <p:spPr>
          <a:xfrm>
            <a:off x="1438916" y="1103168"/>
            <a:ext cx="6266168" cy="697835"/>
          </a:xfrm>
          <a:prstGeom prst="rect">
            <a:avLst/>
          </a:prstGeom>
        </p:spPr>
        <p:txBody>
          <a:bodyPr vert="horz" lIns="68580" tIns="34290" rIns="68580" bIns="3429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spcAft>
                <a:spcPts val="450"/>
              </a:spcAft>
              <a:defRPr/>
            </a:pPr>
            <a:r>
              <a:rPr lang="en-US" sz="2800" dirty="0">
                <a:solidFill>
                  <a:prstClr val="black"/>
                </a:solidFill>
                <a:latin typeface="Calibri Light" panose="020F0302020204030204"/>
              </a:rPr>
              <a:t>Letter from Your Future Self</a:t>
            </a:r>
          </a:p>
        </p:txBody>
      </p:sp>
      <p:pic>
        <p:nvPicPr>
          <p:cNvPr id="8" name="Graphic 7" descr="Pencil">
            <a:extLst>
              <a:ext uri="{FF2B5EF4-FFF2-40B4-BE49-F238E27FC236}">
                <a16:creationId xmlns:a16="http://schemas.microsoft.com/office/drawing/2014/main" id="{3873170D-F6DA-4C9E-9DEF-ADC277BBAD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3635" y="2607226"/>
            <a:ext cx="1362901" cy="1362901"/>
          </a:xfrm>
          <a:prstGeom prst="rect">
            <a:avLst/>
          </a:prstGeom>
        </p:spPr>
      </p:pic>
      <p:sp>
        <p:nvSpPr>
          <p:cNvPr id="9" name="TextBox 8">
            <a:extLst>
              <a:ext uri="{FF2B5EF4-FFF2-40B4-BE49-F238E27FC236}">
                <a16:creationId xmlns:a16="http://schemas.microsoft.com/office/drawing/2014/main" id="{D827E838-AF32-41F1-BCC6-70E8BF4867C6}"/>
              </a:ext>
            </a:extLst>
          </p:cNvPr>
          <p:cNvSpPr txBox="1"/>
          <p:nvPr/>
        </p:nvSpPr>
        <p:spPr>
          <a:xfrm>
            <a:off x="2572665" y="3201356"/>
            <a:ext cx="4450968" cy="987450"/>
          </a:xfrm>
          <a:prstGeom prst="rect">
            <a:avLst/>
          </a:prstGeom>
          <a:noFill/>
        </p:spPr>
        <p:txBody>
          <a:bodyPr wrap="square" rtlCol="0">
            <a:spAutoFit/>
          </a:bodyPr>
          <a:lstStyle/>
          <a:p>
            <a:pPr defTabSz="257175">
              <a:spcBef>
                <a:spcPts val="450"/>
              </a:spcBef>
              <a:defRPr/>
            </a:pPr>
            <a:r>
              <a:rPr lang="en-US" dirty="0">
                <a:solidFill>
                  <a:prstClr val="black"/>
                </a:solidFill>
                <a:latin typeface="Calibri" panose="020F0502020204030204"/>
                <a:cs typeface="Calibri" panose="020F0502020204030204" pitchFamily="34" charset="0"/>
              </a:rPr>
              <a:t>Dear (Your First Name),</a:t>
            </a:r>
          </a:p>
          <a:p>
            <a:pPr defTabSz="257175">
              <a:spcBef>
                <a:spcPts val="450"/>
              </a:spcBef>
              <a:defRPr/>
            </a:pPr>
            <a:r>
              <a:rPr lang="en-US" dirty="0">
                <a:solidFill>
                  <a:prstClr val="black"/>
                </a:solidFill>
                <a:latin typeface="Calibri" panose="020F0502020204030204"/>
                <a:cs typeface="Calibri" panose="020F0502020204030204" pitchFamily="34" charset="0"/>
              </a:rPr>
              <a:t>This is your future self, and this is what I’d like you to know…</a:t>
            </a:r>
          </a:p>
        </p:txBody>
      </p:sp>
      <p:sp>
        <p:nvSpPr>
          <p:cNvPr id="10" name="Rectangle 9">
            <a:extLst>
              <a:ext uri="{FF2B5EF4-FFF2-40B4-BE49-F238E27FC236}">
                <a16:creationId xmlns:a16="http://schemas.microsoft.com/office/drawing/2014/main" id="{C9F4E04C-7E93-4846-BB6D-7FC6B8BA9645}"/>
              </a:ext>
            </a:extLst>
          </p:cNvPr>
          <p:cNvSpPr/>
          <p:nvPr/>
        </p:nvSpPr>
        <p:spPr>
          <a:xfrm>
            <a:off x="1438918" y="1836134"/>
            <a:ext cx="2357953" cy="415498"/>
          </a:xfrm>
          <a:prstGeom prst="rect">
            <a:avLst/>
          </a:prstGeom>
        </p:spPr>
        <p:txBody>
          <a:bodyPr wrap="none">
            <a:spAutoFit/>
          </a:bodyPr>
          <a:lstStyle/>
          <a:p>
            <a:pPr defTabSz="342900">
              <a:defRPr/>
            </a:pPr>
            <a:r>
              <a:rPr lang="en-US" sz="2100" i="1" dirty="0">
                <a:solidFill>
                  <a:prstClr val="black"/>
                </a:solidFill>
                <a:latin typeface="Calibri Light" panose="020F0302020204030204"/>
              </a:rPr>
              <a:t>20 Years from Today</a:t>
            </a:r>
            <a:endParaRPr lang="en-US" sz="2100" i="1" dirty="0">
              <a:solidFill>
                <a:prstClr val="black"/>
              </a:solidFill>
              <a:latin typeface="Calibri" panose="020F0502020204030204"/>
            </a:endParaRPr>
          </a:p>
        </p:txBody>
      </p:sp>
      <p:sp>
        <p:nvSpPr>
          <p:cNvPr id="2" name="Double Wave 1">
            <a:extLst>
              <a:ext uri="{FF2B5EF4-FFF2-40B4-BE49-F238E27FC236}">
                <a16:creationId xmlns:a16="http://schemas.microsoft.com/office/drawing/2014/main" id="{884C30F2-3910-4F08-A260-05F804D4F0F3}"/>
              </a:ext>
            </a:extLst>
          </p:cNvPr>
          <p:cNvSpPr/>
          <p:nvPr/>
        </p:nvSpPr>
        <p:spPr>
          <a:xfrm>
            <a:off x="2331347" y="2714530"/>
            <a:ext cx="4836709" cy="2897994"/>
          </a:xfrm>
          <a:prstGeom prst="doubleWav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3" name="Rectangle 2">
            <a:extLst>
              <a:ext uri="{FF2B5EF4-FFF2-40B4-BE49-F238E27FC236}">
                <a16:creationId xmlns:a16="http://schemas.microsoft.com/office/drawing/2014/main" id="{84086C8E-382B-FAA6-7C2B-E71178CD2B0D}"/>
              </a:ext>
            </a:extLst>
          </p:cNvPr>
          <p:cNvSpPr/>
          <p:nvPr/>
        </p:nvSpPr>
        <p:spPr>
          <a:xfrm>
            <a:off x="0" y="0"/>
            <a:ext cx="9144000" cy="969352"/>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4" name="Rectangle 3">
            <a:extLst>
              <a:ext uri="{FF2B5EF4-FFF2-40B4-BE49-F238E27FC236}">
                <a16:creationId xmlns:a16="http://schemas.microsoft.com/office/drawing/2014/main" id="{3B8126A8-670E-25E4-C105-61571B6062BD}"/>
              </a:ext>
            </a:extLst>
          </p:cNvPr>
          <p:cNvSpPr/>
          <p:nvPr/>
        </p:nvSpPr>
        <p:spPr>
          <a:xfrm>
            <a:off x="1143000" y="169248"/>
            <a:ext cx="6858000" cy="653256"/>
          </a:xfrm>
          <a:prstGeom prst="rect">
            <a:avLst/>
          </a:prstGeom>
        </p:spPr>
        <p:txBody>
          <a:bodyPr wrap="square">
            <a:spAutoFit/>
          </a:bodyPr>
          <a:lstStyle/>
          <a:p>
            <a:pPr algn="ctr" defTabSz="2166938">
              <a:lnSpc>
                <a:spcPct val="90000"/>
              </a:lnSpc>
              <a:spcBef>
                <a:spcPct val="0"/>
              </a:spcBef>
              <a:spcAft>
                <a:spcPct val="35000"/>
              </a:spcAft>
              <a:defRPr/>
            </a:pPr>
            <a:r>
              <a:rPr lang="en-US" sz="4050" dirty="0">
                <a:solidFill>
                  <a:srgbClr val="FFFFFF"/>
                </a:solidFill>
                <a:latin typeface="Calibri" panose="020F0502020204030204"/>
              </a:rPr>
              <a:t>Self-Kindness vs. Self-Judgment</a:t>
            </a:r>
          </a:p>
        </p:txBody>
      </p:sp>
    </p:spTree>
    <p:extLst>
      <p:ext uri="{BB962C8B-B14F-4D97-AF65-F5344CB8AC3E}">
        <p14:creationId xmlns:p14="http://schemas.microsoft.com/office/powerpoint/2010/main" val="4224880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20F771-F47C-4D19-936D-00AED5DA3EC5}"/>
              </a:ext>
            </a:extLst>
          </p:cNvPr>
          <p:cNvSpPr/>
          <p:nvPr/>
        </p:nvSpPr>
        <p:spPr>
          <a:xfrm>
            <a:off x="5342130" y="6208842"/>
            <a:ext cx="3560776" cy="230832"/>
          </a:xfrm>
          <a:prstGeom prst="rect">
            <a:avLst/>
          </a:prstGeom>
        </p:spPr>
        <p:txBody>
          <a:bodyPr wrap="square">
            <a:spAutoFit/>
          </a:bodyPr>
          <a:lstStyle/>
          <a:p>
            <a:pPr algn="r" defTabSz="914400">
              <a:spcAft>
                <a:spcPts val="600"/>
              </a:spcAft>
              <a:defRPr/>
            </a:pPr>
            <a:r>
              <a:rPr lang="en-US" sz="900" u="sng"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https://self-compassion.org/the-three-elements-of-self-compassion-2/</a:t>
            </a:r>
            <a:endParaRPr lang="en-US" sz="900" dirty="0">
              <a:solidFill>
                <a:prstClr val="white">
                  <a:lumMod val="50000"/>
                </a:prstClr>
              </a:solidFill>
              <a:latin typeface="Calibri" panose="020F0502020204030204"/>
            </a:endParaRPr>
          </a:p>
        </p:txBody>
      </p:sp>
      <p:graphicFrame>
        <p:nvGraphicFramePr>
          <p:cNvPr id="6" name="Diagram 5">
            <a:extLst>
              <a:ext uri="{FF2B5EF4-FFF2-40B4-BE49-F238E27FC236}">
                <a16:creationId xmlns:a16="http://schemas.microsoft.com/office/drawing/2014/main" id="{484FC2A1-128C-485B-B6C9-C981EBF4CA98}"/>
              </a:ext>
            </a:extLst>
          </p:cNvPr>
          <p:cNvGraphicFramePr/>
          <p:nvPr>
            <p:extLst>
              <p:ext uri="{D42A27DB-BD31-4B8C-83A1-F6EECF244321}">
                <p14:modId xmlns:p14="http://schemas.microsoft.com/office/powerpoint/2010/main" val="734021767"/>
              </p:ext>
            </p:extLst>
          </p:nvPr>
        </p:nvGraphicFramePr>
        <p:xfrm>
          <a:off x="433780" y="1869487"/>
          <a:ext cx="8469126" cy="3922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D66D35A4-1CCF-431E-986D-603E79830B6A}"/>
              </a:ext>
            </a:extLst>
          </p:cNvPr>
          <p:cNvSpPr txBox="1">
            <a:spLocks/>
          </p:cNvSpPr>
          <p:nvPr/>
        </p:nvSpPr>
        <p:spPr>
          <a:xfrm>
            <a:off x="294971" y="418328"/>
            <a:ext cx="8746747" cy="1289227"/>
          </a:xfrm>
          <a:prstGeom prst="rect">
            <a:avLst/>
          </a:prstGeom>
          <a:solidFill>
            <a:schemeClr val="bg1"/>
          </a:solidFill>
        </p:spPr>
        <p:txBody>
          <a:bodyPr vert="horz" lIns="91440" tIns="45720" rIns="91440" bIns="45720" rtlCol="0" anchor="b">
            <a:normAutofit fontScale="92500"/>
          </a:bodyPr>
          <a:lstStyle>
            <a:lvl1pPr algn="l" defTabSz="914400" rtl="0" eaLnBrk="1" latinLnBrk="0" hangingPunct="1">
              <a:lnSpc>
                <a:spcPct val="85000"/>
              </a:lnSpc>
              <a:spcBef>
                <a:spcPct val="0"/>
              </a:spcBef>
              <a:buNone/>
              <a:defRPr sz="3200" b="0" kern="1200" spc="-120" baseline="0">
                <a:solidFill>
                  <a:srgbClr val="FFFFFF"/>
                </a:solidFill>
                <a:latin typeface="+mj-lt"/>
                <a:ea typeface="+mj-ea"/>
                <a:cs typeface="+mj-cs"/>
              </a:defRPr>
            </a:lvl1pPr>
          </a:lstStyle>
          <a:p>
            <a:pPr algn="ctr">
              <a:lnSpc>
                <a:spcPct val="90000"/>
              </a:lnSpc>
              <a:spcAft>
                <a:spcPts val="600"/>
              </a:spcAft>
              <a:defRPr/>
            </a:pPr>
            <a:r>
              <a:rPr lang="en-US" sz="4100" dirty="0">
                <a:solidFill>
                  <a:srgbClr val="005A84"/>
                </a:solidFill>
                <a:latin typeface="Calibri" panose="020F0502020204030204"/>
              </a:rPr>
              <a:t>Self-Compassion Safety Net</a:t>
            </a:r>
          </a:p>
          <a:p>
            <a:pPr>
              <a:lnSpc>
                <a:spcPct val="90000"/>
              </a:lnSpc>
              <a:spcAft>
                <a:spcPts val="600"/>
              </a:spcAft>
              <a:defRPr/>
            </a:pPr>
            <a:r>
              <a:rPr lang="en-US" sz="2800" dirty="0">
                <a:solidFill>
                  <a:srgbClr val="005A84"/>
                </a:solidFill>
                <a:latin typeface="Calibri" panose="020F0502020204030204"/>
              </a:rPr>
              <a:t>Revisit your Confidence Continuum and practice </a:t>
            </a:r>
            <a:r>
              <a:rPr lang="en-US" sz="2800" u="sng" dirty="0">
                <a:solidFill>
                  <a:srgbClr val="005A84"/>
                </a:solidFill>
                <a:latin typeface="Calibri" panose="020F0502020204030204"/>
              </a:rPr>
              <a:t>two</a:t>
            </a:r>
            <a:r>
              <a:rPr lang="en-US" sz="2800" dirty="0">
                <a:solidFill>
                  <a:srgbClr val="005A84"/>
                </a:solidFill>
                <a:latin typeface="Calibri" panose="020F0502020204030204"/>
              </a:rPr>
              <a:t> of the elements.</a:t>
            </a:r>
            <a:endParaRPr lang="en-US" sz="2800" dirty="0">
              <a:solidFill>
                <a:prstClr val="black"/>
              </a:solidFill>
              <a:latin typeface="Calibri" panose="020F0502020204030204"/>
            </a:endParaRPr>
          </a:p>
        </p:txBody>
      </p:sp>
    </p:spTree>
    <p:extLst>
      <p:ext uri="{BB962C8B-B14F-4D97-AF65-F5344CB8AC3E}">
        <p14:creationId xmlns:p14="http://schemas.microsoft.com/office/powerpoint/2010/main" val="949358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3200" dirty="0">
                <a:solidFill>
                  <a:srgbClr val="FFFFFF"/>
                </a:solidFill>
              </a:rPr>
              <a:t>Zoom Chat </a:t>
            </a:r>
            <a:endParaRPr lang="en-US" sz="3200" kern="1200" dirty="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Graphic 7" descr="Connections">
            <a:extLst>
              <a:ext uri="{FF2B5EF4-FFF2-40B4-BE49-F238E27FC236}">
                <a16:creationId xmlns:a16="http://schemas.microsoft.com/office/drawing/2014/main" id="{AE276B4D-8C6C-47B5-9356-CA09DB55BB59}"/>
              </a:ext>
            </a:extLst>
          </p:cNvPr>
          <p:cNvPicPr>
            <a:picLocks noChangeAspect="1"/>
          </p:cNvPicPr>
          <p:nvPr/>
        </p:nvPicPr>
        <p:blipFill>
          <a:blip r:embed="rId3">
            <a:duotone>
              <a:schemeClr val="accent1">
                <a:shade val="45000"/>
                <a:satMod val="135000"/>
              </a:schemeClr>
              <a:prstClr val="white"/>
            </a:duotone>
            <a:extLst>
              <a:ext uri="{96DAC541-7B7A-43D3-8B79-37D633B846F1}">
                <asvg:svgBlip xmlns:asvg="http://schemas.microsoft.com/office/drawing/2016/SVG/main" r:embed="rId4"/>
              </a:ext>
            </a:extLst>
          </a:blip>
          <a:srcRect/>
          <a:stretch/>
        </p:blipFill>
        <p:spPr>
          <a:xfrm>
            <a:off x="4930716" y="816946"/>
            <a:ext cx="2602684" cy="2602684"/>
          </a:xfrm>
          <a:prstGeom prst="rect">
            <a:avLst/>
          </a:prstGeom>
        </p:spPr>
      </p:pic>
      <p:sp>
        <p:nvSpPr>
          <p:cNvPr id="3" name="Rectangle 2">
            <a:extLst>
              <a:ext uri="{FF2B5EF4-FFF2-40B4-BE49-F238E27FC236}">
                <a16:creationId xmlns:a16="http://schemas.microsoft.com/office/drawing/2014/main" id="{43EB6909-F159-44C5-BF75-9E249F615406}"/>
              </a:ext>
            </a:extLst>
          </p:cNvPr>
          <p:cNvSpPr/>
          <p:nvPr/>
        </p:nvSpPr>
        <p:spPr>
          <a:xfrm>
            <a:off x="4425803" y="3910267"/>
            <a:ext cx="4212520" cy="590931"/>
          </a:xfrm>
          <a:prstGeom prst="rect">
            <a:avLst/>
          </a:prstGeom>
        </p:spPr>
        <p:txBody>
          <a:bodyPr wrap="squar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n-ea"/>
                <a:cs typeface="+mn-cs"/>
              </a:rPr>
              <a:t>What was that like?</a:t>
            </a:r>
          </a:p>
        </p:txBody>
      </p:sp>
    </p:spTree>
    <p:extLst>
      <p:ext uri="{BB962C8B-B14F-4D97-AF65-F5344CB8AC3E}">
        <p14:creationId xmlns:p14="http://schemas.microsoft.com/office/powerpoint/2010/main" val="2213333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2"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4"/>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defTabSz="914400"/>
              <a:endParaRPr lang="en-US">
                <a:solidFill>
                  <a:prstClr val="white"/>
                </a:solidFill>
                <a:latin typeface="Calibri" panose="020F0502020204030204"/>
              </a:endParaRPr>
            </a:p>
          </p:txBody>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algn="ctr" defTabSz="2889250">
                <a:lnSpc>
                  <a:spcPct val="90000"/>
                </a:lnSpc>
                <a:spcBef>
                  <a:spcPct val="0"/>
                </a:spcBef>
                <a:spcAft>
                  <a:spcPct val="35000"/>
                </a:spcAft>
                <a:defRPr/>
              </a:pPr>
              <a:r>
                <a:rPr lang="en-US" sz="6000" dirty="0">
                  <a:solidFill>
                    <a:prstClr val="white"/>
                  </a:solidFill>
                  <a:latin typeface="Calibri" panose="020F0502020204030204"/>
                </a:rPr>
                <a:t>Confidence Continuum</a:t>
              </a:r>
            </a:p>
          </p:txBody>
        </p:sp>
      </p:grpSp>
      <p:sp>
        <p:nvSpPr>
          <p:cNvPr id="2" name="Rectangle 1">
            <a:extLst>
              <a:ext uri="{FF2B5EF4-FFF2-40B4-BE49-F238E27FC236}">
                <a16:creationId xmlns:a16="http://schemas.microsoft.com/office/drawing/2014/main" id="{4D38E18C-5B51-48F5-A068-8C54590DEAF2}"/>
              </a:ext>
            </a:extLst>
          </p:cNvPr>
          <p:cNvSpPr/>
          <p:nvPr/>
        </p:nvSpPr>
        <p:spPr>
          <a:xfrm>
            <a:off x="729345" y="5410203"/>
            <a:ext cx="7892143" cy="1115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panose="020F0502020204030204"/>
            </a:endParaRPr>
          </a:p>
        </p:txBody>
      </p:sp>
    </p:spTree>
    <p:extLst>
      <p:ext uri="{BB962C8B-B14F-4D97-AF65-F5344CB8AC3E}">
        <p14:creationId xmlns:p14="http://schemas.microsoft.com/office/powerpoint/2010/main" val="2364616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2"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4"/>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defTabSz="914400"/>
              <a:endParaRPr lang="en-US">
                <a:solidFill>
                  <a:prstClr val="white"/>
                </a:solidFill>
                <a:latin typeface="Calibri" panose="020F0502020204030204"/>
              </a:endParaRPr>
            </a:p>
          </p:txBody>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algn="ctr" defTabSz="2889250">
                <a:lnSpc>
                  <a:spcPct val="90000"/>
                </a:lnSpc>
                <a:spcBef>
                  <a:spcPct val="0"/>
                </a:spcBef>
                <a:spcAft>
                  <a:spcPct val="35000"/>
                </a:spcAft>
                <a:defRPr/>
              </a:pPr>
              <a:r>
                <a:rPr lang="en-US" sz="6000" dirty="0">
                  <a:solidFill>
                    <a:prstClr val="white"/>
                  </a:solidFill>
                  <a:latin typeface="Calibri" panose="020F0502020204030204"/>
                </a:rPr>
                <a:t>Confidence Continuum</a:t>
              </a:r>
            </a:p>
          </p:txBody>
        </p:sp>
      </p:grpSp>
    </p:spTree>
    <p:extLst>
      <p:ext uri="{BB962C8B-B14F-4D97-AF65-F5344CB8AC3E}">
        <p14:creationId xmlns:p14="http://schemas.microsoft.com/office/powerpoint/2010/main" val="1173478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B6027C-1C27-EE4F-C9A2-62FC0F96231F}"/>
            </a:ext>
          </a:extLst>
        </p:cNvPr>
        <p:cNvGrpSpPr/>
        <p:nvPr/>
      </p:nvGrpSpPr>
      <p:grpSpPr>
        <a:xfrm>
          <a:off x="0" y="0"/>
          <a:ext cx="0" cy="0"/>
          <a:chOff x="0" y="0"/>
          <a:chExt cx="0" cy="0"/>
        </a:xfrm>
      </p:grpSpPr>
      <p:sp>
        <p:nvSpPr>
          <p:cNvPr id="13" name="Rectangle: Rounded Corners 4">
            <a:extLst>
              <a:ext uri="{FF2B5EF4-FFF2-40B4-BE49-F238E27FC236}">
                <a16:creationId xmlns:a16="http://schemas.microsoft.com/office/drawing/2014/main" id="{408BB8BD-269B-70D9-EB03-9CEF65470A86}"/>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16FD2AF3-86A1-CCB1-55E0-8ECE7491DC68}"/>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Reframing</a:t>
            </a:r>
          </a:p>
        </p:txBody>
      </p:sp>
      <p:sp>
        <p:nvSpPr>
          <p:cNvPr id="7" name="Title 3">
            <a:extLst>
              <a:ext uri="{FF2B5EF4-FFF2-40B4-BE49-F238E27FC236}">
                <a16:creationId xmlns:a16="http://schemas.microsoft.com/office/drawing/2014/main" id="{2DDD2F7C-6F08-8937-7631-E5CC600FCD0E}"/>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EDB8BC3C-2B55-EC37-67E7-292A5B767D05}"/>
              </a:ext>
            </a:extLst>
          </p:cNvPr>
          <p:cNvGraphicFramePr/>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C4BE531-A264-3FBF-6ABC-EAAC9873D972}"/>
              </a:ext>
            </a:extLst>
          </p:cNvPr>
          <p:cNvPicPr>
            <a:picLocks noChangeAspect="1"/>
          </p:cNvPicPr>
          <p:nvPr/>
        </p:nvPicPr>
        <p:blipFill>
          <a:blip r:embed="rId8"/>
          <a:stretch>
            <a:fillRect/>
          </a:stretch>
        </p:blipFill>
        <p:spPr>
          <a:xfrm>
            <a:off x="394554" y="3046753"/>
            <a:ext cx="7762875" cy="3448050"/>
          </a:xfrm>
          <a:prstGeom prst="rect">
            <a:avLst/>
          </a:prstGeom>
        </p:spPr>
      </p:pic>
    </p:spTree>
    <p:extLst>
      <p:ext uri="{BB962C8B-B14F-4D97-AF65-F5344CB8AC3E}">
        <p14:creationId xmlns:p14="http://schemas.microsoft.com/office/powerpoint/2010/main" val="1068541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B9A262-9A28-49BB-158D-116E52D03CD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7053263C-AE25-C1E2-74C9-383346AFBD0A}"/>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AFFF0F3E-9B68-1B69-1420-599AA26FD1D5}"/>
              </a:ext>
            </a:extLst>
          </p:cNvPr>
          <p:cNvGraphicFramePr/>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0CC2D328-ADEF-643A-F48C-6B96994605E0}"/>
              </a:ext>
            </a:extLst>
          </p:cNvPr>
          <p:cNvPicPr>
            <a:picLocks noChangeAspect="1"/>
          </p:cNvPicPr>
          <p:nvPr/>
        </p:nvPicPr>
        <p:blipFill>
          <a:blip r:embed="rId8"/>
          <a:stretch>
            <a:fillRect/>
          </a:stretch>
        </p:blipFill>
        <p:spPr>
          <a:xfrm>
            <a:off x="394554" y="3046753"/>
            <a:ext cx="7762875" cy="3448050"/>
          </a:xfrm>
          <a:prstGeom prst="rect">
            <a:avLst/>
          </a:prstGeom>
        </p:spPr>
      </p:pic>
      <p:sp>
        <p:nvSpPr>
          <p:cNvPr id="2" name="Rectangle: Rounded Corners 4">
            <a:extLst>
              <a:ext uri="{FF2B5EF4-FFF2-40B4-BE49-F238E27FC236}">
                <a16:creationId xmlns:a16="http://schemas.microsoft.com/office/drawing/2014/main" id="{D59880D4-AAB7-6B91-F491-7942C286CC6A}"/>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E9A5CA06-9BE0-70A9-08EE-CA0BCC306DFF}"/>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Navigating</a:t>
            </a:r>
          </a:p>
        </p:txBody>
      </p:sp>
    </p:spTree>
    <p:extLst>
      <p:ext uri="{BB962C8B-B14F-4D97-AF65-F5344CB8AC3E}">
        <p14:creationId xmlns:p14="http://schemas.microsoft.com/office/powerpoint/2010/main" val="3128677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B62A6D-6B9A-BBE3-064F-2929428459B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27C42CAF-2D7C-FC80-E3A0-F7AD35DDC223}"/>
              </a:ext>
            </a:extLst>
          </p:cNvPr>
          <p:cNvSpPr txBox="1">
            <a:spLocks/>
          </p:cNvSpPr>
          <p:nvPr/>
        </p:nvSpPr>
        <p:spPr>
          <a:xfrm>
            <a:off x="209480" y="1278971"/>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5" name="Diagram 4">
            <a:extLst>
              <a:ext uri="{FF2B5EF4-FFF2-40B4-BE49-F238E27FC236}">
                <a16:creationId xmlns:a16="http://schemas.microsoft.com/office/drawing/2014/main" id="{AF23C93B-C52A-B761-7EA8-CA12CC0D2AC3}"/>
              </a:ext>
            </a:extLst>
          </p:cNvPr>
          <p:cNvGraphicFramePr/>
          <p:nvPr/>
        </p:nvGraphicFramePr>
        <p:xfrm>
          <a:off x="554772" y="1620726"/>
          <a:ext cx="8047804" cy="142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EC76FE77-03A2-1394-9472-CF4FFE0CD92F}"/>
              </a:ext>
            </a:extLst>
          </p:cNvPr>
          <p:cNvPicPr>
            <a:picLocks noChangeAspect="1"/>
          </p:cNvPicPr>
          <p:nvPr/>
        </p:nvPicPr>
        <p:blipFill>
          <a:blip r:embed="rId8"/>
          <a:stretch>
            <a:fillRect/>
          </a:stretch>
        </p:blipFill>
        <p:spPr>
          <a:xfrm>
            <a:off x="394554" y="3046753"/>
            <a:ext cx="7762875" cy="3448050"/>
          </a:xfrm>
          <a:prstGeom prst="rect">
            <a:avLst/>
          </a:prstGeom>
        </p:spPr>
      </p:pic>
      <p:sp>
        <p:nvSpPr>
          <p:cNvPr id="2" name="Rectangle: Rounded Corners 4">
            <a:extLst>
              <a:ext uri="{FF2B5EF4-FFF2-40B4-BE49-F238E27FC236}">
                <a16:creationId xmlns:a16="http://schemas.microsoft.com/office/drawing/2014/main" id="{62AD2DD1-4B47-470A-1F98-0CC5784C659F}"/>
              </a:ext>
            </a:extLst>
          </p:cNvPr>
          <p:cNvSpPr txBox="1"/>
          <p:nvPr/>
        </p:nvSpPr>
        <p:spPr>
          <a:xfrm>
            <a:off x="10342" y="179492"/>
            <a:ext cx="9143999"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257C3CC6-5375-3D37-27B4-16E0CE70BACD}"/>
              </a:ext>
            </a:extLst>
          </p:cNvPr>
          <p:cNvSpPr txBox="1">
            <a:spLocks/>
          </p:cNvSpPr>
          <p:nvPr/>
        </p:nvSpPr>
        <p:spPr>
          <a:xfrm>
            <a:off x="10342" y="233577"/>
            <a:ext cx="9144000" cy="90942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Amplify Skill Application: </a:t>
            </a:r>
            <a:r>
              <a:rPr kumimoji="0" lang="en-US" sz="4000" b="0" i="0" u="none" strike="noStrike" kern="1200" cap="none" spc="0" normalizeH="0" baseline="0" noProof="0" dirty="0">
                <a:ln>
                  <a:noFill/>
                </a:ln>
                <a:solidFill>
                  <a:srgbClr val="FFC000"/>
                </a:solidFill>
                <a:effectLst/>
                <a:uLnTx/>
                <a:uFillTx/>
                <a:latin typeface="Calibri Light" panose="020F0302020204030204"/>
                <a:ea typeface="+mj-ea"/>
                <a:cs typeface="+mj-cs"/>
              </a:rPr>
              <a:t>Advocating</a:t>
            </a:r>
          </a:p>
        </p:txBody>
      </p:sp>
    </p:spTree>
    <p:extLst>
      <p:ext uri="{BB962C8B-B14F-4D97-AF65-F5344CB8AC3E}">
        <p14:creationId xmlns:p14="http://schemas.microsoft.com/office/powerpoint/2010/main" val="299565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A5604-1D14-493D-875F-9DDA72D304BD}"/>
              </a:ext>
            </a:extLst>
          </p:cNvPr>
          <p:cNvSpPr txBox="1">
            <a:spLocks/>
          </p:cNvSpPr>
          <p:nvPr/>
        </p:nvSpPr>
        <p:spPr>
          <a:xfrm>
            <a:off x="3069274" y="817012"/>
            <a:ext cx="7475220" cy="101566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US" sz="2800" dirty="0">
                <a:solidFill>
                  <a:srgbClr val="4B3E62"/>
                </a:solidFill>
                <a:latin typeface="Arial" panose="020B0604020202020204" pitchFamily="34" charset="0"/>
                <a:cs typeface="Arial" panose="020B0604020202020204" pitchFamily="34" charset="0"/>
              </a:rPr>
              <a:t>Session 8:</a:t>
            </a:r>
          </a:p>
          <a:p>
            <a:pPr>
              <a:defRPr/>
            </a:pPr>
            <a:r>
              <a:rPr lang="en-US" sz="2400" dirty="0">
                <a:solidFill>
                  <a:srgbClr val="4B3E62"/>
                </a:solidFill>
                <a:latin typeface="Arial" panose="020B0604020202020204" pitchFamily="34" charset="0"/>
                <a:cs typeface="Arial" panose="020B0604020202020204" pitchFamily="34" charset="0"/>
              </a:rPr>
              <a:t>Transforming Organizations</a:t>
            </a:r>
          </a:p>
        </p:txBody>
      </p:sp>
      <p:pic>
        <p:nvPicPr>
          <p:cNvPr id="4" name="Picture 3" descr="A picture containing drawing&#10;&#10;Description automatically generated">
            <a:extLst>
              <a:ext uri="{FF2B5EF4-FFF2-40B4-BE49-F238E27FC236}">
                <a16:creationId xmlns:a16="http://schemas.microsoft.com/office/drawing/2014/main" id="{2893AE16-E5C7-40EF-A78C-0B05D650D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7" y="516149"/>
            <a:ext cx="2762028" cy="1216646"/>
          </a:xfrm>
          <a:prstGeom prst="rect">
            <a:avLst/>
          </a:prstGeom>
        </p:spPr>
      </p:pic>
      <p:cxnSp>
        <p:nvCxnSpPr>
          <p:cNvPr id="7" name="Straight Connector 6">
            <a:extLst>
              <a:ext uri="{FF2B5EF4-FFF2-40B4-BE49-F238E27FC236}">
                <a16:creationId xmlns:a16="http://schemas.microsoft.com/office/drawing/2014/main" id="{89AF0E0D-137C-42E4-BCC3-A2684D3278ED}"/>
              </a:ext>
            </a:extLst>
          </p:cNvPr>
          <p:cNvCxnSpPr/>
          <p:nvPr/>
        </p:nvCxnSpPr>
        <p:spPr>
          <a:xfrm>
            <a:off x="225289" y="1720492"/>
            <a:ext cx="8634147" cy="0"/>
          </a:xfrm>
          <a:prstGeom prst="line">
            <a:avLst/>
          </a:prstGeom>
          <a:ln w="38100">
            <a:solidFill>
              <a:srgbClr val="00426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FDCB2B5-B180-48C8-B133-32CBC8F18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036" y="2500966"/>
            <a:ext cx="6323798" cy="28984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D0B20F0-9C26-42A7-859A-05D80E0EE845}"/>
              </a:ext>
            </a:extLst>
          </p:cNvPr>
          <p:cNvSpPr/>
          <p:nvPr/>
        </p:nvSpPr>
        <p:spPr>
          <a:xfrm>
            <a:off x="704675" y="6431988"/>
            <a:ext cx="8003758" cy="253916"/>
          </a:xfrm>
          <a:prstGeom prst="rect">
            <a:avLst/>
          </a:prstGeom>
        </p:spPr>
        <p:txBody>
          <a:bodyPr wrap="square">
            <a:spAutoFit/>
          </a:bodyPr>
          <a:lstStyle/>
          <a:p>
            <a:pPr algn="r" defTabSz="914400"/>
            <a:r>
              <a:rPr lang="en-US" sz="1050" dirty="0">
                <a:solidFill>
                  <a:prstClr val="black"/>
                </a:solidFill>
                <a:latin typeface="Calibri" panose="020F0502020204030204"/>
                <a:hlinkClick r:id="rId5"/>
              </a:rPr>
              <a:t>Image Credit: Deloitte Insights</a:t>
            </a:r>
            <a:endParaRPr lang="en-US" sz="1050" dirty="0">
              <a:solidFill>
                <a:prstClr val="black"/>
              </a:solidFill>
              <a:latin typeface="Calibri" panose="020F0502020204030204"/>
            </a:endParaRPr>
          </a:p>
        </p:txBody>
      </p:sp>
    </p:spTree>
    <p:extLst>
      <p:ext uri="{BB962C8B-B14F-4D97-AF65-F5344CB8AC3E}">
        <p14:creationId xmlns:p14="http://schemas.microsoft.com/office/powerpoint/2010/main" val="1829587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21350-6EB2-7628-CFC4-4F3B52261E57}"/>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3494E611-0B5C-9E28-16D0-02E3F1DD1853}"/>
              </a:ext>
            </a:extLst>
          </p:cNvPr>
          <p:cNvGraphicFramePr/>
          <p:nvPr/>
        </p:nvGraphicFramePr>
        <p:xfrm>
          <a:off x="835225" y="1872647"/>
          <a:ext cx="7473549" cy="4475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B68C95D1-8135-217B-23F0-C1C1339DC7FA}"/>
              </a:ext>
            </a:extLst>
          </p:cNvPr>
          <p:cNvSpPr/>
          <p:nvPr/>
        </p:nvSpPr>
        <p:spPr>
          <a:xfrm>
            <a:off x="0" y="0"/>
            <a:ext cx="9144000" cy="1556426"/>
          </a:xfrm>
          <a:prstGeom prst="rect">
            <a:avLst/>
          </a:prstGeom>
          <a:solidFill>
            <a:srgbClr val="0042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2A6F1AE-0575-4CBF-945C-CC2C46CB2BCC}"/>
              </a:ext>
            </a:extLst>
          </p:cNvPr>
          <p:cNvSpPr/>
          <p:nvPr/>
        </p:nvSpPr>
        <p:spPr>
          <a:xfrm>
            <a:off x="0" y="238144"/>
            <a:ext cx="9144000" cy="840230"/>
          </a:xfrm>
          <a:prstGeom prst="rect">
            <a:avLst/>
          </a:prstGeom>
        </p:spPr>
        <p:txBody>
          <a:bodyPr wrap="square">
            <a:sp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a:ln>
                  <a:noFill/>
                </a:ln>
                <a:solidFill>
                  <a:srgbClr val="FFFFFF"/>
                </a:solidFill>
                <a:effectLst/>
                <a:uLnTx/>
                <a:uFillTx/>
                <a:latin typeface="Calibri" panose="020F0502020204030204"/>
                <a:ea typeface="+mn-ea"/>
                <a:cs typeface="+mn-cs"/>
              </a:rPr>
              <a:t>Amplify Sessions</a:t>
            </a:r>
          </a:p>
        </p:txBody>
      </p:sp>
      <p:sp>
        <p:nvSpPr>
          <p:cNvPr id="5" name="Content Placeholder 4">
            <a:extLst>
              <a:ext uri="{FF2B5EF4-FFF2-40B4-BE49-F238E27FC236}">
                <a16:creationId xmlns:a16="http://schemas.microsoft.com/office/drawing/2014/main" id="{9A9BB9E4-F6DF-7E3B-CA06-1DEBC076EA7B}"/>
              </a:ext>
            </a:extLst>
          </p:cNvPr>
          <p:cNvSpPr>
            <a:spLocks noGrp="1"/>
          </p:cNvSpPr>
          <p:nvPr>
            <p:ph idx="1"/>
          </p:nvPr>
        </p:nvSpPr>
        <p:spPr>
          <a:xfrm>
            <a:off x="628649" y="926061"/>
            <a:ext cx="7886700" cy="518722"/>
          </a:xfrm>
        </p:spPr>
        <p:txBody>
          <a:bodyPr>
            <a:normAutofit fontScale="92500"/>
          </a:bodyPr>
          <a:lstStyle/>
          <a:p>
            <a:pPr marL="0" indent="0">
              <a:buNone/>
            </a:pPr>
            <a:r>
              <a:rPr lang="en-US" i="1">
                <a:solidFill>
                  <a:schemeClr val="bg1"/>
                </a:solidFill>
              </a:rPr>
              <a:t>Every Thursday 12 Noon to 1:30 p.m. EST from March 27 – May 22, 2025</a:t>
            </a:r>
            <a:endParaRPr lang="en-US">
              <a:solidFill>
                <a:schemeClr val="bg1"/>
              </a:solidFill>
            </a:endParaRPr>
          </a:p>
        </p:txBody>
      </p:sp>
      <p:pic>
        <p:nvPicPr>
          <p:cNvPr id="6" name="Graphic 5" descr="Checkbox Checked with solid fill">
            <a:extLst>
              <a:ext uri="{FF2B5EF4-FFF2-40B4-BE49-F238E27FC236}">
                <a16:creationId xmlns:a16="http://schemas.microsoft.com/office/drawing/2014/main" id="{BE7C699F-D85B-CE05-5D07-11DF07AAA1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0055" y="1761004"/>
            <a:ext cx="696997" cy="696997"/>
          </a:xfrm>
          <a:prstGeom prst="rect">
            <a:avLst/>
          </a:prstGeom>
        </p:spPr>
      </p:pic>
      <p:pic>
        <p:nvPicPr>
          <p:cNvPr id="7" name="Graphic 6" descr="Checkbox Checked with solid fill">
            <a:extLst>
              <a:ext uri="{FF2B5EF4-FFF2-40B4-BE49-F238E27FC236}">
                <a16:creationId xmlns:a16="http://schemas.microsoft.com/office/drawing/2014/main" id="{AE7F67F8-247C-460C-3683-51330903F8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92510" y="2280447"/>
            <a:ext cx="696997" cy="696997"/>
          </a:xfrm>
          <a:prstGeom prst="rect">
            <a:avLst/>
          </a:prstGeom>
        </p:spPr>
      </p:pic>
      <p:pic>
        <p:nvPicPr>
          <p:cNvPr id="9" name="Graphic 8" descr="Checkbox Checked with solid fill">
            <a:extLst>
              <a:ext uri="{FF2B5EF4-FFF2-40B4-BE49-F238E27FC236}">
                <a16:creationId xmlns:a16="http://schemas.microsoft.com/office/drawing/2014/main" id="{A2DAC24C-11D6-5B01-0035-63F51814BD4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0474" y="2767780"/>
            <a:ext cx="696997" cy="696997"/>
          </a:xfrm>
          <a:prstGeom prst="rect">
            <a:avLst/>
          </a:prstGeom>
        </p:spPr>
      </p:pic>
      <p:pic>
        <p:nvPicPr>
          <p:cNvPr id="11" name="Graphic 10" descr="Checkbox Checked with solid fill">
            <a:extLst>
              <a:ext uri="{FF2B5EF4-FFF2-40B4-BE49-F238E27FC236}">
                <a16:creationId xmlns:a16="http://schemas.microsoft.com/office/drawing/2014/main" id="{45EAB98C-BDB7-137E-621D-C944E401F0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92510" y="3261522"/>
            <a:ext cx="696997" cy="696997"/>
          </a:xfrm>
          <a:prstGeom prst="rect">
            <a:avLst/>
          </a:prstGeom>
        </p:spPr>
      </p:pic>
      <p:pic>
        <p:nvPicPr>
          <p:cNvPr id="8" name="Graphic 7" descr="Checkbox Checked with solid fill">
            <a:extLst>
              <a:ext uri="{FF2B5EF4-FFF2-40B4-BE49-F238E27FC236}">
                <a16:creationId xmlns:a16="http://schemas.microsoft.com/office/drawing/2014/main" id="{7AE0B97A-B070-2F94-8710-2ADA8EFEAE4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9141" y="3762099"/>
            <a:ext cx="696997" cy="696997"/>
          </a:xfrm>
          <a:prstGeom prst="rect">
            <a:avLst/>
          </a:prstGeom>
        </p:spPr>
      </p:pic>
      <p:pic>
        <p:nvPicPr>
          <p:cNvPr id="12" name="Graphic 11" descr="Checkbox Checked with solid fill">
            <a:extLst>
              <a:ext uri="{FF2B5EF4-FFF2-40B4-BE49-F238E27FC236}">
                <a16:creationId xmlns:a16="http://schemas.microsoft.com/office/drawing/2014/main" id="{277CA11C-23A1-08FD-D4A6-00B1B7402F9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72482" y="4268463"/>
            <a:ext cx="696997" cy="696997"/>
          </a:xfrm>
          <a:prstGeom prst="rect">
            <a:avLst/>
          </a:prstGeom>
        </p:spPr>
      </p:pic>
      <p:sp>
        <p:nvSpPr>
          <p:cNvPr id="13" name="Arrow: Right 12">
            <a:extLst>
              <a:ext uri="{FF2B5EF4-FFF2-40B4-BE49-F238E27FC236}">
                <a16:creationId xmlns:a16="http://schemas.microsoft.com/office/drawing/2014/main" id="{E69F3A43-46BD-CD0B-75A0-A07624317098}"/>
              </a:ext>
            </a:extLst>
          </p:cNvPr>
          <p:cNvSpPr/>
          <p:nvPr/>
        </p:nvSpPr>
        <p:spPr>
          <a:xfrm>
            <a:off x="1274974" y="5439505"/>
            <a:ext cx="696997" cy="311227"/>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13" descr="Checkbox Checked with solid fill">
            <a:extLst>
              <a:ext uri="{FF2B5EF4-FFF2-40B4-BE49-F238E27FC236}">
                <a16:creationId xmlns:a16="http://schemas.microsoft.com/office/drawing/2014/main" id="{F3A86AA5-A8AF-519E-BB0B-B2B87285D94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12231" y="4762205"/>
            <a:ext cx="696997" cy="696997"/>
          </a:xfrm>
          <a:prstGeom prst="rect">
            <a:avLst/>
          </a:prstGeom>
        </p:spPr>
      </p:pic>
    </p:spTree>
    <p:extLst>
      <p:ext uri="{BB962C8B-B14F-4D97-AF65-F5344CB8AC3E}">
        <p14:creationId xmlns:p14="http://schemas.microsoft.com/office/powerpoint/2010/main" val="41969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E1771B-FC66-C8F9-C598-417C9BF8CDC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DD7387-0464-8035-B670-6834F748F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un with rays of light&#10;&#10;AI-generated content may be incorrect.">
            <a:extLst>
              <a:ext uri="{FF2B5EF4-FFF2-40B4-BE49-F238E27FC236}">
                <a16:creationId xmlns:a16="http://schemas.microsoft.com/office/drawing/2014/main" id="{793333B0-1EE1-4185-AA41-58DAF95B372C}"/>
              </a:ext>
            </a:extLst>
          </p:cNvPr>
          <p:cNvPicPr>
            <a:picLocks noChangeAspect="1"/>
          </p:cNvPicPr>
          <p:nvPr/>
        </p:nvPicPr>
        <p:blipFill>
          <a:blip r:embed="rId3">
            <a:extLst>
              <a:ext uri="{28A0092B-C50C-407E-A947-70E740481C1C}">
                <a14:useLocalDpi xmlns:a14="http://schemas.microsoft.com/office/drawing/2010/main" val="0"/>
              </a:ext>
            </a:extLst>
          </a:blip>
          <a:srcRect l="16494" t="9091" r="32659" b="-1"/>
          <a:stretch/>
        </p:blipFill>
        <p:spPr>
          <a:xfrm>
            <a:off x="2642616" y="10"/>
            <a:ext cx="6501384" cy="6857990"/>
          </a:xfrm>
          <a:prstGeom prst="rect">
            <a:avLst/>
          </a:prstGeom>
        </p:spPr>
      </p:pic>
      <p:sp>
        <p:nvSpPr>
          <p:cNvPr id="11" name="Rectangle 10">
            <a:extLst>
              <a:ext uri="{FF2B5EF4-FFF2-40B4-BE49-F238E27FC236}">
                <a16:creationId xmlns:a16="http://schemas.microsoft.com/office/drawing/2014/main" id="{043EA628-DF7D-99A5-7D8F-01AD4F2ACD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EFB8FF38-7B15-8EBC-45BE-E9FD9B2171B1}"/>
              </a:ext>
            </a:extLst>
          </p:cNvPr>
          <p:cNvSpPr txBox="1">
            <a:spLocks/>
          </p:cNvSpPr>
          <p:nvPr/>
        </p:nvSpPr>
        <p:spPr>
          <a:xfrm>
            <a:off x="358485" y="1122363"/>
            <a:ext cx="3538106" cy="3204134"/>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Transforming Organizations</a:t>
            </a:r>
          </a:p>
        </p:txBody>
      </p:sp>
      <p:sp>
        <p:nvSpPr>
          <p:cNvPr id="13" name="Rectangle 12">
            <a:extLst>
              <a:ext uri="{FF2B5EF4-FFF2-40B4-BE49-F238E27FC236}">
                <a16:creationId xmlns:a16="http://schemas.microsoft.com/office/drawing/2014/main" id="{9DA89821-9C2D-8897-0BEA-2299D3022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FD79B8CE-DB6C-0AC5-EC84-340165819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5">
            <a:extLst>
              <a:ext uri="{FF2B5EF4-FFF2-40B4-BE49-F238E27FC236}">
                <a16:creationId xmlns:a16="http://schemas.microsoft.com/office/drawing/2014/main" id="{6938B066-20D3-EA31-2E6A-556733C0CB26}"/>
              </a:ext>
            </a:extLst>
          </p:cNvPr>
          <p:cNvSpPr txBox="1">
            <a:spLocks/>
          </p:cNvSpPr>
          <p:nvPr/>
        </p:nvSpPr>
        <p:spPr>
          <a:xfrm>
            <a:off x="249119" y="4581675"/>
            <a:ext cx="7886700" cy="15001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Session 8  |  </a:t>
            </a:r>
            <a:r>
              <a:rPr lang="en-US" sz="2400" dirty="0">
                <a:solidFill>
                  <a:prstClr val="black"/>
                </a:solidFill>
                <a:latin typeface="Calibri" panose="020F0502020204030204"/>
              </a:rPr>
              <a:t>May 15</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3388996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9C94CA-B7BA-4B5F-97AA-14885A2C7021}"/>
              </a:ext>
            </a:extLst>
          </p:cNvPr>
          <p:cNvSpPr>
            <a:spLocks noGrp="1"/>
          </p:cNvSpPr>
          <p:nvPr>
            <p:ph type="title"/>
          </p:nvPr>
        </p:nvSpPr>
        <p:spPr>
          <a:xfrm>
            <a:off x="184842" y="969856"/>
            <a:ext cx="5558011" cy="1737360"/>
          </a:xfrm>
        </p:spPr>
        <p:txBody>
          <a:bodyPr vert="horz" lIns="91440" tIns="45720" rIns="91440" bIns="45720" rtlCol="0" anchor="ctr">
            <a:normAutofit/>
          </a:bodyPr>
          <a:lstStyle/>
          <a:p>
            <a:pPr defTabSz="914400"/>
            <a:r>
              <a:rPr lang="en-US" sz="4200" dirty="0">
                <a:latin typeface="+mn-lt"/>
              </a:rPr>
              <a:t>Standpoint Theory</a:t>
            </a:r>
          </a:p>
        </p:txBody>
      </p:sp>
      <p:pic>
        <p:nvPicPr>
          <p:cNvPr id="7" name="Content Placeholder 6">
            <a:extLst>
              <a:ext uri="{FF2B5EF4-FFF2-40B4-BE49-F238E27FC236}">
                <a16:creationId xmlns:a16="http://schemas.microsoft.com/office/drawing/2014/main" id="{E183CCE6-2865-4492-8472-DE3DBBCA1B31}"/>
              </a:ext>
            </a:extLst>
          </p:cNvPr>
          <p:cNvPicPr>
            <a:picLocks noChangeAspect="1"/>
          </p:cNvPicPr>
          <p:nvPr/>
        </p:nvPicPr>
        <p:blipFill rotWithShape="1">
          <a:blip r:embed="rId3"/>
          <a:srcRect l="3853" r="40711" b="-55395"/>
          <a:stretch/>
        </p:blipFill>
        <p:spPr>
          <a:xfrm>
            <a:off x="4869085" y="10"/>
            <a:ext cx="4274915" cy="4059234"/>
          </a:xfrm>
          <a:custGeom>
            <a:avLst/>
            <a:gdLst/>
            <a:ahLst/>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63" name="Straight Connector 62">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131570" y="3648726"/>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5860" y="5004581"/>
            <a:ext cx="721796" cy="962395"/>
          </a:xfrm>
          <a:prstGeom prst="ellipse">
            <a:avLst/>
          </a:prstGeom>
          <a:solidFill>
            <a:srgbClr val="944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7793" y="4865965"/>
            <a:ext cx="220272" cy="293695"/>
          </a:xfrm>
          <a:prstGeom prst="ellipse">
            <a:avLst/>
          </a:prstGeom>
          <a:solidFill>
            <a:srgbClr val="DBA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712DE5A-C175-4EFD-887F-A87307464AE9}"/>
              </a:ext>
            </a:extLst>
          </p:cNvPr>
          <p:cNvSpPr txBox="1"/>
          <p:nvPr/>
        </p:nvSpPr>
        <p:spPr>
          <a:xfrm>
            <a:off x="294125" y="2851556"/>
            <a:ext cx="7663804" cy="2246769"/>
          </a:xfrm>
          <a:prstGeom prst="rect">
            <a:avLst/>
          </a:prstGeom>
          <a:solidFill>
            <a:schemeClr val="bg1"/>
          </a:solidFill>
        </p:spPr>
        <p:txBody>
          <a:bodyPr wrap="square" rtlCol="0">
            <a:spAutoFit/>
          </a:bodyPr>
          <a:lstStyle/>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Knowledge stems from social position or “standpoint”</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Marginalized people have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access to knowledge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that is not available to those with privilege</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All forms of inquiry and change should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begin with the lives of the marginalized</a:t>
            </a:r>
          </a:p>
        </p:txBody>
      </p:sp>
      <p:sp>
        <p:nvSpPr>
          <p:cNvPr id="3" name="TextBox 2">
            <a:extLst>
              <a:ext uri="{FF2B5EF4-FFF2-40B4-BE49-F238E27FC236}">
                <a16:creationId xmlns:a16="http://schemas.microsoft.com/office/drawing/2014/main" id="{CDCDD756-A8CF-4F7F-BE86-F14A30C41EFF}"/>
              </a:ext>
            </a:extLst>
          </p:cNvPr>
          <p:cNvSpPr txBox="1"/>
          <p:nvPr/>
        </p:nvSpPr>
        <p:spPr>
          <a:xfrm>
            <a:off x="268485" y="2264080"/>
            <a:ext cx="6257375"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dirty="0">
                <a:ln>
                  <a:noFill/>
                </a:ln>
                <a:solidFill>
                  <a:srgbClr val="944D3C"/>
                </a:solidFill>
                <a:effectLst/>
                <a:uLnTx/>
                <a:uFillTx/>
                <a:latin typeface="Calibri Light" panose="020F0302020204030204"/>
                <a:ea typeface="+mn-ea"/>
                <a:cs typeface="+mn-cs"/>
              </a:rPr>
              <a:t>Objectivity = collective subjectivity</a:t>
            </a:r>
          </a:p>
        </p:txBody>
      </p:sp>
      <p:sp>
        <p:nvSpPr>
          <p:cNvPr id="4" name="TextBox 3">
            <a:extLst>
              <a:ext uri="{FF2B5EF4-FFF2-40B4-BE49-F238E27FC236}">
                <a16:creationId xmlns:a16="http://schemas.microsoft.com/office/drawing/2014/main" id="{9988C132-E865-D5FC-0D51-CD9A4077AE25}"/>
              </a:ext>
            </a:extLst>
          </p:cNvPr>
          <p:cNvSpPr txBox="1"/>
          <p:nvPr/>
        </p:nvSpPr>
        <p:spPr>
          <a:xfrm>
            <a:off x="184842" y="762713"/>
            <a:ext cx="381759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Revisiting</a:t>
            </a:r>
          </a:p>
        </p:txBody>
      </p:sp>
    </p:spTree>
    <p:extLst>
      <p:ext uri="{BB962C8B-B14F-4D97-AF65-F5344CB8AC3E}">
        <p14:creationId xmlns:p14="http://schemas.microsoft.com/office/powerpoint/2010/main" val="4267429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E8DC516-1BBC-41B7-BF49-A67963687403}"/>
              </a:ext>
            </a:extLst>
          </p:cNvPr>
          <p:cNvSpPr/>
          <p:nvPr/>
        </p:nvSpPr>
        <p:spPr>
          <a:xfrm>
            <a:off x="4121752" y="2362425"/>
            <a:ext cx="4572000" cy="2246769"/>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From your standpoint, what are the </a:t>
            </a:r>
            <a:r>
              <a:rPr kumimoji="0" lang="en-US" sz="2000" b="1"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primary challenges </a:t>
            </a:r>
            <a:r>
              <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women and people with marginalized identities face in your organization?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(Please submit </a:t>
            </a:r>
            <a:r>
              <a:rPr kumimoji="0" lang="en-US" sz="2000" b="0" i="0" u="sng"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one</a:t>
            </a:r>
            <a:r>
              <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Calibri" panose="020F0502020204030204" pitchFamily="34" charset="0"/>
              </a:rPr>
              <a:t> at a time. Upvote to show agreement.)</a:t>
            </a:r>
            <a:endParaRPr kumimoji="0" lang="en-US" sz="2000" b="0" i="0" u="none" strike="noStrike" kern="1200" cap="none" spc="0" normalizeH="0" baseline="0" noProof="0" dirty="0">
              <a:ln>
                <a:noFill/>
              </a:ln>
              <a:solidFill>
                <a:srgbClr val="082544"/>
              </a:solidFill>
              <a:effectLst/>
              <a:uLnTx/>
              <a:uFillTx/>
              <a:latin typeface="Open Sans" panose="020B0606030504020204"/>
              <a:ea typeface="+mn-ea"/>
              <a:cs typeface="+mn-cs"/>
            </a:endParaRPr>
          </a:p>
        </p:txBody>
      </p:sp>
      <p:sp>
        <p:nvSpPr>
          <p:cNvPr id="4" name="Rectangle 3">
            <a:extLst>
              <a:ext uri="{FF2B5EF4-FFF2-40B4-BE49-F238E27FC236}">
                <a16:creationId xmlns:a16="http://schemas.microsoft.com/office/drawing/2014/main" id="{C32B4E80-9213-41DC-B418-C1E07F2757BD}"/>
              </a:ext>
            </a:extLst>
          </p:cNvPr>
          <p:cNvSpPr/>
          <p:nvPr/>
        </p:nvSpPr>
        <p:spPr>
          <a:xfrm>
            <a:off x="4739570" y="1465373"/>
            <a:ext cx="3344570"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Standpoint Theory</a:t>
            </a:r>
          </a:p>
        </p:txBody>
      </p:sp>
      <p:sp>
        <p:nvSpPr>
          <p:cNvPr id="13" name="Title 1">
            <a:extLst>
              <a:ext uri="{FF2B5EF4-FFF2-40B4-BE49-F238E27FC236}">
                <a16:creationId xmlns:a16="http://schemas.microsoft.com/office/drawing/2014/main" id="{62FE3A56-8B9E-0DD4-2FC0-822DCC9DA59A}"/>
              </a:ext>
            </a:extLst>
          </p:cNvPr>
          <p:cNvSpPr>
            <a:spLocks noGrp="1"/>
          </p:cNvSpPr>
          <p:nvPr>
            <p:ph type="title"/>
          </p:nvPr>
        </p:nvSpPr>
        <p:spPr>
          <a:xfrm>
            <a:off x="554099" y="-387289"/>
            <a:ext cx="2743200" cy="2887579"/>
          </a:xfrm>
        </p:spPr>
        <p:txBody>
          <a:bodyPr vert="horz" lIns="91440" tIns="45720" rIns="91440" bIns="45720" rtlCol="0" anchor="b">
            <a:normAutofit/>
          </a:bodyPr>
          <a:lstStyle/>
          <a:p>
            <a:pPr algn="ctr" defTabSz="914400"/>
            <a:r>
              <a:rPr lang="en-US" sz="4200" kern="1200" dirty="0">
                <a:solidFill>
                  <a:srgbClr val="FFFFFF"/>
                </a:solidFill>
                <a:latin typeface="+mj-lt"/>
                <a:ea typeface="+mj-ea"/>
                <a:cs typeface="+mj-cs"/>
              </a:rPr>
              <a:t>Online Poll</a:t>
            </a:r>
          </a:p>
        </p:txBody>
      </p:sp>
      <p:sp>
        <p:nvSpPr>
          <p:cNvPr id="14" name="TextBox 13">
            <a:extLst>
              <a:ext uri="{FF2B5EF4-FFF2-40B4-BE49-F238E27FC236}">
                <a16:creationId xmlns:a16="http://schemas.microsoft.com/office/drawing/2014/main" id="{DCD95625-F8F9-C874-1AC0-C56A9B2A866E}"/>
              </a:ext>
            </a:extLst>
          </p:cNvPr>
          <p:cNvSpPr txBox="1"/>
          <p:nvPr/>
        </p:nvSpPr>
        <p:spPr>
          <a:xfrm>
            <a:off x="349505" y="4170283"/>
            <a:ext cx="3152388" cy="132343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100" normalizeH="0" baseline="0" noProof="0" dirty="0">
                <a:ln>
                  <a:noFill/>
                </a:ln>
                <a:solidFill>
                  <a:prstClr val="white"/>
                </a:solidFill>
                <a:effectLst/>
                <a:uLnTx/>
                <a:uFillTx/>
                <a:latin typeface="Calibri" panose="020F0502020204030204"/>
                <a:ea typeface="+mn-ea"/>
                <a:cs typeface="+mn-cs"/>
              </a:rPr>
              <a:t>Go to Pollev.com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100" normalizeH="0" baseline="0" noProof="0" dirty="0">
                <a:ln>
                  <a:noFill/>
                </a:ln>
                <a:solidFill>
                  <a:prstClr val="white"/>
                </a:solidFill>
                <a:effectLst/>
                <a:uLnTx/>
                <a:uFillTx/>
                <a:latin typeface="Calibri" panose="020F0502020204030204"/>
                <a:ea typeface="+mn-ea"/>
                <a:cs typeface="+mn-cs"/>
              </a:rPr>
              <a:t>Username “Dartmouth”</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100" normalizeH="0" baseline="0" noProof="0" dirty="0">
                <a:ln>
                  <a:noFill/>
                </a:ln>
                <a:solidFill>
                  <a:prstClr val="white"/>
                </a:solidFill>
                <a:effectLst/>
                <a:uLnTx/>
                <a:uFillTx/>
                <a:latin typeface="Calibri" panose="020F0502020204030204"/>
                <a:ea typeface="+mn-ea"/>
                <a:cs typeface="+mn-cs"/>
              </a:rPr>
              <a:t>Select “Join”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100" normalizeH="0" baseline="0" noProof="0" dirty="0">
                <a:ln>
                  <a:noFill/>
                </a:ln>
                <a:solidFill>
                  <a:prstClr val="white"/>
                </a:solidFill>
                <a:effectLst/>
                <a:uLnTx/>
                <a:uFillTx/>
                <a:latin typeface="Calibri" panose="020F0502020204030204"/>
                <a:ea typeface="+mn-ea"/>
                <a:cs typeface="+mn-cs"/>
              </a:rPr>
              <a:t>“Skip” credit</a:t>
            </a:r>
          </a:p>
        </p:txBody>
      </p:sp>
      <p:sp>
        <p:nvSpPr>
          <p:cNvPr id="15" name="TextBox 14">
            <a:extLst>
              <a:ext uri="{FF2B5EF4-FFF2-40B4-BE49-F238E27FC236}">
                <a16:creationId xmlns:a16="http://schemas.microsoft.com/office/drawing/2014/main" id="{48049EBE-A830-B856-E121-3A7D6D106147}"/>
              </a:ext>
            </a:extLst>
          </p:cNvPr>
          <p:cNvSpPr txBox="1"/>
          <p:nvPr/>
        </p:nvSpPr>
        <p:spPr>
          <a:xfrm>
            <a:off x="744583" y="3410953"/>
            <a:ext cx="208885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00" normalizeH="0" baseline="0" noProof="0" dirty="0">
                <a:ln>
                  <a:noFill/>
                </a:ln>
                <a:solidFill>
                  <a:prstClr val="white"/>
                </a:solidFill>
                <a:effectLst/>
                <a:uLnTx/>
                <a:uFillTx/>
                <a:latin typeface="Gill Sans MT" panose="020B0502020104020203" pitchFamily="34" charset="0"/>
                <a:ea typeface="+mn-ea"/>
                <a:cs typeface="+mn-cs"/>
              </a:rPr>
              <a:t>Instructions</a:t>
            </a:r>
          </a:p>
        </p:txBody>
      </p:sp>
    </p:spTree>
    <p:extLst>
      <p:ext uri="{BB962C8B-B14F-4D97-AF65-F5344CB8AC3E}">
        <p14:creationId xmlns:p14="http://schemas.microsoft.com/office/powerpoint/2010/main" val="1287729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92D7B9-54B9-4EB9-96E3-81CD301150CC}"/>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8763000" cy="6477000"/>
          </a:xfrm>
          <a:prstGeom prst="rect">
            <a:avLst/>
          </a:prstGeom>
        </p:spPr>
      </p:pic>
    </p:spTree>
    <p:extLst>
      <p:ext uri="{BB962C8B-B14F-4D97-AF65-F5344CB8AC3E}">
        <p14:creationId xmlns:p14="http://schemas.microsoft.com/office/powerpoint/2010/main" val="580877551"/>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01885F-AA71-99DF-3964-4C7FE5B85EEE}"/>
              </a:ext>
            </a:extLst>
          </p:cNvPr>
          <p:cNvPicPr>
            <a:picLocks noChangeAspect="1"/>
          </p:cNvPicPr>
          <p:nvPr/>
        </p:nvPicPr>
        <p:blipFill>
          <a:blip r:embed="rId2"/>
          <a:stretch>
            <a:fillRect/>
          </a:stretch>
        </p:blipFill>
        <p:spPr>
          <a:xfrm>
            <a:off x="0" y="1603339"/>
            <a:ext cx="9144000" cy="5157394"/>
          </a:xfrm>
          <a:prstGeom prst="rect">
            <a:avLst/>
          </a:prstGeom>
        </p:spPr>
      </p:pic>
      <p:sp>
        <p:nvSpPr>
          <p:cNvPr id="4" name="Title 1">
            <a:extLst>
              <a:ext uri="{FF2B5EF4-FFF2-40B4-BE49-F238E27FC236}">
                <a16:creationId xmlns:a16="http://schemas.microsoft.com/office/drawing/2014/main" id="{89ED503F-F1FB-6C34-C4D6-C0D558382D46}"/>
              </a:ext>
            </a:extLst>
          </p:cNvPr>
          <p:cNvSpPr txBox="1">
            <a:spLocks/>
          </p:cNvSpPr>
          <p:nvPr/>
        </p:nvSpPr>
        <p:spPr>
          <a:xfrm>
            <a:off x="365844" y="366208"/>
            <a:ext cx="8412311" cy="96953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j-ea"/>
                <a:cs typeface="+mj-cs"/>
              </a:rPr>
              <a:t>Online Poll: From your standpoint, what are the primary challenges women and people with marginalized identities face in your organization?</a:t>
            </a:r>
          </a:p>
        </p:txBody>
      </p:sp>
    </p:spTree>
    <p:extLst>
      <p:ext uri="{BB962C8B-B14F-4D97-AF65-F5344CB8AC3E}">
        <p14:creationId xmlns:p14="http://schemas.microsoft.com/office/powerpoint/2010/main" val="413022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19033" y="2303174"/>
            <a:ext cx="3577590" cy="2019650"/>
          </a:xfrm>
        </p:spPr>
        <p:txBody>
          <a:bodyPr/>
          <a:lstStyle/>
          <a:p>
            <a:endParaRPr lang="en-US" dirty="0"/>
          </a:p>
          <a:p>
            <a:pPr>
              <a:spcBef>
                <a:spcPts val="300"/>
              </a:spcBef>
            </a:pPr>
            <a:r>
              <a:rPr lang="en-US" sz="2400" dirty="0"/>
              <a:t>The truth will set you free, </a:t>
            </a:r>
          </a:p>
          <a:p>
            <a:pPr>
              <a:spcBef>
                <a:spcPts val="300"/>
              </a:spcBef>
            </a:pPr>
            <a:r>
              <a:rPr lang="en-US" sz="2400" dirty="0"/>
              <a:t>but first it will piss you off.</a:t>
            </a:r>
          </a:p>
        </p:txBody>
      </p:sp>
      <p:sp>
        <p:nvSpPr>
          <p:cNvPr id="6" name="Rectangle 5">
            <a:extLst>
              <a:ext uri="{FF2B5EF4-FFF2-40B4-BE49-F238E27FC236}">
                <a16:creationId xmlns:a16="http://schemas.microsoft.com/office/drawing/2014/main" id="{FED40668-B0E9-42D5-9B70-C45DEF25691B}"/>
              </a:ext>
            </a:extLst>
          </p:cNvPr>
          <p:cNvSpPr/>
          <p:nvPr/>
        </p:nvSpPr>
        <p:spPr>
          <a:xfrm>
            <a:off x="419033" y="1670149"/>
            <a:ext cx="345755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Gloria Steinem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Feminist journalist and political activist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F267F50-0062-45ED-98D6-57466E97067F}"/>
              </a:ext>
            </a:extLst>
          </p:cNvPr>
          <p:cNvPicPr>
            <a:picLocks noChangeAspect="1"/>
          </p:cNvPicPr>
          <p:nvPr/>
        </p:nvPicPr>
        <p:blipFill>
          <a:blip r:embed="rId3"/>
          <a:stretch>
            <a:fillRect/>
          </a:stretch>
        </p:blipFill>
        <p:spPr>
          <a:xfrm>
            <a:off x="4601692" y="1201825"/>
            <a:ext cx="3814204" cy="3806404"/>
          </a:xfrm>
          <a:prstGeom prst="rect">
            <a:avLst/>
          </a:prstGeom>
        </p:spPr>
      </p:pic>
      <p:sp>
        <p:nvSpPr>
          <p:cNvPr id="7" name="Rectangle 6">
            <a:extLst>
              <a:ext uri="{FF2B5EF4-FFF2-40B4-BE49-F238E27FC236}">
                <a16:creationId xmlns:a16="http://schemas.microsoft.com/office/drawing/2014/main" id="{1944820F-8BC8-4556-9E18-F9664ABD60FE}"/>
              </a:ext>
            </a:extLst>
          </p:cNvPr>
          <p:cNvSpPr/>
          <p:nvPr/>
        </p:nvSpPr>
        <p:spPr>
          <a:xfrm>
            <a:off x="2124564" y="6230960"/>
            <a:ext cx="6732165"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https://www.haveartwilltravel.org/prints/mood-portraits/gloria-449/</a:t>
            </a:r>
            <a:endPar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749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438939D-F6EF-4125-B830-0A3E772B2847}"/>
              </a:ext>
            </a:extLst>
          </p:cNvPr>
          <p:cNvGraphicFramePr/>
          <p:nvPr>
            <p:extLst>
              <p:ext uri="{D42A27DB-BD31-4B8C-83A1-F6EECF244321}">
                <p14:modId xmlns:p14="http://schemas.microsoft.com/office/powerpoint/2010/main" val="2010575778"/>
              </p:ext>
            </p:extLst>
          </p:nvPr>
        </p:nvGraphicFramePr>
        <p:xfrm>
          <a:off x="1165782" y="210401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11EC932F-386B-44BB-9A55-026F2B3A866B}"/>
              </a:ext>
            </a:extLst>
          </p:cNvPr>
          <p:cNvGrpSpPr/>
          <p:nvPr/>
        </p:nvGrpSpPr>
        <p:grpSpPr>
          <a:xfrm>
            <a:off x="0" y="365202"/>
            <a:ext cx="9144000" cy="1286713"/>
            <a:chOff x="384880" y="2139"/>
            <a:chExt cx="7273462" cy="1286713"/>
          </a:xfrm>
          <a:solidFill>
            <a:srgbClr val="005A84"/>
          </a:solidFill>
        </p:grpSpPr>
        <p:sp>
          <p:nvSpPr>
            <p:cNvPr id="4" name="Rectangle: Rounded Corners 3">
              <a:extLst>
                <a:ext uri="{FF2B5EF4-FFF2-40B4-BE49-F238E27FC236}">
                  <a16:creationId xmlns:a16="http://schemas.microsoft.com/office/drawing/2014/main" id="{7245B031-7D47-4452-A926-15C131A9AD1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C5C0846E-A8F3-48EF-9E76-2D71DD81FF1E}"/>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Gender Gaps</a:t>
              </a:r>
            </a:p>
          </p:txBody>
        </p:sp>
      </p:grpSp>
    </p:spTree>
    <p:extLst>
      <p:ext uri="{BB962C8B-B14F-4D97-AF65-F5344CB8AC3E}">
        <p14:creationId xmlns:p14="http://schemas.microsoft.com/office/powerpoint/2010/main" val="3275765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C1F5D-D776-9107-812C-693306655D5F}"/>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68594BC-02D7-62F5-571B-16A5EA2C8900}"/>
              </a:ext>
            </a:extLst>
          </p:cNvPr>
          <p:cNvGraphicFramePr/>
          <p:nvPr/>
        </p:nvGraphicFramePr>
        <p:xfrm>
          <a:off x="1165782" y="210401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807C24BF-8EF5-2781-77BE-FC8C973FE3D1}"/>
              </a:ext>
            </a:extLst>
          </p:cNvPr>
          <p:cNvGrpSpPr/>
          <p:nvPr/>
        </p:nvGrpSpPr>
        <p:grpSpPr>
          <a:xfrm>
            <a:off x="0" y="365202"/>
            <a:ext cx="9144000" cy="1286713"/>
            <a:chOff x="384880" y="2139"/>
            <a:chExt cx="7273462" cy="1286713"/>
          </a:xfrm>
          <a:solidFill>
            <a:srgbClr val="005A84"/>
          </a:solidFill>
        </p:grpSpPr>
        <p:sp>
          <p:nvSpPr>
            <p:cNvPr id="4" name="Rectangle: Rounded Corners 3">
              <a:extLst>
                <a:ext uri="{FF2B5EF4-FFF2-40B4-BE49-F238E27FC236}">
                  <a16:creationId xmlns:a16="http://schemas.microsoft.com/office/drawing/2014/main" id="{D1C48974-57BA-E76F-7D39-04E1E6AD6D14}"/>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1C242A5-4E99-DE87-BF55-02483BC47740}"/>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Gender Gaps</a:t>
              </a:r>
            </a:p>
          </p:txBody>
        </p:sp>
      </p:grpSp>
      <p:sp>
        <p:nvSpPr>
          <p:cNvPr id="6" name="Rectangle 5">
            <a:extLst>
              <a:ext uri="{FF2B5EF4-FFF2-40B4-BE49-F238E27FC236}">
                <a16:creationId xmlns:a16="http://schemas.microsoft.com/office/drawing/2014/main" id="{F7D69750-9130-0C77-3DE9-4529087E28D4}"/>
              </a:ext>
            </a:extLst>
          </p:cNvPr>
          <p:cNvSpPr/>
          <p:nvPr/>
        </p:nvSpPr>
        <p:spPr>
          <a:xfrm>
            <a:off x="821410" y="3429000"/>
            <a:ext cx="7671661" cy="3063798"/>
          </a:xfrm>
          <a:prstGeom prst="rect">
            <a:avLst/>
          </a:prstGeom>
          <a:solidFill>
            <a:schemeClr val="bg1">
              <a:alpha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264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C28123C-92FA-4D48-866C-30FC07F03CF7}"/>
              </a:ext>
            </a:extLst>
          </p:cNvPr>
          <p:cNvGrpSpPr/>
          <p:nvPr/>
        </p:nvGrpSpPr>
        <p:grpSpPr>
          <a:xfrm>
            <a:off x="1126260" y="1856050"/>
            <a:ext cx="5014548" cy="2065420"/>
            <a:chOff x="884052" y="1246643"/>
            <a:chExt cx="6686064" cy="2753893"/>
          </a:xfrm>
        </p:grpSpPr>
        <p:pic>
          <p:nvPicPr>
            <p:cNvPr id="3" name="Picture 2">
              <a:extLst>
                <a:ext uri="{FF2B5EF4-FFF2-40B4-BE49-F238E27FC236}">
                  <a16:creationId xmlns:a16="http://schemas.microsoft.com/office/drawing/2014/main" id="{9736F819-83B1-45A0-85BD-AFE9778D5B68}"/>
                </a:ext>
              </a:extLst>
            </p:cNvPr>
            <p:cNvPicPr>
              <a:picLocks noChangeAspect="1"/>
            </p:cNvPicPr>
            <p:nvPr/>
          </p:nvPicPr>
          <p:blipFill>
            <a:blip r:embed="rId3"/>
            <a:stretch>
              <a:fillRect/>
            </a:stretch>
          </p:blipFill>
          <p:spPr>
            <a:xfrm>
              <a:off x="969291" y="1246643"/>
              <a:ext cx="6600825" cy="2753893"/>
            </a:xfrm>
            <a:prstGeom prst="rect">
              <a:avLst/>
            </a:prstGeom>
          </p:spPr>
        </p:pic>
        <p:sp>
          <p:nvSpPr>
            <p:cNvPr id="7" name="Rectangle 6">
              <a:extLst>
                <a:ext uri="{FF2B5EF4-FFF2-40B4-BE49-F238E27FC236}">
                  <a16:creationId xmlns:a16="http://schemas.microsoft.com/office/drawing/2014/main" id="{8769B287-509B-45C3-94D9-D5D4DD3BD7C2}"/>
                </a:ext>
              </a:extLst>
            </p:cNvPr>
            <p:cNvSpPr/>
            <p:nvPr/>
          </p:nvSpPr>
          <p:spPr>
            <a:xfrm>
              <a:off x="5673823" y="1422067"/>
              <a:ext cx="1308392"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 WOMEN</a:t>
              </a:r>
            </a:p>
          </p:txBody>
        </p:sp>
        <p:sp>
          <p:nvSpPr>
            <p:cNvPr id="8" name="Rectangle 7">
              <a:extLst>
                <a:ext uri="{FF2B5EF4-FFF2-40B4-BE49-F238E27FC236}">
                  <a16:creationId xmlns:a16="http://schemas.microsoft.com/office/drawing/2014/main" id="{D2BB241D-F0AF-44DC-9014-0B19B30B9E26}"/>
                </a:ext>
              </a:extLst>
            </p:cNvPr>
            <p:cNvSpPr/>
            <p:nvPr/>
          </p:nvSpPr>
          <p:spPr>
            <a:xfrm>
              <a:off x="4420705" y="1422067"/>
              <a:ext cx="992152"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 MEN</a:t>
              </a:r>
            </a:p>
          </p:txBody>
        </p:sp>
        <p:sp>
          <p:nvSpPr>
            <p:cNvPr id="12" name="Rectangle 11">
              <a:extLst>
                <a:ext uri="{FF2B5EF4-FFF2-40B4-BE49-F238E27FC236}">
                  <a16:creationId xmlns:a16="http://schemas.microsoft.com/office/drawing/2014/main" id="{5046B81D-01CE-43D0-88A5-95121E7ADBDE}"/>
                </a:ext>
              </a:extLst>
            </p:cNvPr>
            <p:cNvSpPr/>
            <p:nvPr/>
          </p:nvSpPr>
          <p:spPr>
            <a:xfrm>
              <a:off x="884052" y="2341124"/>
              <a:ext cx="3083941" cy="95410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On average, women in the U.S. are paid 20% less than men. </a:t>
              </a:r>
            </a:p>
          </p:txBody>
        </p:sp>
      </p:grpSp>
      <p:grpSp>
        <p:nvGrpSpPr>
          <p:cNvPr id="15" name="Group 14">
            <a:extLst>
              <a:ext uri="{FF2B5EF4-FFF2-40B4-BE49-F238E27FC236}">
                <a16:creationId xmlns:a16="http://schemas.microsoft.com/office/drawing/2014/main" id="{16553324-1CC5-485D-B156-ECC6DBB979DB}"/>
              </a:ext>
            </a:extLst>
          </p:cNvPr>
          <p:cNvGrpSpPr/>
          <p:nvPr/>
        </p:nvGrpSpPr>
        <p:grpSpPr>
          <a:xfrm>
            <a:off x="1971061" y="3782423"/>
            <a:ext cx="6270668" cy="1933852"/>
            <a:chOff x="969291" y="3927106"/>
            <a:chExt cx="8360890" cy="2578469"/>
          </a:xfrm>
        </p:grpSpPr>
        <p:pic>
          <p:nvPicPr>
            <p:cNvPr id="4" name="Picture 3">
              <a:extLst>
                <a:ext uri="{FF2B5EF4-FFF2-40B4-BE49-F238E27FC236}">
                  <a16:creationId xmlns:a16="http://schemas.microsoft.com/office/drawing/2014/main" id="{6357DF99-AD90-459E-88C3-35BD6244D5B0}"/>
                </a:ext>
              </a:extLst>
            </p:cNvPr>
            <p:cNvPicPr>
              <a:picLocks noChangeAspect="1"/>
            </p:cNvPicPr>
            <p:nvPr/>
          </p:nvPicPr>
          <p:blipFill>
            <a:blip r:embed="rId4"/>
            <a:stretch>
              <a:fillRect/>
            </a:stretch>
          </p:blipFill>
          <p:spPr>
            <a:xfrm>
              <a:off x="969291" y="3927106"/>
              <a:ext cx="7979521" cy="2578469"/>
            </a:xfrm>
            <a:prstGeom prst="rect">
              <a:avLst/>
            </a:prstGeom>
          </p:spPr>
        </p:pic>
        <p:sp>
          <p:nvSpPr>
            <p:cNvPr id="9" name="Rectangle 8">
              <a:extLst>
                <a:ext uri="{FF2B5EF4-FFF2-40B4-BE49-F238E27FC236}">
                  <a16:creationId xmlns:a16="http://schemas.microsoft.com/office/drawing/2014/main" id="{45A18086-B95F-4025-9C29-C1B468E578EC}"/>
                </a:ext>
              </a:extLst>
            </p:cNvPr>
            <p:cNvSpPr/>
            <p:nvPr/>
          </p:nvSpPr>
          <p:spPr>
            <a:xfrm>
              <a:off x="1715618" y="4114622"/>
              <a:ext cx="1135353" cy="338555"/>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WHITE MEN</a:t>
              </a:r>
            </a:p>
          </p:txBody>
        </p:sp>
        <p:sp>
          <p:nvSpPr>
            <p:cNvPr id="10" name="Rectangle 9">
              <a:extLst>
                <a:ext uri="{FF2B5EF4-FFF2-40B4-BE49-F238E27FC236}">
                  <a16:creationId xmlns:a16="http://schemas.microsoft.com/office/drawing/2014/main" id="{84A5EF4B-25FA-43DA-B928-FECF0CBA27D1}"/>
                </a:ext>
              </a:extLst>
            </p:cNvPr>
            <p:cNvSpPr/>
            <p:nvPr/>
          </p:nvSpPr>
          <p:spPr>
            <a:xfrm>
              <a:off x="2991810" y="4114622"/>
              <a:ext cx="1391836" cy="338555"/>
            </a:xfrm>
            <a:prstGeom prst="rect">
              <a:avLst/>
            </a:prstGeom>
            <a:solidFill>
              <a:schemeClr val="bg1"/>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BLACK WOMEN</a:t>
              </a:r>
            </a:p>
          </p:txBody>
        </p:sp>
        <p:sp>
          <p:nvSpPr>
            <p:cNvPr id="11" name="Rectangle 10">
              <a:extLst>
                <a:ext uri="{FF2B5EF4-FFF2-40B4-BE49-F238E27FC236}">
                  <a16:creationId xmlns:a16="http://schemas.microsoft.com/office/drawing/2014/main" id="{B1A92EC1-CC97-45E3-8F95-E68FBCA09B67}"/>
                </a:ext>
              </a:extLst>
            </p:cNvPr>
            <p:cNvSpPr/>
            <p:nvPr/>
          </p:nvSpPr>
          <p:spPr>
            <a:xfrm>
              <a:off x="4583069" y="4114622"/>
              <a:ext cx="861775" cy="338555"/>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LATINAS</a:t>
              </a:r>
            </a:p>
          </p:txBody>
        </p:sp>
        <p:sp>
          <p:nvSpPr>
            <p:cNvPr id="13" name="Rectangle 12">
              <a:extLst>
                <a:ext uri="{FF2B5EF4-FFF2-40B4-BE49-F238E27FC236}">
                  <a16:creationId xmlns:a16="http://schemas.microsoft.com/office/drawing/2014/main" id="{90671C88-5B46-458D-B7C6-F7837B35A346}"/>
                </a:ext>
              </a:extLst>
            </p:cNvPr>
            <p:cNvSpPr/>
            <p:nvPr/>
          </p:nvSpPr>
          <p:spPr>
            <a:xfrm>
              <a:off x="5810051" y="5008429"/>
              <a:ext cx="3520130" cy="1107996"/>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If you break it down by race and ethnicity, the gap is even worse.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Black women are paid 39% less and Latinas are paid 47% less than white men.</a:t>
              </a:r>
            </a:p>
          </p:txBody>
        </p:sp>
      </p:grpSp>
      <p:sp>
        <p:nvSpPr>
          <p:cNvPr id="17" name="Rectangle 16">
            <a:extLst>
              <a:ext uri="{FF2B5EF4-FFF2-40B4-BE49-F238E27FC236}">
                <a16:creationId xmlns:a16="http://schemas.microsoft.com/office/drawing/2014/main" id="{FB8A5396-F9B0-4B69-8578-F52A76A19FA5}"/>
              </a:ext>
            </a:extLst>
          </p:cNvPr>
          <p:cNvSpPr/>
          <p:nvPr/>
        </p:nvSpPr>
        <p:spPr>
          <a:xfrm>
            <a:off x="383624" y="6361081"/>
            <a:ext cx="8021684" cy="230832"/>
          </a:xfrm>
          <a:prstGeom prst="rect">
            <a:avLst/>
          </a:prstGeom>
        </p:spPr>
        <p:txBody>
          <a:bodyPr wrap="square">
            <a:spAutoFit/>
          </a:bodyPr>
          <a:lstStyle/>
          <a:p>
            <a:pPr marL="0" marR="0" lvl="0" indent="0" algn="l" defTabSz="48225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Women in the Workplace 2018 Report by McKinsey &amp; Company </a:t>
            </a:r>
            <a:r>
              <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https://leanin.org/women-in-the-workplace-report-2018/men-still-outnumber-women-at-every-level</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3FF3D46D-B720-40F6-BFC2-51D25D369FE1}"/>
              </a:ext>
            </a:extLst>
          </p:cNvPr>
          <p:cNvCxnSpPr/>
          <p:nvPr/>
        </p:nvCxnSpPr>
        <p:spPr>
          <a:xfrm>
            <a:off x="1583460" y="3848318"/>
            <a:ext cx="5622012" cy="0"/>
          </a:xfrm>
          <a:prstGeom prst="line">
            <a:avLst/>
          </a:prstGeom>
          <a:ln>
            <a:solidFill>
              <a:srgbClr val="0EA196"/>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7819331-E8BA-44E5-8B34-0C12E72B87A9}"/>
              </a:ext>
            </a:extLst>
          </p:cNvPr>
          <p:cNvSpPr>
            <a:spLocks noGrp="1"/>
          </p:cNvSpPr>
          <p:nvPr>
            <p:ph type="title"/>
          </p:nvPr>
        </p:nvSpPr>
        <p:spPr/>
        <p:txBody>
          <a:bodyPr/>
          <a:lstStyle/>
          <a:p>
            <a:endParaRPr lang="en-US" dirty="0"/>
          </a:p>
        </p:txBody>
      </p:sp>
      <p:grpSp>
        <p:nvGrpSpPr>
          <p:cNvPr id="18" name="Group 17">
            <a:extLst>
              <a:ext uri="{FF2B5EF4-FFF2-40B4-BE49-F238E27FC236}">
                <a16:creationId xmlns:a16="http://schemas.microsoft.com/office/drawing/2014/main" id="{C1277A52-7DDA-4083-AF2E-E1CFD7775B06}"/>
              </a:ext>
            </a:extLst>
          </p:cNvPr>
          <p:cNvGrpSpPr/>
          <p:nvPr/>
        </p:nvGrpSpPr>
        <p:grpSpPr>
          <a:xfrm>
            <a:off x="0" y="365202"/>
            <a:ext cx="9144000" cy="1286713"/>
            <a:chOff x="384880" y="2139"/>
            <a:chExt cx="7273462" cy="1286713"/>
          </a:xfrm>
          <a:solidFill>
            <a:srgbClr val="005A84"/>
          </a:solidFill>
        </p:grpSpPr>
        <p:sp>
          <p:nvSpPr>
            <p:cNvPr id="19" name="Rectangle: Rounded Corners 18">
              <a:extLst>
                <a:ext uri="{FF2B5EF4-FFF2-40B4-BE49-F238E27FC236}">
                  <a16:creationId xmlns:a16="http://schemas.microsoft.com/office/drawing/2014/main" id="{272AC1A3-E1CA-4CD2-88BC-910F5518A3F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4">
              <a:extLst>
                <a:ext uri="{FF2B5EF4-FFF2-40B4-BE49-F238E27FC236}">
                  <a16:creationId xmlns:a16="http://schemas.microsoft.com/office/drawing/2014/main" id="{49AEBE59-E5A0-4131-AD56-6417D6C6BDC1}"/>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National Trends: Compensation Gap</a:t>
              </a:r>
            </a:p>
          </p:txBody>
        </p:sp>
      </p:grpSp>
    </p:spTree>
    <p:extLst>
      <p:ext uri="{BB962C8B-B14F-4D97-AF65-F5344CB8AC3E}">
        <p14:creationId xmlns:p14="http://schemas.microsoft.com/office/powerpoint/2010/main" val="2496024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A6A00-E2B2-B7AD-B705-28724418B8AA}"/>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C3E45A6D-53FB-0A91-9ACB-B032C03E459E}"/>
              </a:ext>
            </a:extLst>
          </p:cNvPr>
          <p:cNvGrpSpPr/>
          <p:nvPr/>
        </p:nvGrpSpPr>
        <p:grpSpPr>
          <a:xfrm>
            <a:off x="1126260" y="1856050"/>
            <a:ext cx="5014548" cy="2065420"/>
            <a:chOff x="884052" y="1246643"/>
            <a:chExt cx="6686064" cy="2753893"/>
          </a:xfrm>
        </p:grpSpPr>
        <p:pic>
          <p:nvPicPr>
            <p:cNvPr id="3" name="Picture 2">
              <a:extLst>
                <a:ext uri="{FF2B5EF4-FFF2-40B4-BE49-F238E27FC236}">
                  <a16:creationId xmlns:a16="http://schemas.microsoft.com/office/drawing/2014/main" id="{3D2EE1B7-CA45-C9D1-4788-4C262B4BE2AB}"/>
                </a:ext>
              </a:extLst>
            </p:cNvPr>
            <p:cNvPicPr>
              <a:picLocks noChangeAspect="1"/>
            </p:cNvPicPr>
            <p:nvPr/>
          </p:nvPicPr>
          <p:blipFill>
            <a:blip r:embed="rId3"/>
            <a:stretch>
              <a:fillRect/>
            </a:stretch>
          </p:blipFill>
          <p:spPr>
            <a:xfrm>
              <a:off x="969291" y="1246643"/>
              <a:ext cx="6600825" cy="2753893"/>
            </a:xfrm>
            <a:prstGeom prst="rect">
              <a:avLst/>
            </a:prstGeom>
          </p:spPr>
        </p:pic>
        <p:sp>
          <p:nvSpPr>
            <p:cNvPr id="7" name="Rectangle 6">
              <a:extLst>
                <a:ext uri="{FF2B5EF4-FFF2-40B4-BE49-F238E27FC236}">
                  <a16:creationId xmlns:a16="http://schemas.microsoft.com/office/drawing/2014/main" id="{C7208260-6E74-7E59-95B1-5F834BA0F5B8}"/>
                </a:ext>
              </a:extLst>
            </p:cNvPr>
            <p:cNvSpPr/>
            <p:nvPr/>
          </p:nvSpPr>
          <p:spPr>
            <a:xfrm>
              <a:off x="5673823" y="1422067"/>
              <a:ext cx="1308392"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 WOMEN</a:t>
              </a:r>
            </a:p>
          </p:txBody>
        </p:sp>
        <p:sp>
          <p:nvSpPr>
            <p:cNvPr id="8" name="Rectangle 7">
              <a:extLst>
                <a:ext uri="{FF2B5EF4-FFF2-40B4-BE49-F238E27FC236}">
                  <a16:creationId xmlns:a16="http://schemas.microsoft.com/office/drawing/2014/main" id="{C2EEF203-A30C-92E3-D7F1-C52720220B04}"/>
                </a:ext>
              </a:extLst>
            </p:cNvPr>
            <p:cNvSpPr/>
            <p:nvPr/>
          </p:nvSpPr>
          <p:spPr>
            <a:xfrm>
              <a:off x="4420705" y="1422067"/>
              <a:ext cx="992152"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 MEN</a:t>
              </a:r>
            </a:p>
          </p:txBody>
        </p:sp>
        <p:sp>
          <p:nvSpPr>
            <p:cNvPr id="12" name="Rectangle 11">
              <a:extLst>
                <a:ext uri="{FF2B5EF4-FFF2-40B4-BE49-F238E27FC236}">
                  <a16:creationId xmlns:a16="http://schemas.microsoft.com/office/drawing/2014/main" id="{0E11C6AA-F91E-EB12-0BBF-066D0678FD49}"/>
                </a:ext>
              </a:extLst>
            </p:cNvPr>
            <p:cNvSpPr/>
            <p:nvPr/>
          </p:nvSpPr>
          <p:spPr>
            <a:xfrm>
              <a:off x="884052" y="2341124"/>
              <a:ext cx="3083941" cy="95410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On average, women in the U.S. are paid 20% less than men. </a:t>
              </a:r>
            </a:p>
          </p:txBody>
        </p:sp>
      </p:grpSp>
      <p:grpSp>
        <p:nvGrpSpPr>
          <p:cNvPr id="15" name="Group 14">
            <a:extLst>
              <a:ext uri="{FF2B5EF4-FFF2-40B4-BE49-F238E27FC236}">
                <a16:creationId xmlns:a16="http://schemas.microsoft.com/office/drawing/2014/main" id="{48A54519-812A-29AA-E054-1AFDD45BA735}"/>
              </a:ext>
            </a:extLst>
          </p:cNvPr>
          <p:cNvGrpSpPr/>
          <p:nvPr/>
        </p:nvGrpSpPr>
        <p:grpSpPr>
          <a:xfrm>
            <a:off x="1971061" y="3782423"/>
            <a:ext cx="6270668" cy="1933852"/>
            <a:chOff x="969291" y="3927106"/>
            <a:chExt cx="8360890" cy="2578469"/>
          </a:xfrm>
        </p:grpSpPr>
        <p:pic>
          <p:nvPicPr>
            <p:cNvPr id="4" name="Picture 3">
              <a:extLst>
                <a:ext uri="{FF2B5EF4-FFF2-40B4-BE49-F238E27FC236}">
                  <a16:creationId xmlns:a16="http://schemas.microsoft.com/office/drawing/2014/main" id="{2E1853AE-8DB3-376C-A2A6-9EFD9D4AB03D}"/>
                </a:ext>
              </a:extLst>
            </p:cNvPr>
            <p:cNvPicPr>
              <a:picLocks noChangeAspect="1"/>
            </p:cNvPicPr>
            <p:nvPr/>
          </p:nvPicPr>
          <p:blipFill>
            <a:blip r:embed="rId4"/>
            <a:stretch>
              <a:fillRect/>
            </a:stretch>
          </p:blipFill>
          <p:spPr>
            <a:xfrm>
              <a:off x="969291" y="3927106"/>
              <a:ext cx="7979521" cy="2578469"/>
            </a:xfrm>
            <a:prstGeom prst="rect">
              <a:avLst/>
            </a:prstGeom>
          </p:spPr>
        </p:pic>
        <p:sp>
          <p:nvSpPr>
            <p:cNvPr id="9" name="Rectangle 8">
              <a:extLst>
                <a:ext uri="{FF2B5EF4-FFF2-40B4-BE49-F238E27FC236}">
                  <a16:creationId xmlns:a16="http://schemas.microsoft.com/office/drawing/2014/main" id="{07CC0346-17B7-A700-019B-299A930F4210}"/>
                </a:ext>
              </a:extLst>
            </p:cNvPr>
            <p:cNvSpPr/>
            <p:nvPr/>
          </p:nvSpPr>
          <p:spPr>
            <a:xfrm>
              <a:off x="1715618" y="4114622"/>
              <a:ext cx="1135353" cy="338555"/>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WHITE MEN</a:t>
              </a:r>
            </a:p>
          </p:txBody>
        </p:sp>
        <p:sp>
          <p:nvSpPr>
            <p:cNvPr id="10" name="Rectangle 9">
              <a:extLst>
                <a:ext uri="{FF2B5EF4-FFF2-40B4-BE49-F238E27FC236}">
                  <a16:creationId xmlns:a16="http://schemas.microsoft.com/office/drawing/2014/main" id="{4CAC48A9-0B79-6CE3-F5DF-FE580E27E087}"/>
                </a:ext>
              </a:extLst>
            </p:cNvPr>
            <p:cNvSpPr/>
            <p:nvPr/>
          </p:nvSpPr>
          <p:spPr>
            <a:xfrm>
              <a:off x="2991810" y="4114622"/>
              <a:ext cx="1391836" cy="338555"/>
            </a:xfrm>
            <a:prstGeom prst="rect">
              <a:avLst/>
            </a:prstGeom>
            <a:solidFill>
              <a:schemeClr val="bg1"/>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BLACK WOMEN</a:t>
              </a:r>
            </a:p>
          </p:txBody>
        </p:sp>
        <p:sp>
          <p:nvSpPr>
            <p:cNvPr id="11" name="Rectangle 10">
              <a:extLst>
                <a:ext uri="{FF2B5EF4-FFF2-40B4-BE49-F238E27FC236}">
                  <a16:creationId xmlns:a16="http://schemas.microsoft.com/office/drawing/2014/main" id="{0CEE3214-A66C-945B-7AE8-FA1C7D6A8389}"/>
                </a:ext>
              </a:extLst>
            </p:cNvPr>
            <p:cNvSpPr/>
            <p:nvPr/>
          </p:nvSpPr>
          <p:spPr>
            <a:xfrm>
              <a:off x="4583069" y="4114622"/>
              <a:ext cx="861775" cy="338555"/>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LATINAS</a:t>
              </a:r>
            </a:p>
          </p:txBody>
        </p:sp>
        <p:sp>
          <p:nvSpPr>
            <p:cNvPr id="13" name="Rectangle 12">
              <a:extLst>
                <a:ext uri="{FF2B5EF4-FFF2-40B4-BE49-F238E27FC236}">
                  <a16:creationId xmlns:a16="http://schemas.microsoft.com/office/drawing/2014/main" id="{F5160E93-FC77-A906-0DE0-1FAF35E269AF}"/>
                </a:ext>
              </a:extLst>
            </p:cNvPr>
            <p:cNvSpPr/>
            <p:nvPr/>
          </p:nvSpPr>
          <p:spPr>
            <a:xfrm>
              <a:off x="5810051" y="5008429"/>
              <a:ext cx="3520130" cy="1107996"/>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If you break it down by race and ethnicity, the gap is even worse.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Black women are paid 39% less and Latinas are paid 47% less than white men.</a:t>
              </a:r>
            </a:p>
          </p:txBody>
        </p:sp>
      </p:grpSp>
      <p:sp>
        <p:nvSpPr>
          <p:cNvPr id="17" name="Rectangle 16">
            <a:extLst>
              <a:ext uri="{FF2B5EF4-FFF2-40B4-BE49-F238E27FC236}">
                <a16:creationId xmlns:a16="http://schemas.microsoft.com/office/drawing/2014/main" id="{7469A6F7-67F8-2292-10F8-A0B88DE5C29A}"/>
              </a:ext>
            </a:extLst>
          </p:cNvPr>
          <p:cNvSpPr/>
          <p:nvPr/>
        </p:nvSpPr>
        <p:spPr>
          <a:xfrm>
            <a:off x="383624" y="6361081"/>
            <a:ext cx="8021684" cy="230832"/>
          </a:xfrm>
          <a:prstGeom prst="rect">
            <a:avLst/>
          </a:prstGeom>
        </p:spPr>
        <p:txBody>
          <a:bodyPr wrap="square">
            <a:spAutoFit/>
          </a:bodyPr>
          <a:lstStyle/>
          <a:p>
            <a:pPr marL="0" marR="0" lvl="0" indent="0" algn="l" defTabSz="482255"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Women in the Workplace 2018 Report by McKinsey &amp; Company </a:t>
            </a:r>
            <a:r>
              <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https://leanin.org/women-in-the-workplace-report-2018/men-still-outnumber-women-at-every-level</a:t>
            </a:r>
            <a:endParaRPr kumimoji="0" lang="en-US" sz="9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799E6BFA-3B35-3C7F-940A-1F0AC4376509}"/>
              </a:ext>
            </a:extLst>
          </p:cNvPr>
          <p:cNvCxnSpPr/>
          <p:nvPr/>
        </p:nvCxnSpPr>
        <p:spPr>
          <a:xfrm>
            <a:off x="1583460" y="3848318"/>
            <a:ext cx="5622012" cy="0"/>
          </a:xfrm>
          <a:prstGeom prst="line">
            <a:avLst/>
          </a:prstGeom>
          <a:ln>
            <a:solidFill>
              <a:srgbClr val="0EA196"/>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D8B67483-86F0-44C2-D1EA-68E38487B0AA}"/>
              </a:ext>
            </a:extLst>
          </p:cNvPr>
          <p:cNvSpPr>
            <a:spLocks noGrp="1"/>
          </p:cNvSpPr>
          <p:nvPr>
            <p:ph type="title"/>
          </p:nvPr>
        </p:nvSpPr>
        <p:spPr/>
        <p:txBody>
          <a:bodyPr/>
          <a:lstStyle/>
          <a:p>
            <a:endParaRPr lang="en-US" dirty="0"/>
          </a:p>
        </p:txBody>
      </p:sp>
      <p:grpSp>
        <p:nvGrpSpPr>
          <p:cNvPr id="18" name="Group 17">
            <a:extLst>
              <a:ext uri="{FF2B5EF4-FFF2-40B4-BE49-F238E27FC236}">
                <a16:creationId xmlns:a16="http://schemas.microsoft.com/office/drawing/2014/main" id="{D0413520-E709-5608-EEFF-E21CADA6E9CA}"/>
              </a:ext>
            </a:extLst>
          </p:cNvPr>
          <p:cNvGrpSpPr/>
          <p:nvPr/>
        </p:nvGrpSpPr>
        <p:grpSpPr>
          <a:xfrm>
            <a:off x="0" y="365202"/>
            <a:ext cx="9144000" cy="1286713"/>
            <a:chOff x="384880" y="2139"/>
            <a:chExt cx="7273462" cy="1286713"/>
          </a:xfrm>
          <a:solidFill>
            <a:srgbClr val="005A84"/>
          </a:solidFill>
        </p:grpSpPr>
        <p:sp>
          <p:nvSpPr>
            <p:cNvPr id="19" name="Rectangle: Rounded Corners 18">
              <a:extLst>
                <a:ext uri="{FF2B5EF4-FFF2-40B4-BE49-F238E27FC236}">
                  <a16:creationId xmlns:a16="http://schemas.microsoft.com/office/drawing/2014/main" id="{168A8519-6CB1-74C2-E015-15668C521F80}"/>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4">
              <a:extLst>
                <a:ext uri="{FF2B5EF4-FFF2-40B4-BE49-F238E27FC236}">
                  <a16:creationId xmlns:a16="http://schemas.microsoft.com/office/drawing/2014/main" id="{3029B73F-6D07-BF85-ED36-ED992BC14B95}"/>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National Trends: Compensation Gap</a:t>
              </a:r>
            </a:p>
          </p:txBody>
        </p:sp>
      </p:grpSp>
      <p:sp>
        <p:nvSpPr>
          <p:cNvPr id="2" name="Rectangle 1">
            <a:extLst>
              <a:ext uri="{FF2B5EF4-FFF2-40B4-BE49-F238E27FC236}">
                <a16:creationId xmlns:a16="http://schemas.microsoft.com/office/drawing/2014/main" id="{2EF935B7-3586-183A-1F69-4ABEA8983E8F}"/>
              </a:ext>
            </a:extLst>
          </p:cNvPr>
          <p:cNvSpPr/>
          <p:nvPr/>
        </p:nvSpPr>
        <p:spPr>
          <a:xfrm>
            <a:off x="0" y="0"/>
            <a:ext cx="9144000" cy="6858000"/>
          </a:xfrm>
          <a:prstGeom prst="rect">
            <a:avLst/>
          </a:prstGeom>
          <a:solidFill>
            <a:srgbClr val="FFFFFF">
              <a:alpha val="8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64448FA-9BED-E025-3E9B-AD9CB79F07B1}"/>
              </a:ext>
            </a:extLst>
          </p:cNvPr>
          <p:cNvSpPr txBox="1"/>
          <p:nvPr/>
        </p:nvSpPr>
        <p:spPr>
          <a:xfrm>
            <a:off x="670553" y="2653132"/>
            <a:ext cx="8021684"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221E1F"/>
                </a:solidFill>
                <a:effectLst/>
                <a:uLnTx/>
                <a:uFillTx/>
                <a:latin typeface="Avenir"/>
                <a:ea typeface="+mn-ea"/>
                <a:cs typeface="+mn-cs"/>
              </a:rPr>
              <a:t>As a result, the average woman misses out on more than </a:t>
            </a:r>
            <a:r>
              <a:rPr kumimoji="0" lang="en-US" sz="3600" b="1" i="0" u="none" strike="noStrike" kern="1200" cap="none" spc="0" normalizeH="0" baseline="0" noProof="0" dirty="0">
                <a:ln>
                  <a:noFill/>
                </a:ln>
                <a:solidFill>
                  <a:srgbClr val="221E1F"/>
                </a:solidFill>
                <a:effectLst/>
                <a:uLnTx/>
                <a:uFillTx/>
                <a:latin typeface="Avenir"/>
                <a:ea typeface="+mn-ea"/>
                <a:cs typeface="+mn-cs"/>
              </a:rPr>
              <a:t>$400,000 </a:t>
            </a:r>
            <a:r>
              <a:rPr kumimoji="0" lang="en-US" sz="3600" b="0" i="0" u="none" strike="noStrike" kern="1200" cap="none" spc="0" normalizeH="0" baseline="0" noProof="0" dirty="0">
                <a:ln>
                  <a:noFill/>
                </a:ln>
                <a:solidFill>
                  <a:srgbClr val="221E1F"/>
                </a:solidFill>
                <a:effectLst/>
                <a:uLnTx/>
                <a:uFillTx/>
                <a:latin typeface="Avenir"/>
                <a:ea typeface="+mn-ea"/>
                <a:cs typeface="+mn-cs"/>
              </a:rPr>
              <a:t>during the course of her career.</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56804E03-1593-9A05-FFEB-3BEBA866AAA0}"/>
              </a:ext>
            </a:extLst>
          </p:cNvPr>
          <p:cNvSpPr txBox="1"/>
          <p:nvPr/>
        </p:nvSpPr>
        <p:spPr>
          <a:xfrm>
            <a:off x="81669" y="6214887"/>
            <a:ext cx="870855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Equal Pay Counts: What Companies Can Do, Lean In Website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National Partnership for Women and Families, </a:t>
            </a:r>
            <a:r>
              <a:rPr kumimoji="0" lang="en-US" sz="14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Lifetime Wage Gap, State by State</a:t>
            </a: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(April 2018)</a:t>
            </a:r>
          </a:p>
        </p:txBody>
      </p:sp>
    </p:spTree>
    <p:extLst>
      <p:ext uri="{BB962C8B-B14F-4D97-AF65-F5344CB8AC3E}">
        <p14:creationId xmlns:p14="http://schemas.microsoft.com/office/powerpoint/2010/main" val="1014461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573887"/>
            <a:ext cx="0" cy="3710227"/>
          </a:xfrm>
          <a:prstGeom prst="line">
            <a:avLst/>
          </a:prstGeom>
          <a:ln w="19050">
            <a:solidFill>
              <a:srgbClr val="4C7FD8"/>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E414178-94E1-49FB-B2F2-D6165EE2A017}"/>
              </a:ext>
            </a:extLst>
          </p:cNvPr>
          <p:cNvSpPr/>
          <p:nvPr/>
        </p:nvSpPr>
        <p:spPr>
          <a:xfrm>
            <a:off x="4000500" y="1573886"/>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v</a:t>
            </a:r>
          </a:p>
        </p:txBody>
      </p:sp>
      <p:sp>
        <p:nvSpPr>
          <p:cNvPr id="10" name="Rectangle 9">
            <a:extLst>
              <a:ext uri="{FF2B5EF4-FFF2-40B4-BE49-F238E27FC236}">
                <a16:creationId xmlns:a16="http://schemas.microsoft.com/office/drawing/2014/main" id="{3B7350B5-CD86-40FC-A994-1121CC15EE6C}"/>
              </a:ext>
            </a:extLst>
          </p:cNvPr>
          <p:cNvSpPr/>
          <p:nvPr/>
        </p:nvSpPr>
        <p:spPr>
          <a:xfrm>
            <a:off x="537210" y="799247"/>
            <a:ext cx="7296464" cy="978729"/>
          </a:xfrm>
          <a:prstGeom prst="rect">
            <a:avLst/>
          </a:prstGeom>
        </p:spPr>
        <p:txBody>
          <a:bodyPr wrap="square">
            <a:sp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Impact of the Compensation Gap in Advancement</a:t>
            </a:r>
          </a:p>
        </p:txBody>
      </p:sp>
      <p:sp>
        <p:nvSpPr>
          <p:cNvPr id="11" name="Rectangle 10">
            <a:extLst>
              <a:ext uri="{FF2B5EF4-FFF2-40B4-BE49-F238E27FC236}">
                <a16:creationId xmlns:a16="http://schemas.microsoft.com/office/drawing/2014/main" id="{45A34540-1589-45F9-A2FC-A7BA19AA5183}"/>
              </a:ext>
            </a:extLst>
          </p:cNvPr>
          <p:cNvSpPr/>
          <p:nvPr/>
        </p:nvSpPr>
        <p:spPr>
          <a:xfrm>
            <a:off x="364172" y="782716"/>
            <a:ext cx="173038" cy="10211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064D096-7C02-421C-A021-050624B04BDA}"/>
              </a:ext>
            </a:extLst>
          </p:cNvPr>
          <p:cNvSpPr txBox="1"/>
          <p:nvPr/>
        </p:nvSpPr>
        <p:spPr>
          <a:xfrm>
            <a:off x="688799" y="2933656"/>
            <a:ext cx="3544470" cy="1323439"/>
          </a:xfrm>
          <a:prstGeom prst="rect">
            <a:avLst/>
          </a:prstGeom>
          <a:noFill/>
        </p:spPr>
        <p:txBody>
          <a:bodyPr wrap="square" rtlCol="0">
            <a:spAutoFit/>
          </a:bodyPr>
          <a:lstStyle/>
          <a:p>
            <a:pPr marL="0" marR="0" lvl="0" indent="0" algn="ctr" defTabSz="48225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Gender accounts for a             </a:t>
            </a:r>
            <a:r>
              <a:rPr kumimoji="0" lang="en-US" sz="2000" b="1" i="0" u="none" strike="noStrike" kern="1200" cap="none" spc="0" normalizeH="0" baseline="0" noProof="0" dirty="0">
                <a:ln>
                  <a:noFill/>
                </a:ln>
                <a:solidFill>
                  <a:srgbClr val="4472C4"/>
                </a:solidFill>
                <a:effectLst/>
                <a:uLnTx/>
                <a:uFillTx/>
                <a:latin typeface="Calibri" panose="020F0502020204030204"/>
                <a:ea typeface="+mn-ea"/>
                <a:cs typeface="+mn-cs"/>
              </a:rPr>
              <a:t>10% difference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salaries between women and men fundraisers.</a:t>
            </a:r>
          </a:p>
        </p:txBody>
      </p:sp>
      <p:sp>
        <p:nvSpPr>
          <p:cNvPr id="13" name="Rectangle 12">
            <a:extLst>
              <a:ext uri="{FF2B5EF4-FFF2-40B4-BE49-F238E27FC236}">
                <a16:creationId xmlns:a16="http://schemas.microsoft.com/office/drawing/2014/main" id="{C7F50895-E021-4519-9018-7BCE1C6C1486}"/>
              </a:ext>
            </a:extLst>
          </p:cNvPr>
          <p:cNvSpPr/>
          <p:nvPr/>
        </p:nvSpPr>
        <p:spPr>
          <a:xfrm>
            <a:off x="193586" y="6167478"/>
            <a:ext cx="5346375" cy="553998"/>
          </a:xfrm>
          <a:prstGeom prst="rect">
            <a:avLst/>
          </a:prstGeom>
        </p:spPr>
        <p:txBody>
          <a:bodyPr wrap="square">
            <a:spAutoFit/>
          </a:bodyPr>
          <a:lstStyle/>
          <a:p>
            <a:pPr marL="0" marR="0" lvl="0" indent="0" algn="l" defTabSz="48225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Impact of Gender on Fundraising Salaries 2014-2018 </a:t>
            </a:r>
            <a:r>
              <a:rPr kumimoji="0" lang="en-US" sz="1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https://afpglobal.org/sites/default/files/attachments/2019-03/EffectofGenderonFundraisingSalaries2019.pdf</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98F811DE-1383-49FF-8FA5-ECB14C01BABF}"/>
              </a:ext>
            </a:extLst>
          </p:cNvPr>
          <p:cNvSpPr/>
          <p:nvPr/>
        </p:nvSpPr>
        <p:spPr>
          <a:xfrm>
            <a:off x="5373658" y="2672046"/>
            <a:ext cx="2707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$15,000-20,000</a:t>
            </a:r>
          </a:p>
        </p:txBody>
      </p:sp>
      <p:sp>
        <p:nvSpPr>
          <p:cNvPr id="16" name="TextBox 15">
            <a:extLst>
              <a:ext uri="{FF2B5EF4-FFF2-40B4-BE49-F238E27FC236}">
                <a16:creationId xmlns:a16="http://schemas.microsoft.com/office/drawing/2014/main" id="{4EBB62CF-AC4E-40EF-8A96-87F443158985}"/>
              </a:ext>
            </a:extLst>
          </p:cNvPr>
          <p:cNvSpPr txBox="1"/>
          <p:nvPr/>
        </p:nvSpPr>
        <p:spPr>
          <a:xfrm>
            <a:off x="5023658" y="3360242"/>
            <a:ext cx="3407791" cy="1200329"/>
          </a:xfrm>
          <a:prstGeom prst="rect">
            <a:avLst/>
          </a:prstGeom>
          <a:noFill/>
        </p:spPr>
        <p:txBody>
          <a:bodyPr wrap="square" rtlCol="0">
            <a:spAutoFit/>
          </a:bodyPr>
          <a:lstStyle/>
          <a:p>
            <a:pPr marL="0" marR="0" lvl="0" indent="0" algn="ctr" defTabSz="643006"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Average amount that women fundraisers are paid less than men fundraisers per year.</a:t>
            </a:r>
          </a:p>
          <a:p>
            <a:pPr marL="0" marR="0" lvl="0" indent="0" algn="ctr" defTabSz="64300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260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65FDD-E70C-D6FE-BC84-97F9BCDF0024}"/>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2CD7FED-8A44-44C7-210B-B686A6A711FC}"/>
              </a:ext>
            </a:extLst>
          </p:cNvPr>
          <p:cNvGraphicFramePr/>
          <p:nvPr/>
        </p:nvGraphicFramePr>
        <p:xfrm>
          <a:off x="1165782" y="210401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5DE3B88B-30A5-C236-44D9-9F03E16FA4EA}"/>
              </a:ext>
            </a:extLst>
          </p:cNvPr>
          <p:cNvGrpSpPr/>
          <p:nvPr/>
        </p:nvGrpSpPr>
        <p:grpSpPr>
          <a:xfrm>
            <a:off x="0" y="365202"/>
            <a:ext cx="9144000" cy="1286713"/>
            <a:chOff x="384880" y="2139"/>
            <a:chExt cx="7273462" cy="1286713"/>
          </a:xfrm>
          <a:solidFill>
            <a:srgbClr val="005A84"/>
          </a:solidFill>
        </p:grpSpPr>
        <p:sp>
          <p:nvSpPr>
            <p:cNvPr id="4" name="Rectangle: Rounded Corners 3">
              <a:extLst>
                <a:ext uri="{FF2B5EF4-FFF2-40B4-BE49-F238E27FC236}">
                  <a16:creationId xmlns:a16="http://schemas.microsoft.com/office/drawing/2014/main" id="{E0738197-DDA1-E1C3-4B54-23E2774D0D80}"/>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453C1201-3083-8A2B-E815-9B8DE16A88D8}"/>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Gender Gaps</a:t>
              </a:r>
            </a:p>
          </p:txBody>
        </p:sp>
      </p:grpSp>
      <p:sp>
        <p:nvSpPr>
          <p:cNvPr id="6" name="Rectangle 5">
            <a:extLst>
              <a:ext uri="{FF2B5EF4-FFF2-40B4-BE49-F238E27FC236}">
                <a16:creationId xmlns:a16="http://schemas.microsoft.com/office/drawing/2014/main" id="{FC7AAD46-23CB-C3ED-BBD3-4B14E240284B}"/>
              </a:ext>
            </a:extLst>
          </p:cNvPr>
          <p:cNvSpPr/>
          <p:nvPr/>
        </p:nvSpPr>
        <p:spPr>
          <a:xfrm>
            <a:off x="821410" y="4788976"/>
            <a:ext cx="7671661" cy="1703822"/>
          </a:xfrm>
          <a:prstGeom prst="rect">
            <a:avLst/>
          </a:prstGeom>
          <a:solidFill>
            <a:schemeClr val="bg1">
              <a:alpha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895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3" name="TextBox 6">
            <a:extLst>
              <a:ext uri="{FF2B5EF4-FFF2-40B4-BE49-F238E27FC236}">
                <a16:creationId xmlns:a16="http://schemas.microsoft.com/office/drawing/2014/main" id="{DB307617-7554-4CC9-85BF-8DBED5521FD4}"/>
              </a:ext>
            </a:extLst>
          </p:cNvPr>
          <p:cNvGraphicFramePr/>
          <p:nvPr/>
        </p:nvGraphicFramePr>
        <p:xfrm>
          <a:off x="628650" y="1252728"/>
          <a:ext cx="78867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a:extLst>
              <a:ext uri="{FF2B5EF4-FFF2-40B4-BE49-F238E27FC236}">
                <a16:creationId xmlns:a16="http://schemas.microsoft.com/office/drawing/2014/main" id="{F9737D1A-CB02-4CBC-A4B3-28C3495D2CB3}"/>
              </a:ext>
            </a:extLst>
          </p:cNvPr>
          <p:cNvSpPr/>
          <p:nvPr/>
        </p:nvSpPr>
        <p:spPr>
          <a:xfrm>
            <a:off x="329363" y="6031210"/>
            <a:ext cx="799103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Bianchi, S.M., et al. (2012). Housework: Who Did, Does or Will Do It, and How Much Does It Matter?</a:t>
            </a:r>
            <a:endPar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McKinsey &amp; Co (2021). Creating a </a:t>
            </a:r>
            <a:r>
              <a:rPr kumimoji="0" lang="en-US" sz="12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Postpandemic</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Recovery for Women in the Workplace</a:t>
            </a:r>
          </a:p>
        </p:txBody>
      </p:sp>
      <p:grpSp>
        <p:nvGrpSpPr>
          <p:cNvPr id="5" name="Group 4">
            <a:extLst>
              <a:ext uri="{FF2B5EF4-FFF2-40B4-BE49-F238E27FC236}">
                <a16:creationId xmlns:a16="http://schemas.microsoft.com/office/drawing/2014/main" id="{B80AE7CB-6AAF-426E-B30B-E0E97C1EF135}"/>
              </a:ext>
            </a:extLst>
          </p:cNvPr>
          <p:cNvGrpSpPr/>
          <p:nvPr/>
        </p:nvGrpSpPr>
        <p:grpSpPr>
          <a:xfrm>
            <a:off x="0" y="365202"/>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3A22DE33-BA64-4CEB-8856-9D16AD6EB92C}"/>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4">
              <a:extLst>
                <a:ext uri="{FF2B5EF4-FFF2-40B4-BE49-F238E27FC236}">
                  <a16:creationId xmlns:a16="http://schemas.microsoft.com/office/drawing/2014/main" id="{2BD6F175-65BA-4524-87B0-A198A5761C00}"/>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National Trends: Unpaid Labor Gap</a:t>
              </a:r>
            </a:p>
          </p:txBody>
        </p:sp>
      </p:grpSp>
    </p:spTree>
    <p:extLst>
      <p:ext uri="{BB962C8B-B14F-4D97-AF65-F5344CB8AC3E}">
        <p14:creationId xmlns:p14="http://schemas.microsoft.com/office/powerpoint/2010/main" val="3513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81"/>
        <p:cNvGrpSpPr/>
        <p:nvPr/>
      </p:nvGrpSpPr>
      <p:grpSpPr>
        <a:xfrm>
          <a:off x="0" y="0"/>
          <a:ext cx="0" cy="0"/>
          <a:chOff x="0" y="0"/>
          <a:chExt cx="0" cy="0"/>
        </a:xfrm>
      </p:grpSpPr>
      <p:sp>
        <p:nvSpPr>
          <p:cNvPr id="4" name="TextBox 3">
            <a:extLst>
              <a:ext uri="{FF2B5EF4-FFF2-40B4-BE49-F238E27FC236}">
                <a16:creationId xmlns:a16="http://schemas.microsoft.com/office/drawing/2014/main" id="{21C93E9D-2A34-40A1-B7E0-7E6F1475FEA1}"/>
              </a:ext>
            </a:extLst>
          </p:cNvPr>
          <p:cNvSpPr txBox="1"/>
          <p:nvPr/>
        </p:nvSpPr>
        <p:spPr>
          <a:xfrm>
            <a:off x="190208" y="433630"/>
            <a:ext cx="8455511" cy="584775"/>
          </a:xfrm>
          <a:prstGeom prst="rect">
            <a:avLst/>
          </a:prstGeom>
          <a:noFill/>
          <a:ln w="38100">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Same-sex couples more likely to share chores</a:t>
            </a:r>
            <a:endParaRPr kumimoji="0" lang="en-US" sz="32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0D08358A-950D-4F0B-977A-17E8E2783E03}"/>
              </a:ext>
            </a:extLst>
          </p:cNvPr>
          <p:cNvSpPr txBox="1"/>
          <p:nvPr/>
        </p:nvSpPr>
        <p:spPr>
          <a:xfrm>
            <a:off x="2309497" y="6440381"/>
            <a:ext cx="667183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2015 </a:t>
            </a:r>
            <a:r>
              <a:rPr kumimoji="0" lang="en-US" sz="1400" b="0" i="0" u="none" strike="noStrike" kern="1200" cap="none" spc="0" normalizeH="0" baseline="0" noProof="0" dirty="0" err="1">
                <a:ln>
                  <a:noFill/>
                </a:ln>
                <a:solidFill>
                  <a:srgbClr val="FFFFFF">
                    <a:lumMod val="65000"/>
                  </a:srgbClr>
                </a:solidFill>
                <a:effectLst/>
                <a:uLnTx/>
                <a:uFillTx/>
                <a:latin typeface="Arial"/>
                <a:ea typeface="+mn-ea"/>
                <a:cs typeface="+mn-cs"/>
              </a:rPr>
              <a:t>PriceWaterHouse</a:t>
            </a: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 Coopers and the Family and Workplace Institute Survey</a:t>
            </a:r>
          </a:p>
        </p:txBody>
      </p:sp>
      <p:sp>
        <p:nvSpPr>
          <p:cNvPr id="9" name="TextBox 8">
            <a:extLst>
              <a:ext uri="{FF2B5EF4-FFF2-40B4-BE49-F238E27FC236}">
                <a16:creationId xmlns:a16="http://schemas.microsoft.com/office/drawing/2014/main" id="{1F80EECE-67EA-49BE-9409-8733ED58FD10}"/>
              </a:ext>
            </a:extLst>
          </p:cNvPr>
          <p:cNvSpPr txBox="1"/>
          <p:nvPr/>
        </p:nvSpPr>
        <p:spPr>
          <a:xfrm>
            <a:off x="5341860" y="2543113"/>
            <a:ext cx="357759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ReithSerif"/>
                <a:ea typeface="+mn-ea"/>
                <a:cs typeface="+mn-cs"/>
              </a:rPr>
              <a:t>Same-sex couples experience </a:t>
            </a:r>
            <a:r>
              <a:rPr kumimoji="0" lang="en-US" sz="2000" b="0" i="0" u="none" strike="noStrike" kern="1200" cap="none" spc="0" normalizeH="0" baseline="0" noProof="0" dirty="0">
                <a:ln>
                  <a:noFill/>
                </a:ln>
                <a:solidFill>
                  <a:srgbClr val="4472C4"/>
                </a:solidFill>
                <a:effectLst/>
                <a:uLnTx/>
                <a:uFillTx/>
                <a:latin typeface="ReithSerif"/>
                <a:ea typeface="+mn-ea"/>
                <a:cs typeface="+mn-cs"/>
              </a:rPr>
              <a:t>much narrower income gaps </a:t>
            </a:r>
            <a:r>
              <a:rPr kumimoji="0" lang="en-US" sz="2000" b="0" i="0" u="none" strike="noStrike" kern="1200" cap="none" spc="0" normalizeH="0" baseline="0" noProof="0" dirty="0">
                <a:ln>
                  <a:noFill/>
                </a:ln>
                <a:solidFill>
                  <a:srgbClr val="000000"/>
                </a:solidFill>
                <a:effectLst/>
                <a:uLnTx/>
                <a:uFillTx/>
                <a:latin typeface="ReithSerif"/>
                <a:ea typeface="+mn-ea"/>
                <a:cs typeface="+mn-cs"/>
              </a:rPr>
              <a:t>after having children than their different-sex counterparts.</a:t>
            </a:r>
          </a:p>
        </p:txBody>
      </p:sp>
      <p:pic>
        <p:nvPicPr>
          <p:cNvPr id="1030" name="Picture 6">
            <a:extLst>
              <a:ext uri="{FF2B5EF4-FFF2-40B4-BE49-F238E27FC236}">
                <a16:creationId xmlns:a16="http://schemas.microsoft.com/office/drawing/2014/main" id="{98E6A678-6F33-4EBE-8124-3EA38D85AF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0090"/>
          <a:stretch/>
        </p:blipFill>
        <p:spPr bwMode="auto">
          <a:xfrm>
            <a:off x="384570" y="1677794"/>
            <a:ext cx="4722745" cy="3216428"/>
          </a:xfrm>
          <a:prstGeom prst="rect">
            <a:avLst/>
          </a:prstGeom>
          <a:ln w="127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532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87D7D3-485A-44F1-9F80-DA93C098A4F1}"/>
              </a:ext>
            </a:extLst>
          </p:cNvPr>
          <p:cNvPicPr>
            <a:picLocks noChangeAspect="1"/>
          </p:cNvPicPr>
          <p:nvPr/>
        </p:nvPicPr>
        <p:blipFill>
          <a:blip r:embed="rId3"/>
          <a:stretch>
            <a:fillRect/>
          </a:stretch>
        </p:blipFill>
        <p:spPr>
          <a:xfrm>
            <a:off x="0" y="2753449"/>
            <a:ext cx="4345505" cy="1021193"/>
          </a:xfrm>
          <a:prstGeom prst="rect">
            <a:avLst/>
          </a:prstGeom>
        </p:spPr>
      </p:pic>
      <p:cxnSp>
        <p:nvCxnSpPr>
          <p:cNvPr id="8" name="Straight Connector 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573887"/>
            <a:ext cx="0" cy="3710227"/>
          </a:xfrm>
          <a:prstGeom prst="line">
            <a:avLst/>
          </a:prstGeom>
          <a:ln w="19050">
            <a:solidFill>
              <a:srgbClr val="4C7FD8"/>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7FA9F67-C593-45DC-A82B-EF562D0BEFAB}"/>
              </a:ext>
            </a:extLst>
          </p:cNvPr>
          <p:cNvPicPr>
            <a:picLocks noChangeAspect="1"/>
          </p:cNvPicPr>
          <p:nvPr/>
        </p:nvPicPr>
        <p:blipFill>
          <a:blip r:embed="rId4"/>
          <a:stretch>
            <a:fillRect/>
          </a:stretch>
        </p:blipFill>
        <p:spPr>
          <a:xfrm>
            <a:off x="4812220" y="2846177"/>
            <a:ext cx="4331780" cy="1028797"/>
          </a:xfrm>
          <a:prstGeom prst="rect">
            <a:avLst/>
          </a:prstGeom>
        </p:spPr>
      </p:pic>
      <p:sp>
        <p:nvSpPr>
          <p:cNvPr id="6" name="Rectangle 5">
            <a:extLst>
              <a:ext uri="{FF2B5EF4-FFF2-40B4-BE49-F238E27FC236}">
                <a16:creationId xmlns:a16="http://schemas.microsoft.com/office/drawing/2014/main" id="{0C9C6CCE-B89B-4067-AA6B-091172F4E81B}"/>
              </a:ext>
            </a:extLst>
          </p:cNvPr>
          <p:cNvSpPr/>
          <p:nvPr/>
        </p:nvSpPr>
        <p:spPr>
          <a:xfrm>
            <a:off x="4000501" y="6299730"/>
            <a:ext cx="521773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Advancing Women’s Leadership Survey (2018) </a:t>
            </a:r>
            <a:endParaRPr kumimoji="0" lang="en-US" sz="9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E414178-94E1-49FB-B2F2-D6165EE2A017}"/>
              </a:ext>
            </a:extLst>
          </p:cNvPr>
          <p:cNvSpPr/>
          <p:nvPr/>
        </p:nvSpPr>
        <p:spPr>
          <a:xfrm>
            <a:off x="4000500" y="1573886"/>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v</a:t>
            </a:r>
          </a:p>
        </p:txBody>
      </p:sp>
      <p:sp>
        <p:nvSpPr>
          <p:cNvPr id="9" name="Rectangle 8">
            <a:extLst>
              <a:ext uri="{FF2B5EF4-FFF2-40B4-BE49-F238E27FC236}">
                <a16:creationId xmlns:a16="http://schemas.microsoft.com/office/drawing/2014/main" id="{7418C0B9-D65A-48CF-868D-4F0E4C76492A}"/>
              </a:ext>
            </a:extLst>
          </p:cNvPr>
          <p:cNvSpPr/>
          <p:nvPr/>
        </p:nvSpPr>
        <p:spPr>
          <a:xfrm>
            <a:off x="4000500" y="4625600"/>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7350B5-CD86-40FC-A994-1121CC15EE6C}"/>
              </a:ext>
            </a:extLst>
          </p:cNvPr>
          <p:cNvSpPr/>
          <p:nvPr/>
        </p:nvSpPr>
        <p:spPr>
          <a:xfrm>
            <a:off x="537210" y="799247"/>
            <a:ext cx="7183343" cy="978729"/>
          </a:xfrm>
          <a:prstGeom prst="rect">
            <a:avLst/>
          </a:prstGeom>
        </p:spPr>
        <p:txBody>
          <a:bodyPr wrap="square">
            <a:sp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Impact of the Unpaid Labor Gap in Advancement</a:t>
            </a:r>
          </a:p>
        </p:txBody>
      </p:sp>
      <p:sp>
        <p:nvSpPr>
          <p:cNvPr id="11" name="Rectangle 10">
            <a:extLst>
              <a:ext uri="{FF2B5EF4-FFF2-40B4-BE49-F238E27FC236}">
                <a16:creationId xmlns:a16="http://schemas.microsoft.com/office/drawing/2014/main" id="{45A34540-1589-45F9-A2FC-A7BA19AA5183}"/>
              </a:ext>
            </a:extLst>
          </p:cNvPr>
          <p:cNvSpPr/>
          <p:nvPr/>
        </p:nvSpPr>
        <p:spPr>
          <a:xfrm>
            <a:off x="364172" y="782716"/>
            <a:ext cx="173038" cy="10211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130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7663C-9ABC-CB0C-3430-915A5F54EFA2}"/>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C077E37-F373-5EF8-F11A-A53289FBCC12}"/>
              </a:ext>
            </a:extLst>
          </p:cNvPr>
          <p:cNvGraphicFramePr/>
          <p:nvPr/>
        </p:nvGraphicFramePr>
        <p:xfrm>
          <a:off x="1165782" y="210401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55BD0ADC-8B22-CB64-0598-BBC73C212B8E}"/>
              </a:ext>
            </a:extLst>
          </p:cNvPr>
          <p:cNvGrpSpPr/>
          <p:nvPr/>
        </p:nvGrpSpPr>
        <p:grpSpPr>
          <a:xfrm>
            <a:off x="0" y="365202"/>
            <a:ext cx="9144000" cy="1286713"/>
            <a:chOff x="384880" y="2139"/>
            <a:chExt cx="7273462" cy="1286713"/>
          </a:xfrm>
          <a:solidFill>
            <a:srgbClr val="005A84"/>
          </a:solidFill>
        </p:grpSpPr>
        <p:sp>
          <p:nvSpPr>
            <p:cNvPr id="4" name="Rectangle: Rounded Corners 3">
              <a:extLst>
                <a:ext uri="{FF2B5EF4-FFF2-40B4-BE49-F238E27FC236}">
                  <a16:creationId xmlns:a16="http://schemas.microsoft.com/office/drawing/2014/main" id="{FD9ADB25-DDDD-1BD0-AF95-4EADB4C058B0}"/>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E1E1AFF6-C2D2-9F40-AA48-15FD686007B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Gender Gaps</a:t>
              </a:r>
            </a:p>
          </p:txBody>
        </p:sp>
      </p:grpSp>
    </p:spTree>
    <p:extLst>
      <p:ext uri="{BB962C8B-B14F-4D97-AF65-F5344CB8AC3E}">
        <p14:creationId xmlns:p14="http://schemas.microsoft.com/office/powerpoint/2010/main" val="2170191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CD071E8-3911-1E77-68C4-EEAF10AC9397}"/>
              </a:ext>
            </a:extLst>
          </p:cNvPr>
          <p:cNvPicPr>
            <a:picLocks noChangeAspect="1"/>
          </p:cNvPicPr>
          <p:nvPr/>
        </p:nvPicPr>
        <p:blipFill>
          <a:blip r:embed="rId3"/>
          <a:srcRect t="18985" r="70677" b="9166"/>
          <a:stretch/>
        </p:blipFill>
        <p:spPr>
          <a:xfrm>
            <a:off x="504270" y="1417001"/>
            <a:ext cx="1211197" cy="4413038"/>
          </a:xfrm>
          <a:prstGeom prst="rect">
            <a:avLst/>
          </a:prstGeom>
        </p:spPr>
      </p:pic>
      <p:sp>
        <p:nvSpPr>
          <p:cNvPr id="2" name="Rectangle 7">
            <a:extLst>
              <a:ext uri="{FF2B5EF4-FFF2-40B4-BE49-F238E27FC236}">
                <a16:creationId xmlns:a16="http://schemas.microsoft.com/office/drawing/2014/main" id="{48C8F406-3C66-ACC3-4830-BC6929EC90C2}"/>
              </a:ext>
            </a:extLst>
          </p:cNvPr>
          <p:cNvSpPr>
            <a:spLocks noChangeArrowheads="1"/>
          </p:cNvSpPr>
          <p:nvPr/>
        </p:nvSpPr>
        <p:spPr bwMode="auto">
          <a:xfrm>
            <a:off x="8467725" y="6388102"/>
            <a:ext cx="438150" cy="246221"/>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DD9D9-BE77-405B-B3A2-7E159B90A489}" type="slidenum">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E51EEBFF-E678-B267-4B42-D18DDF83D1E2}"/>
              </a:ext>
            </a:extLst>
          </p:cNvPr>
          <p:cNvSpPr/>
          <p:nvPr/>
        </p:nvSpPr>
        <p:spPr>
          <a:xfrm>
            <a:off x="1" y="6260526"/>
            <a:ext cx="9143999" cy="584775"/>
          </a:xfrm>
          <a:prstGeom prst="rect">
            <a:avLst/>
          </a:prstGeom>
          <a:solidFill>
            <a:srgbClr val="082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BJPseudoFooter">
            <a:extLst>
              <a:ext uri="{FF2B5EF4-FFF2-40B4-BE49-F238E27FC236}">
                <a16:creationId xmlns:a16="http://schemas.microsoft.com/office/drawing/2014/main" id="{F95F8C3F-79CF-A5FE-0A35-8DAE4A9AABD4}"/>
              </a:ext>
            </a:extLst>
          </p:cNvPr>
          <p:cNvSpPr txBox="1"/>
          <p:nvPr>
            <p:custDataLst>
              <p:tags r:id="rId1"/>
            </p:custDataLst>
          </p:nvPr>
        </p:nvSpPr>
        <p:spPr>
          <a:xfrm>
            <a:off x="-1181100" y="6534378"/>
            <a:ext cx="11938000" cy="107722"/>
          </a:xfrm>
          <a:prstGeom prst="rect">
            <a:avLst/>
          </a:prstGeom>
          <a:noFill/>
        </p:spPr>
        <p:txBody>
          <a:bodyPr vert="horz"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p>
        </p:txBody>
      </p:sp>
      <p:sp>
        <p:nvSpPr>
          <p:cNvPr id="20" name="Rectangle 19">
            <a:extLst>
              <a:ext uri="{FF2B5EF4-FFF2-40B4-BE49-F238E27FC236}">
                <a16:creationId xmlns:a16="http://schemas.microsoft.com/office/drawing/2014/main" id="{E5CE6FD6-BE5E-BFC4-997D-1F927C1CB1F5}"/>
              </a:ext>
            </a:extLst>
          </p:cNvPr>
          <p:cNvSpPr/>
          <p:nvPr/>
        </p:nvSpPr>
        <p:spPr>
          <a:xfrm>
            <a:off x="1016669" y="6424950"/>
            <a:ext cx="8022010" cy="276999"/>
          </a:xfrm>
          <a:prstGeom prst="rect">
            <a:avLst/>
          </a:prstGeom>
        </p:spPr>
        <p:txBody>
          <a:bodyPr wrap="square">
            <a:spAutoFit/>
          </a:bodyPr>
          <a:lstStyle/>
          <a:p>
            <a:pPr marL="0" marR="0" lvl="0" indent="0" algn="r" defTabSz="4822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Gill Sans MT" panose="020B0502020104020203"/>
                <a:ea typeface="+mn-ea"/>
                <a:cs typeface="+mn-cs"/>
              </a:rPr>
              <a:t>Women in the Workplace 2024 Report by McKinsey &amp; Company</a:t>
            </a:r>
          </a:p>
        </p:txBody>
      </p:sp>
      <p:pic>
        <p:nvPicPr>
          <p:cNvPr id="24" name="Picture 23">
            <a:extLst>
              <a:ext uri="{FF2B5EF4-FFF2-40B4-BE49-F238E27FC236}">
                <a16:creationId xmlns:a16="http://schemas.microsoft.com/office/drawing/2014/main" id="{ABE0D799-3C37-3B1C-689C-9ED7F73306AF}"/>
              </a:ext>
            </a:extLst>
          </p:cNvPr>
          <p:cNvPicPr>
            <a:picLocks noChangeAspect="1"/>
          </p:cNvPicPr>
          <p:nvPr/>
        </p:nvPicPr>
        <p:blipFill>
          <a:blip r:embed="rId3"/>
          <a:srcRect l="80030" t="33929" b="9318"/>
          <a:stretch/>
        </p:blipFill>
        <p:spPr>
          <a:xfrm>
            <a:off x="2099939" y="2335446"/>
            <a:ext cx="824865" cy="3485764"/>
          </a:xfrm>
          <a:prstGeom prst="rect">
            <a:avLst/>
          </a:prstGeom>
        </p:spPr>
      </p:pic>
      <p:sp>
        <p:nvSpPr>
          <p:cNvPr id="31" name="TextBox 30">
            <a:extLst>
              <a:ext uri="{FF2B5EF4-FFF2-40B4-BE49-F238E27FC236}">
                <a16:creationId xmlns:a16="http://schemas.microsoft.com/office/drawing/2014/main" id="{B8B582E8-4892-2FCC-A85B-D90163270EAE}"/>
              </a:ext>
            </a:extLst>
          </p:cNvPr>
          <p:cNvSpPr txBox="1"/>
          <p:nvPr/>
        </p:nvSpPr>
        <p:spPr>
          <a:xfrm>
            <a:off x="609981" y="5881059"/>
            <a:ext cx="99977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ALL MEN</a:t>
            </a:r>
          </a:p>
        </p:txBody>
      </p:sp>
      <p:sp>
        <p:nvSpPr>
          <p:cNvPr id="32" name="TextBox 31">
            <a:extLst>
              <a:ext uri="{FF2B5EF4-FFF2-40B4-BE49-F238E27FC236}">
                <a16:creationId xmlns:a16="http://schemas.microsoft.com/office/drawing/2014/main" id="{F69E6086-5594-5CF4-BAB0-32C5109DB1C9}"/>
              </a:ext>
            </a:extLst>
          </p:cNvPr>
          <p:cNvSpPr txBox="1"/>
          <p:nvPr/>
        </p:nvSpPr>
        <p:spPr>
          <a:xfrm>
            <a:off x="1582883" y="5881059"/>
            <a:ext cx="1575095"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ALL WOMEN</a:t>
            </a:r>
          </a:p>
        </p:txBody>
      </p:sp>
      <p:grpSp>
        <p:nvGrpSpPr>
          <p:cNvPr id="42" name="Group 41">
            <a:extLst>
              <a:ext uri="{FF2B5EF4-FFF2-40B4-BE49-F238E27FC236}">
                <a16:creationId xmlns:a16="http://schemas.microsoft.com/office/drawing/2014/main" id="{C5A948AD-2138-C0A4-0932-E65DB407A779}"/>
              </a:ext>
            </a:extLst>
          </p:cNvPr>
          <p:cNvGrpSpPr/>
          <p:nvPr/>
        </p:nvGrpSpPr>
        <p:grpSpPr>
          <a:xfrm>
            <a:off x="4783305" y="1555423"/>
            <a:ext cx="3390006" cy="4561751"/>
            <a:chOff x="5648673" y="1555423"/>
            <a:chExt cx="3390006" cy="4561751"/>
          </a:xfrm>
        </p:grpSpPr>
        <p:pic>
          <p:nvPicPr>
            <p:cNvPr id="27" name="Picture 26">
              <a:extLst>
                <a:ext uri="{FF2B5EF4-FFF2-40B4-BE49-F238E27FC236}">
                  <a16:creationId xmlns:a16="http://schemas.microsoft.com/office/drawing/2014/main" id="{6E497570-2E00-26E0-E7A3-D913F36819A8}"/>
                </a:ext>
              </a:extLst>
            </p:cNvPr>
            <p:cNvPicPr>
              <a:picLocks noChangeAspect="1"/>
            </p:cNvPicPr>
            <p:nvPr/>
          </p:nvPicPr>
          <p:blipFill>
            <a:blip r:embed="rId4"/>
            <a:srcRect l="33746" t="31429" r="59929" b="12945"/>
            <a:stretch/>
          </p:blipFill>
          <p:spPr>
            <a:xfrm>
              <a:off x="7954671" y="2798873"/>
              <a:ext cx="339641" cy="2572470"/>
            </a:xfrm>
            <a:prstGeom prst="rect">
              <a:avLst/>
            </a:prstGeom>
          </p:spPr>
        </p:pic>
        <p:pic>
          <p:nvPicPr>
            <p:cNvPr id="29" name="Picture 28">
              <a:extLst>
                <a:ext uri="{FF2B5EF4-FFF2-40B4-BE49-F238E27FC236}">
                  <a16:creationId xmlns:a16="http://schemas.microsoft.com/office/drawing/2014/main" id="{1399CFD3-438C-469A-F5E9-FCE994D60B33}"/>
                </a:ext>
              </a:extLst>
            </p:cNvPr>
            <p:cNvPicPr>
              <a:picLocks noChangeAspect="1"/>
            </p:cNvPicPr>
            <p:nvPr/>
          </p:nvPicPr>
          <p:blipFill>
            <a:blip r:embed="rId4"/>
            <a:srcRect l="80851" t="23648" r="12220" b="13543"/>
            <a:stretch/>
          </p:blipFill>
          <p:spPr>
            <a:xfrm>
              <a:off x="7048370" y="2535810"/>
              <a:ext cx="361328" cy="2821074"/>
            </a:xfrm>
            <a:prstGeom prst="rect">
              <a:avLst/>
            </a:prstGeom>
          </p:spPr>
        </p:pic>
        <p:sp>
          <p:nvSpPr>
            <p:cNvPr id="33" name="TextBox 32">
              <a:extLst>
                <a:ext uri="{FF2B5EF4-FFF2-40B4-BE49-F238E27FC236}">
                  <a16:creationId xmlns:a16="http://schemas.microsoft.com/office/drawing/2014/main" id="{3F7CFA64-AA62-5B87-2A2D-2CC74D8B61C1}"/>
                </a:ext>
              </a:extLst>
            </p:cNvPr>
            <p:cNvSpPr txBox="1"/>
            <p:nvPr/>
          </p:nvSpPr>
          <p:spPr>
            <a:xfrm>
              <a:off x="5789614" y="5425094"/>
              <a:ext cx="99977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WHITE WOMEN</a:t>
              </a:r>
            </a:p>
          </p:txBody>
        </p:sp>
        <p:pic>
          <p:nvPicPr>
            <p:cNvPr id="37" name="Picture 36">
              <a:extLst>
                <a:ext uri="{FF2B5EF4-FFF2-40B4-BE49-F238E27FC236}">
                  <a16:creationId xmlns:a16="http://schemas.microsoft.com/office/drawing/2014/main" id="{7E37BE17-7A34-7C01-5C71-1CF17ABB1CC2}"/>
                </a:ext>
              </a:extLst>
            </p:cNvPr>
            <p:cNvPicPr>
              <a:picLocks noChangeAspect="1"/>
            </p:cNvPicPr>
            <p:nvPr/>
          </p:nvPicPr>
          <p:blipFill>
            <a:blip r:embed="rId5"/>
            <a:srcRect b="4112"/>
            <a:stretch/>
          </p:blipFill>
          <p:spPr>
            <a:xfrm>
              <a:off x="6068088" y="1842121"/>
              <a:ext cx="652289" cy="3485764"/>
            </a:xfrm>
            <a:prstGeom prst="rect">
              <a:avLst/>
            </a:prstGeom>
          </p:spPr>
        </p:pic>
        <p:sp>
          <p:nvSpPr>
            <p:cNvPr id="38" name="TextBox 37">
              <a:extLst>
                <a:ext uri="{FF2B5EF4-FFF2-40B4-BE49-F238E27FC236}">
                  <a16:creationId xmlns:a16="http://schemas.microsoft.com/office/drawing/2014/main" id="{C6033DF2-AF50-D565-FA77-0EFC379430AF}"/>
                </a:ext>
              </a:extLst>
            </p:cNvPr>
            <p:cNvSpPr txBox="1"/>
            <p:nvPr/>
          </p:nvSpPr>
          <p:spPr>
            <a:xfrm>
              <a:off x="6742651" y="5412789"/>
              <a:ext cx="99977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LATINAS</a:t>
              </a:r>
            </a:p>
          </p:txBody>
        </p:sp>
        <p:sp>
          <p:nvSpPr>
            <p:cNvPr id="39" name="TextBox 38">
              <a:extLst>
                <a:ext uri="{FF2B5EF4-FFF2-40B4-BE49-F238E27FC236}">
                  <a16:creationId xmlns:a16="http://schemas.microsoft.com/office/drawing/2014/main" id="{164C5D44-DB62-C8B4-512F-CF02978833C9}"/>
                </a:ext>
              </a:extLst>
            </p:cNvPr>
            <p:cNvSpPr txBox="1"/>
            <p:nvPr/>
          </p:nvSpPr>
          <p:spPr>
            <a:xfrm>
              <a:off x="7687026" y="5429959"/>
              <a:ext cx="99977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BLACK WOMEN</a:t>
              </a:r>
            </a:p>
          </p:txBody>
        </p:sp>
        <p:sp>
          <p:nvSpPr>
            <p:cNvPr id="41" name="Rectangle 40">
              <a:extLst>
                <a:ext uri="{FF2B5EF4-FFF2-40B4-BE49-F238E27FC236}">
                  <a16:creationId xmlns:a16="http://schemas.microsoft.com/office/drawing/2014/main" id="{2013904A-3516-F325-0241-736D4DA93DBE}"/>
                </a:ext>
              </a:extLst>
            </p:cNvPr>
            <p:cNvSpPr/>
            <p:nvPr/>
          </p:nvSpPr>
          <p:spPr>
            <a:xfrm>
              <a:off x="5648673" y="1555423"/>
              <a:ext cx="3390006" cy="456175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98C2BCF-CDEE-40C7-FCA0-0817874289AB}"/>
                </a:ext>
              </a:extLst>
            </p:cNvPr>
            <p:cNvSpPr txBox="1"/>
            <p:nvPr/>
          </p:nvSpPr>
          <p:spPr>
            <a:xfrm>
              <a:off x="6540742" y="1652337"/>
              <a:ext cx="2292568" cy="830997"/>
            </a:xfrm>
            <a:prstGeom prst="rect">
              <a:avLst/>
            </a:prstGeom>
            <a:noFill/>
          </p:spPr>
          <p:txBody>
            <a:bodyPr wrap="square" rtlCol="0">
              <a:spAutoFit/>
            </a:bodyPr>
            <a:lstStyle/>
            <a:p>
              <a:pPr marL="0" marR="0" lvl="0" indent="0" algn="ctr" defTabSz="4822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For every 100 men promoted to manager, 89 white women, 65 Latinas, and 54 Black women are promoted to manager.</a:t>
              </a:r>
            </a:p>
          </p:txBody>
        </p:sp>
      </p:grpSp>
      <p:sp>
        <p:nvSpPr>
          <p:cNvPr id="43" name="TextBox 42">
            <a:extLst>
              <a:ext uri="{FF2B5EF4-FFF2-40B4-BE49-F238E27FC236}">
                <a16:creationId xmlns:a16="http://schemas.microsoft.com/office/drawing/2014/main" id="{7F3FD307-5184-CE3D-6848-37293960EFCC}"/>
              </a:ext>
            </a:extLst>
          </p:cNvPr>
          <p:cNvSpPr txBox="1"/>
          <p:nvPr/>
        </p:nvSpPr>
        <p:spPr>
          <a:xfrm>
            <a:off x="661570" y="1483060"/>
            <a:ext cx="999774"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100</a:t>
            </a:r>
          </a:p>
        </p:txBody>
      </p:sp>
      <p:sp>
        <p:nvSpPr>
          <p:cNvPr id="44" name="TextBox 43">
            <a:extLst>
              <a:ext uri="{FF2B5EF4-FFF2-40B4-BE49-F238E27FC236}">
                <a16:creationId xmlns:a16="http://schemas.microsoft.com/office/drawing/2014/main" id="{57AC8F02-479D-FC68-16DC-CD78FEAFA1E1}"/>
              </a:ext>
            </a:extLst>
          </p:cNvPr>
          <p:cNvSpPr txBox="1"/>
          <p:nvPr/>
        </p:nvSpPr>
        <p:spPr>
          <a:xfrm>
            <a:off x="1884644" y="2193050"/>
            <a:ext cx="999774"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81</a:t>
            </a:r>
          </a:p>
        </p:txBody>
      </p:sp>
      <p:sp>
        <p:nvSpPr>
          <p:cNvPr id="5" name="TextBox 4">
            <a:extLst>
              <a:ext uri="{FF2B5EF4-FFF2-40B4-BE49-F238E27FC236}">
                <a16:creationId xmlns:a16="http://schemas.microsoft.com/office/drawing/2014/main" id="{098EBD9B-3A5E-E319-154D-46DADA6DEB02}"/>
              </a:ext>
            </a:extLst>
          </p:cNvPr>
          <p:cNvSpPr txBox="1"/>
          <p:nvPr/>
        </p:nvSpPr>
        <p:spPr>
          <a:xfrm>
            <a:off x="1426922" y="1419331"/>
            <a:ext cx="2464855" cy="738664"/>
          </a:xfrm>
          <a:prstGeom prst="rect">
            <a:avLst/>
          </a:prstGeom>
          <a:noFill/>
        </p:spPr>
        <p:txBody>
          <a:bodyPr wrap="square" rtlCol="0">
            <a:spAutoFit/>
          </a:bodyPr>
          <a:lstStyle/>
          <a:p>
            <a:pPr marL="0" marR="0" lvl="0" indent="0" algn="ctr" defTabSz="482231"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For every 100 men promoted to manager, only 81 women are promoted to manager.</a:t>
            </a:r>
          </a:p>
        </p:txBody>
      </p:sp>
      <p:sp>
        <p:nvSpPr>
          <p:cNvPr id="45" name="TextBox 44">
            <a:extLst>
              <a:ext uri="{FF2B5EF4-FFF2-40B4-BE49-F238E27FC236}">
                <a16:creationId xmlns:a16="http://schemas.microsoft.com/office/drawing/2014/main" id="{95F34324-4ADF-6854-D96C-9960DE509407}"/>
              </a:ext>
            </a:extLst>
          </p:cNvPr>
          <p:cNvSpPr txBox="1"/>
          <p:nvPr/>
        </p:nvSpPr>
        <p:spPr>
          <a:xfrm>
            <a:off x="5102100" y="1818041"/>
            <a:ext cx="614442"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89</a:t>
            </a:r>
          </a:p>
        </p:txBody>
      </p:sp>
      <p:sp>
        <p:nvSpPr>
          <p:cNvPr id="46" name="TextBox 45">
            <a:extLst>
              <a:ext uri="{FF2B5EF4-FFF2-40B4-BE49-F238E27FC236}">
                <a16:creationId xmlns:a16="http://schemas.microsoft.com/office/drawing/2014/main" id="{DFA584BA-298C-8F2E-B876-7210191B6AD1}"/>
              </a:ext>
            </a:extLst>
          </p:cNvPr>
          <p:cNvSpPr txBox="1"/>
          <p:nvPr/>
        </p:nvSpPr>
        <p:spPr>
          <a:xfrm>
            <a:off x="5838762" y="2629596"/>
            <a:ext cx="999774"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65</a:t>
            </a:r>
          </a:p>
        </p:txBody>
      </p:sp>
      <p:sp>
        <p:nvSpPr>
          <p:cNvPr id="47" name="TextBox 46">
            <a:extLst>
              <a:ext uri="{FF2B5EF4-FFF2-40B4-BE49-F238E27FC236}">
                <a16:creationId xmlns:a16="http://schemas.microsoft.com/office/drawing/2014/main" id="{C83328BB-8A4D-C904-C68D-2D718FBC7B6E}"/>
              </a:ext>
            </a:extLst>
          </p:cNvPr>
          <p:cNvSpPr txBox="1"/>
          <p:nvPr/>
        </p:nvSpPr>
        <p:spPr>
          <a:xfrm>
            <a:off x="6746537" y="2985320"/>
            <a:ext cx="999774"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54</a:t>
            </a:r>
          </a:p>
        </p:txBody>
      </p:sp>
      <p:grpSp>
        <p:nvGrpSpPr>
          <p:cNvPr id="6" name="Group 5">
            <a:extLst>
              <a:ext uri="{FF2B5EF4-FFF2-40B4-BE49-F238E27FC236}">
                <a16:creationId xmlns:a16="http://schemas.microsoft.com/office/drawing/2014/main" id="{685C4D85-E3B6-83ED-2C59-6B29DFB75978}"/>
              </a:ext>
            </a:extLst>
          </p:cNvPr>
          <p:cNvGrpSpPr/>
          <p:nvPr/>
        </p:nvGrpSpPr>
        <p:grpSpPr>
          <a:xfrm>
            <a:off x="-103239" y="-18897"/>
            <a:ext cx="9453716" cy="1286713"/>
            <a:chOff x="384880" y="2139"/>
            <a:chExt cx="7273462" cy="1286713"/>
          </a:xfrm>
          <a:solidFill>
            <a:srgbClr val="005A84"/>
          </a:solidFill>
        </p:grpSpPr>
        <p:sp>
          <p:nvSpPr>
            <p:cNvPr id="7" name="Rectangle: Rounded Corners 6">
              <a:extLst>
                <a:ext uri="{FF2B5EF4-FFF2-40B4-BE49-F238E27FC236}">
                  <a16:creationId xmlns:a16="http://schemas.microsoft.com/office/drawing/2014/main" id="{A57F07A3-6B1A-AF57-10AD-6293FB81A2E3}"/>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Rounded Corners 4">
              <a:extLst>
                <a:ext uri="{FF2B5EF4-FFF2-40B4-BE49-F238E27FC236}">
                  <a16:creationId xmlns:a16="http://schemas.microsoft.com/office/drawing/2014/main" id="{1C371B59-614D-C40F-E39C-C3DD412D2632}"/>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National Trends: Promotion Gap</a:t>
              </a:r>
            </a:p>
          </p:txBody>
        </p:sp>
      </p:grpSp>
    </p:spTree>
    <p:extLst>
      <p:ext uri="{BB962C8B-B14F-4D97-AF65-F5344CB8AC3E}">
        <p14:creationId xmlns:p14="http://schemas.microsoft.com/office/powerpoint/2010/main" val="23791646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81"/>
        <p:cNvGrpSpPr/>
        <p:nvPr/>
      </p:nvGrpSpPr>
      <p:grpSpPr>
        <a:xfrm>
          <a:off x="0" y="0"/>
          <a:ext cx="0" cy="0"/>
          <a:chOff x="0" y="0"/>
          <a:chExt cx="0" cy="0"/>
        </a:xfrm>
      </p:grpSpPr>
      <p:pic>
        <p:nvPicPr>
          <p:cNvPr id="2482" name="Google Shape;2482;g12948f3893e_0_38"/>
          <p:cNvPicPr preferRelativeResize="0"/>
          <p:nvPr/>
        </p:nvPicPr>
        <p:blipFill rotWithShape="1">
          <a:blip r:embed="rId3">
            <a:alphaModFix/>
          </a:blip>
          <a:srcRect l="48953" t="7524" b="16963"/>
          <a:stretch/>
        </p:blipFill>
        <p:spPr>
          <a:xfrm>
            <a:off x="2423159" y="1699708"/>
            <a:ext cx="4297681" cy="4375891"/>
          </a:xfrm>
          <a:prstGeom prst="rect">
            <a:avLst/>
          </a:prstGeom>
          <a:noFill/>
          <a:ln>
            <a:noFill/>
          </a:ln>
        </p:spPr>
      </p:pic>
      <p:sp>
        <p:nvSpPr>
          <p:cNvPr id="4" name="TextBox 3">
            <a:extLst>
              <a:ext uri="{FF2B5EF4-FFF2-40B4-BE49-F238E27FC236}">
                <a16:creationId xmlns:a16="http://schemas.microsoft.com/office/drawing/2014/main" id="{21C93E9D-2A34-40A1-B7E0-7E6F1475FEA1}"/>
              </a:ext>
            </a:extLst>
          </p:cNvPr>
          <p:cNvSpPr txBox="1"/>
          <p:nvPr/>
        </p:nvSpPr>
        <p:spPr>
          <a:xfrm>
            <a:off x="190208" y="433630"/>
            <a:ext cx="8455511" cy="1077218"/>
          </a:xfrm>
          <a:prstGeom prst="rect">
            <a:avLst/>
          </a:prstGeom>
          <a:noFill/>
          <a:ln w="38100">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Transgender employees hit a glass ceiling when trying to climb the corporate ladder</a:t>
            </a:r>
            <a:endParaRPr kumimoji="0" lang="en-US" sz="32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0D08358A-950D-4F0B-977A-17E8E2783E03}"/>
              </a:ext>
            </a:extLst>
          </p:cNvPr>
          <p:cNvSpPr txBox="1"/>
          <p:nvPr/>
        </p:nvSpPr>
        <p:spPr>
          <a:xfrm>
            <a:off x="2472165" y="6424370"/>
            <a:ext cx="667183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hlinkClick r:id="rId4"/>
              </a:rPr>
              <a:t>Being Transgender at Work, McKinsey Quarterly Nov. 10, 2021</a:t>
            </a:r>
            <a:endPar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573887"/>
            <a:ext cx="0" cy="3710227"/>
          </a:xfrm>
          <a:prstGeom prst="line">
            <a:avLst/>
          </a:prstGeom>
          <a:ln w="19050">
            <a:solidFill>
              <a:srgbClr val="4C7FD8"/>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E414178-94E1-49FB-B2F2-D6165EE2A017}"/>
              </a:ext>
            </a:extLst>
          </p:cNvPr>
          <p:cNvSpPr/>
          <p:nvPr/>
        </p:nvSpPr>
        <p:spPr>
          <a:xfrm>
            <a:off x="4000500" y="1573886"/>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v</a:t>
            </a:r>
          </a:p>
        </p:txBody>
      </p:sp>
      <p:sp>
        <p:nvSpPr>
          <p:cNvPr id="10" name="Rectangle 9">
            <a:extLst>
              <a:ext uri="{FF2B5EF4-FFF2-40B4-BE49-F238E27FC236}">
                <a16:creationId xmlns:a16="http://schemas.microsoft.com/office/drawing/2014/main" id="{3B7350B5-CD86-40FC-A994-1121CC15EE6C}"/>
              </a:ext>
            </a:extLst>
          </p:cNvPr>
          <p:cNvSpPr/>
          <p:nvPr/>
        </p:nvSpPr>
        <p:spPr>
          <a:xfrm>
            <a:off x="537210" y="799247"/>
            <a:ext cx="7560415" cy="978729"/>
          </a:xfrm>
          <a:prstGeom prst="rect">
            <a:avLst/>
          </a:prstGeom>
        </p:spPr>
        <p:txBody>
          <a:bodyPr wrap="square">
            <a:sp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Impact of the Hiring and Promotion Gap in Advancement</a:t>
            </a:r>
          </a:p>
        </p:txBody>
      </p:sp>
      <p:sp>
        <p:nvSpPr>
          <p:cNvPr id="11" name="Rectangle 10">
            <a:extLst>
              <a:ext uri="{FF2B5EF4-FFF2-40B4-BE49-F238E27FC236}">
                <a16:creationId xmlns:a16="http://schemas.microsoft.com/office/drawing/2014/main" id="{45A34540-1589-45F9-A2FC-A7BA19AA5183}"/>
              </a:ext>
            </a:extLst>
          </p:cNvPr>
          <p:cNvSpPr/>
          <p:nvPr/>
        </p:nvSpPr>
        <p:spPr>
          <a:xfrm>
            <a:off x="364172" y="782716"/>
            <a:ext cx="173038" cy="10211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FCC46C74-4363-4D92-B5C4-3A82371ADBFD}"/>
              </a:ext>
            </a:extLst>
          </p:cNvPr>
          <p:cNvSpPr txBox="1"/>
          <p:nvPr/>
        </p:nvSpPr>
        <p:spPr>
          <a:xfrm>
            <a:off x="342633" y="2966087"/>
            <a:ext cx="4034783" cy="1174745"/>
          </a:xfrm>
          <a:prstGeom prst="rect">
            <a:avLst/>
          </a:prstGeom>
          <a:noFill/>
        </p:spPr>
        <p:txBody>
          <a:bodyPr wrap="square" rtlCol="0">
            <a:spAutoFit/>
          </a:bodyPr>
          <a:lstStyle/>
          <a:p>
            <a:pPr marL="0" marR="0" lvl="0" indent="0" algn="l" defTabSz="642991"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AFP membership is 70% women, but </a:t>
            </a:r>
            <a:r>
              <a:rPr kumimoji="0" lang="en-US" sz="2532" b="1" i="0" u="none" strike="noStrike" kern="1200" cap="none" spc="0" normalizeH="0" baseline="0" noProof="0" dirty="0">
                <a:ln>
                  <a:noFill/>
                </a:ln>
                <a:solidFill>
                  <a:srgbClr val="4472C4"/>
                </a:solidFill>
                <a:effectLst/>
                <a:uLnTx/>
                <a:uFillTx/>
                <a:latin typeface="Calibri" panose="020F0502020204030204"/>
                <a:ea typeface="+mn-ea"/>
                <a:cs typeface="+mn-cs"/>
              </a:rPr>
              <a:t>4 out of 5</a:t>
            </a:r>
            <a:r>
              <a:rPr kumimoji="0" lang="en-US" sz="2251"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senior positions in fundraising are held by men.</a:t>
            </a:r>
          </a:p>
        </p:txBody>
      </p:sp>
      <p:sp>
        <p:nvSpPr>
          <p:cNvPr id="17" name="TextBox 16">
            <a:extLst>
              <a:ext uri="{FF2B5EF4-FFF2-40B4-BE49-F238E27FC236}">
                <a16:creationId xmlns:a16="http://schemas.microsoft.com/office/drawing/2014/main" id="{7DC502FF-F9F3-496E-8481-354D8E6C2518}"/>
              </a:ext>
            </a:extLst>
          </p:cNvPr>
          <p:cNvSpPr txBox="1"/>
          <p:nvPr/>
        </p:nvSpPr>
        <p:spPr>
          <a:xfrm>
            <a:off x="4772770" y="2966087"/>
            <a:ext cx="3980281" cy="1174745"/>
          </a:xfrm>
          <a:prstGeom prst="rect">
            <a:avLst/>
          </a:prstGeom>
          <a:noFill/>
        </p:spPr>
        <p:txBody>
          <a:bodyPr wrap="square" rtlCol="0">
            <a:spAutoFit/>
          </a:bodyPr>
          <a:lstStyle/>
          <a:p>
            <a:pPr marL="0" marR="0" lvl="0" indent="0" algn="l" defTabSz="642991"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Among the CASE 50 Institutions, only </a:t>
            </a:r>
            <a:r>
              <a:rPr kumimoji="0" lang="en-US" sz="2532" b="1" i="0" u="none" strike="noStrike" kern="1200" cap="none" spc="0" normalizeH="0" baseline="0" noProof="0" dirty="0">
                <a:ln>
                  <a:noFill/>
                </a:ln>
                <a:solidFill>
                  <a:srgbClr val="4472C4"/>
                </a:solidFill>
                <a:effectLst/>
                <a:uLnTx/>
                <a:uFillTx/>
                <a:latin typeface="Calibri" panose="020F0502020204030204"/>
                <a:ea typeface="+mn-ea"/>
                <a:cs typeface="+mn-cs"/>
              </a:rPr>
              <a:t>42%</a:t>
            </a:r>
            <a:r>
              <a:rPr kumimoji="0" lang="en-US" sz="2251"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are headed by women Chief Advancement Officers.</a:t>
            </a:r>
          </a:p>
        </p:txBody>
      </p:sp>
      <p:sp>
        <p:nvSpPr>
          <p:cNvPr id="18" name="Rectangle 17">
            <a:extLst>
              <a:ext uri="{FF2B5EF4-FFF2-40B4-BE49-F238E27FC236}">
                <a16:creationId xmlns:a16="http://schemas.microsoft.com/office/drawing/2014/main" id="{9B9E1237-583E-4BD2-8D61-7EE9EBB5DA99}"/>
              </a:ext>
            </a:extLst>
          </p:cNvPr>
          <p:cNvSpPr/>
          <p:nvPr/>
        </p:nvSpPr>
        <p:spPr>
          <a:xfrm>
            <a:off x="2360024" y="6324399"/>
            <a:ext cx="6408616" cy="395236"/>
          </a:xfrm>
          <a:prstGeom prst="rect">
            <a:avLst/>
          </a:prstGeom>
        </p:spPr>
        <p:txBody>
          <a:bodyPr wrap="square">
            <a:spAutoFit/>
          </a:bodyPr>
          <a:lstStyle/>
          <a:p>
            <a:pPr marL="0" marR="0" lvl="0" indent="0" algn="r" defTabSz="642991" rtl="0" eaLnBrk="1" fontAlgn="auto" latinLnBrk="0" hangingPunct="1">
              <a:lnSpc>
                <a:spcPct val="100000"/>
              </a:lnSpc>
              <a:spcBef>
                <a:spcPts val="0"/>
              </a:spcBef>
              <a:spcAft>
                <a:spcPts val="0"/>
              </a:spcAft>
              <a:buClrTx/>
              <a:buSzTx/>
              <a:buFontTx/>
              <a:buNone/>
              <a:tabLst/>
              <a:defRPr/>
            </a:pPr>
            <a:r>
              <a:rPr kumimoji="0" lang="en-US" sz="984"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2018 statistics reported by the Educational Advisory Board and the Association of Fundraising Professionals.</a:t>
            </a:r>
          </a:p>
          <a:p>
            <a:pPr marL="0" marR="0" lvl="0" indent="0" algn="r" defTabSz="642991" rtl="0" eaLnBrk="1" fontAlgn="auto" latinLnBrk="0" hangingPunct="1">
              <a:lnSpc>
                <a:spcPct val="100000"/>
              </a:lnSpc>
              <a:spcBef>
                <a:spcPts val="0"/>
              </a:spcBef>
              <a:spcAft>
                <a:spcPts val="0"/>
              </a:spcAft>
              <a:buClrTx/>
              <a:buSzTx/>
              <a:buFontTx/>
              <a:buNone/>
              <a:tabLst/>
              <a:defRPr/>
            </a:pPr>
            <a:r>
              <a:rPr kumimoji="0" lang="en-US" sz="984"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2023 CASE email communication from US/Canda Executive Director</a:t>
            </a:r>
          </a:p>
        </p:txBody>
      </p:sp>
    </p:spTree>
    <p:extLst>
      <p:ext uri="{BB962C8B-B14F-4D97-AF65-F5344CB8AC3E}">
        <p14:creationId xmlns:p14="http://schemas.microsoft.com/office/powerpoint/2010/main" val="1014474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77624F-DA46-44BC-9575-94324CFF5A3F}"/>
              </a:ext>
            </a:extLst>
          </p:cNvPr>
          <p:cNvSpPr>
            <a:spLocks noGrp="1"/>
          </p:cNvSpPr>
          <p:nvPr>
            <p:ph type="title"/>
          </p:nvPr>
        </p:nvSpPr>
        <p:spPr>
          <a:xfrm>
            <a:off x="192717" y="1198418"/>
            <a:ext cx="2915425" cy="4461163"/>
          </a:xfrm>
        </p:spPr>
        <p:txBody>
          <a:bodyPr>
            <a:normAutofit/>
          </a:bodyPr>
          <a:lstStyle/>
          <a:p>
            <a:r>
              <a:rPr lang="en-US" sz="3600" dirty="0">
                <a:solidFill>
                  <a:srgbClr val="FFFFFF"/>
                </a:solidFill>
              </a:rPr>
              <a:t>Individual</a:t>
            </a:r>
            <a:br>
              <a:rPr lang="en-US" sz="3600" dirty="0">
                <a:solidFill>
                  <a:srgbClr val="FFFFFF"/>
                </a:solidFill>
              </a:rPr>
            </a:br>
            <a:r>
              <a:rPr lang="en-US" sz="3600" dirty="0">
                <a:solidFill>
                  <a:srgbClr val="FFFFFF"/>
                </a:solidFill>
              </a:rPr>
              <a:t>Change Strategies </a:t>
            </a:r>
            <a:r>
              <a:rPr lang="en-US" sz="3200" dirty="0">
                <a:solidFill>
                  <a:srgbClr val="FFFFFF"/>
                </a:solidFill>
              </a:rPr>
              <a:t> </a:t>
            </a:r>
            <a:endParaRPr lang="en-US" sz="3600" dirty="0">
              <a:solidFill>
                <a:srgbClr val="FFFFFF"/>
              </a:solidFill>
            </a:endParaRP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9F051360-EDE7-4F57-AC28-178D5FFED02D}"/>
              </a:ext>
            </a:extLst>
          </p:cNvPr>
          <p:cNvGraphicFramePr/>
          <p:nvPr/>
        </p:nvGraphicFramePr>
        <p:xfrm>
          <a:off x="3207529" y="434339"/>
          <a:ext cx="5743753" cy="5881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1570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95C51C64-778E-4027-A460-3A678D69E299}"/>
              </a:ext>
            </a:extLst>
          </p:cNvPr>
          <p:cNvSpPr txBox="1">
            <a:spLocks/>
          </p:cNvSpPr>
          <p:nvPr/>
        </p:nvSpPr>
        <p:spPr>
          <a:xfrm>
            <a:off x="481197" y="1949030"/>
            <a:ext cx="7854200" cy="1128068"/>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alibri" panose="020F0502020204030204"/>
                <a:ea typeface="+mj-ea"/>
                <a:cs typeface="+mj-cs"/>
              </a:rPr>
              <a:t>Intrapreneurs </a:t>
            </a:r>
          </a:p>
        </p:txBody>
      </p:sp>
      <p:sp>
        <p:nvSpPr>
          <p:cNvPr id="11" name="Content Placeholder 2">
            <a:extLst>
              <a:ext uri="{FF2B5EF4-FFF2-40B4-BE49-F238E27FC236}">
                <a16:creationId xmlns:a16="http://schemas.microsoft.com/office/drawing/2014/main" id="{6917BC17-0E35-4C52-B942-43DFD28E7AE2}"/>
              </a:ext>
            </a:extLst>
          </p:cNvPr>
          <p:cNvSpPr txBox="1">
            <a:spLocks/>
          </p:cNvSpPr>
          <p:nvPr/>
        </p:nvSpPr>
        <p:spPr>
          <a:xfrm>
            <a:off x="481196" y="2712354"/>
            <a:ext cx="7854200" cy="2333311"/>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Operate in large, highly-structured organizations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Utilize entrepreneurial methodologies to innovate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Bring beneficial and revolutionary ideas to fruition</a:t>
            </a:r>
          </a:p>
        </p:txBody>
      </p:sp>
      <p:sp>
        <p:nvSpPr>
          <p:cNvPr id="15" name="Rectangle 14">
            <a:extLst>
              <a:ext uri="{FF2B5EF4-FFF2-40B4-BE49-F238E27FC236}">
                <a16:creationId xmlns:a16="http://schemas.microsoft.com/office/drawing/2014/main" id="{B80391C9-2E7F-4AC7-9232-8E09167B01BC}"/>
              </a:ext>
            </a:extLst>
          </p:cNvPr>
          <p:cNvSpPr/>
          <p:nvPr/>
        </p:nvSpPr>
        <p:spPr>
          <a:xfrm>
            <a:off x="57143" y="6343271"/>
            <a:ext cx="708553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https://www.forbes.com/sites/jordandaykin/2019/01/08/intrapreneurship/#2b6cf4f74ea3</a:t>
            </a:r>
            <a:endPar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706F96EB-F613-4C94-8569-93CB93AC25F4}"/>
              </a:ext>
            </a:extLst>
          </p:cNvPr>
          <p:cNvSpPr/>
          <p:nvPr/>
        </p:nvSpPr>
        <p:spPr>
          <a:xfrm>
            <a:off x="481197" y="1158383"/>
            <a:ext cx="6609245"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100" normalizeH="0" baseline="0" noProof="0" dirty="0">
                <a:ln>
                  <a:noFill/>
                </a:ln>
                <a:solidFill>
                  <a:prstClr val="black"/>
                </a:solidFill>
                <a:effectLst/>
                <a:uLnTx/>
                <a:uFillTx/>
                <a:latin typeface="Calibri Light" panose="020F0302020204030204"/>
                <a:ea typeface="+mn-ea"/>
                <a:cs typeface="+mn-cs"/>
              </a:rPr>
              <a:t>Organizational Change Strategies</a:t>
            </a:r>
            <a:endParaRPr kumimoji="0" lang="en-US" sz="4000" b="0" i="0" u="none" strike="noStrike" kern="1200" cap="none" spc="0" normalizeH="0" baseline="0" noProof="0" dirty="0">
              <a:ln>
                <a:noFill/>
              </a:ln>
              <a:solidFill>
                <a:srgbClr val="FFCB05"/>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085170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Work tools on a red background">
            <a:extLst>
              <a:ext uri="{FF2B5EF4-FFF2-40B4-BE49-F238E27FC236}">
                <a16:creationId xmlns:a16="http://schemas.microsoft.com/office/drawing/2014/main" id="{6D330BB7-574B-972C-306D-7BE7EC09859D}"/>
              </a:ext>
            </a:extLst>
          </p:cNvPr>
          <p:cNvPicPr>
            <a:picLocks noChangeAspect="1"/>
          </p:cNvPicPr>
          <p:nvPr/>
        </p:nvPicPr>
        <p:blipFill rotWithShape="1">
          <a:blip r:embed="rId3"/>
          <a:srcRect t="3920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F95A35BA-E17C-4966-9898-8B487AE654B2}"/>
              </a:ext>
            </a:extLst>
          </p:cNvPr>
          <p:cNvSpPr>
            <a:spLocks noGrp="1"/>
          </p:cNvSpPr>
          <p:nvPr>
            <p:ph idx="1"/>
          </p:nvPr>
        </p:nvSpPr>
        <p:spPr>
          <a:xfrm>
            <a:off x="580699" y="3670300"/>
            <a:ext cx="8182301" cy="3104474"/>
          </a:xfrm>
        </p:spPr>
        <p:txBody>
          <a:bodyPr anchor="ctr">
            <a:normAutofit/>
          </a:bodyPr>
          <a:lstStyle/>
          <a:p>
            <a:pPr marL="685800" lvl="1" indent="-342900">
              <a:spcAft>
                <a:spcPts val="1200"/>
              </a:spcAft>
              <a:buFont typeface="+mj-lt"/>
              <a:buAutoNum type="arabicPeriod"/>
            </a:pPr>
            <a:r>
              <a:rPr lang="en-US" sz="2400" dirty="0"/>
              <a:t>Make the Business Case</a:t>
            </a:r>
          </a:p>
          <a:p>
            <a:pPr marL="685800" lvl="1" indent="-342900">
              <a:spcAft>
                <a:spcPts val="1200"/>
              </a:spcAft>
              <a:buFont typeface="+mj-lt"/>
              <a:buAutoNum type="arabicPeriod"/>
            </a:pPr>
            <a:r>
              <a:rPr lang="en-US" sz="2400" dirty="0"/>
              <a:t>Negotiate the System</a:t>
            </a:r>
          </a:p>
          <a:p>
            <a:pPr marL="685800" lvl="1" indent="-342900">
              <a:spcAft>
                <a:spcPts val="1200"/>
              </a:spcAft>
              <a:buFont typeface="+mj-lt"/>
              <a:buAutoNum type="arabicPeriod"/>
            </a:pPr>
            <a:r>
              <a:rPr lang="en-US" sz="2400" dirty="0"/>
              <a:t>Build Your Community</a:t>
            </a:r>
          </a:p>
          <a:p>
            <a:pPr marL="685800" lvl="1" indent="-342900">
              <a:spcAft>
                <a:spcPts val="1200"/>
              </a:spcAft>
              <a:buFont typeface="+mj-lt"/>
              <a:buAutoNum type="arabicPeriod"/>
            </a:pPr>
            <a:r>
              <a:rPr lang="en-US" sz="2400" dirty="0"/>
              <a:t>Unlock Resources</a:t>
            </a:r>
          </a:p>
          <a:p>
            <a:pPr marL="685800" lvl="1" indent="-342900">
              <a:spcAft>
                <a:spcPts val="1200"/>
              </a:spcAft>
              <a:buFont typeface="+mj-lt"/>
              <a:buAutoNum type="arabicPeriod"/>
            </a:pPr>
            <a:r>
              <a:rPr lang="en-US" sz="2400" dirty="0"/>
              <a:t>Foster Personal Resilience</a:t>
            </a:r>
          </a:p>
        </p:txBody>
      </p:sp>
      <p:sp>
        <p:nvSpPr>
          <p:cNvPr id="7" name="Title 1">
            <a:extLst>
              <a:ext uri="{FF2B5EF4-FFF2-40B4-BE49-F238E27FC236}">
                <a16:creationId xmlns:a16="http://schemas.microsoft.com/office/drawing/2014/main" id="{4EB7B50B-360A-418B-51BA-BC2264A0A2DB}"/>
              </a:ext>
            </a:extLst>
          </p:cNvPr>
          <p:cNvSpPr txBox="1">
            <a:spLocks/>
          </p:cNvSpPr>
          <p:nvPr/>
        </p:nvSpPr>
        <p:spPr>
          <a:xfrm>
            <a:off x="157557" y="-379453"/>
            <a:ext cx="8809461" cy="245268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800" dirty="0">
                <a:solidFill>
                  <a:schemeClr val="bg1"/>
                </a:solidFill>
                <a:latin typeface="+mn-lt"/>
              </a:rPr>
              <a:t>Intrapreneurs Toolkit</a:t>
            </a:r>
          </a:p>
        </p:txBody>
      </p:sp>
      <p:pic>
        <p:nvPicPr>
          <p:cNvPr id="4" name="Picture 3" descr="A logo with colorful rays&#10;&#10;AI-generated content may be incorrect.">
            <a:extLst>
              <a:ext uri="{FF2B5EF4-FFF2-40B4-BE49-F238E27FC236}">
                <a16:creationId xmlns:a16="http://schemas.microsoft.com/office/drawing/2014/main" id="{6875B0B8-BFC9-F4BC-8A36-998BEEAB7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849" y="3963299"/>
            <a:ext cx="4262034" cy="2518475"/>
          </a:xfrm>
          <a:prstGeom prst="rect">
            <a:avLst/>
          </a:prstGeom>
        </p:spPr>
      </p:pic>
    </p:spTree>
    <p:extLst>
      <p:ext uri="{BB962C8B-B14F-4D97-AF65-F5344CB8AC3E}">
        <p14:creationId xmlns:p14="http://schemas.microsoft.com/office/powerpoint/2010/main" val="3388322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6AEC3D79-B3BE-197D-5D68-36C20F136007}"/>
              </a:ext>
            </a:extLst>
          </p:cNvPr>
          <p:cNvSpPr/>
          <p:nvPr/>
        </p:nvSpPr>
        <p:spPr>
          <a:xfrm>
            <a:off x="3875235" y="282075"/>
            <a:ext cx="4941519" cy="1035390"/>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105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6770877-DABD-C8B6-8D4D-38A12179A35F}"/>
              </a:ext>
            </a:extLst>
          </p:cNvPr>
          <p:cNvGraphicFramePr/>
          <p:nvPr>
            <p:extLst>
              <p:ext uri="{D42A27DB-BD31-4B8C-83A1-F6EECF244321}">
                <p14:modId xmlns:p14="http://schemas.microsoft.com/office/powerpoint/2010/main" val="2738950755"/>
              </p:ext>
            </p:extLst>
          </p:nvPr>
        </p:nvGraphicFramePr>
        <p:xfrm>
          <a:off x="1096055" y="418454"/>
          <a:ext cx="6951890" cy="5212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2FA0CD7C-7B00-4BF9-1209-3AF36DEE046F}"/>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5183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B503A9B1-BF8D-C37F-FF7A-AA6B884EA28A}"/>
              </a:ext>
            </a:extLst>
          </p:cNvPr>
          <p:cNvSpPr/>
          <p:nvPr/>
        </p:nvSpPr>
        <p:spPr>
          <a:xfrm>
            <a:off x="3875235" y="1508457"/>
            <a:ext cx="4941519" cy="1035390"/>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940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D848C85-3585-F621-ED02-5CE5376ADDD9}"/>
              </a:ext>
            </a:extLst>
          </p:cNvPr>
          <p:cNvGraphicFramePr/>
          <p:nvPr/>
        </p:nvGraphicFramePr>
        <p:xfrm>
          <a:off x="1411741" y="1035957"/>
          <a:ext cx="6320518"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12FED0D5-7FF7-71CA-AE36-D258D4DE2B2D}"/>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088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4AF44791-F618-10A4-CA22-2552E00B9BE5}"/>
              </a:ext>
            </a:extLst>
          </p:cNvPr>
          <p:cNvSpPr/>
          <p:nvPr/>
        </p:nvSpPr>
        <p:spPr>
          <a:xfrm>
            <a:off x="3875235" y="2734814"/>
            <a:ext cx="4941519" cy="1035390"/>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2440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9660E1B-211C-67E7-4284-C6A021D05626}"/>
              </a:ext>
            </a:extLst>
          </p:cNvPr>
          <p:cNvGraphicFramePr/>
          <p:nvPr/>
        </p:nvGraphicFramePr>
        <p:xfrm>
          <a:off x="1259341" y="1094921"/>
          <a:ext cx="6625317" cy="4668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5F6D1DD4-8CFC-49C2-E267-CBD9AF4306B5}"/>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509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04710CB5-6008-3D0A-7925-183F7E54B279}"/>
              </a:ext>
            </a:extLst>
          </p:cNvPr>
          <p:cNvSpPr/>
          <p:nvPr/>
        </p:nvSpPr>
        <p:spPr>
          <a:xfrm>
            <a:off x="3875235" y="3961197"/>
            <a:ext cx="4941519" cy="1035390"/>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7976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C7F318A-E4C6-DCE7-8430-B773F8F84020}"/>
              </a:ext>
            </a:extLst>
          </p:cNvPr>
          <p:cNvGraphicFramePr/>
          <p:nvPr/>
        </p:nvGraphicFramePr>
        <p:xfrm>
          <a:off x="1373641" y="1035957"/>
          <a:ext cx="6396718"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C10EFB6-676C-A3C6-FA20-18F884821759}"/>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734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952FF183-1FD4-2A7C-66FE-9DB361B06503}"/>
              </a:ext>
            </a:extLst>
          </p:cNvPr>
          <p:cNvSpPr/>
          <p:nvPr/>
        </p:nvSpPr>
        <p:spPr>
          <a:xfrm>
            <a:off x="3875232" y="5187835"/>
            <a:ext cx="4941519" cy="1035390"/>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86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23E687F-BC2A-76CC-35BE-E1993F420672}"/>
              </a:ext>
            </a:extLst>
          </p:cNvPr>
          <p:cNvGraphicFramePr/>
          <p:nvPr/>
        </p:nvGraphicFramePr>
        <p:xfrm>
          <a:off x="1580470" y="1035957"/>
          <a:ext cx="5983060"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F6AFC339-F5F4-5CBE-70D2-DCA44FC6D0D6}"/>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6563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539EC5-3BFF-222F-302B-1776F4311B2B}"/>
            </a:ext>
          </a:extLst>
        </p:cNvPr>
        <p:cNvGrpSpPr/>
        <p:nvPr/>
      </p:nvGrpSpPr>
      <p:grpSpPr>
        <a:xfrm>
          <a:off x="0" y="0"/>
          <a:ext cx="0" cy="0"/>
          <a:chOff x="0" y="0"/>
          <a:chExt cx="0" cy="0"/>
        </a:xfrm>
      </p:grpSpPr>
      <p:pic>
        <p:nvPicPr>
          <p:cNvPr id="6" name="Picture 5" descr="Work tools on a red background">
            <a:extLst>
              <a:ext uri="{FF2B5EF4-FFF2-40B4-BE49-F238E27FC236}">
                <a16:creationId xmlns:a16="http://schemas.microsoft.com/office/drawing/2014/main" id="{6BE02842-4D5E-CFCB-F28A-0232D70E50A9}"/>
              </a:ext>
            </a:extLst>
          </p:cNvPr>
          <p:cNvPicPr>
            <a:picLocks noChangeAspect="1"/>
          </p:cNvPicPr>
          <p:nvPr/>
        </p:nvPicPr>
        <p:blipFill rotWithShape="1">
          <a:blip r:embed="rId3"/>
          <a:srcRect t="3920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78978879-2C63-856C-7685-D9D594C4CAC2}"/>
              </a:ext>
            </a:extLst>
          </p:cNvPr>
          <p:cNvSpPr>
            <a:spLocks noGrp="1"/>
          </p:cNvSpPr>
          <p:nvPr>
            <p:ph idx="1"/>
          </p:nvPr>
        </p:nvSpPr>
        <p:spPr>
          <a:xfrm>
            <a:off x="580699" y="3670300"/>
            <a:ext cx="8182301" cy="3104474"/>
          </a:xfrm>
        </p:spPr>
        <p:txBody>
          <a:bodyPr anchor="ctr">
            <a:normAutofit/>
          </a:bodyPr>
          <a:lstStyle/>
          <a:p>
            <a:pPr marL="685800" lvl="1" indent="-342900">
              <a:spcAft>
                <a:spcPts val="1200"/>
              </a:spcAft>
              <a:buFont typeface="+mj-lt"/>
              <a:buAutoNum type="arabicPeriod"/>
            </a:pPr>
            <a:r>
              <a:rPr lang="en-US" sz="2400" dirty="0"/>
              <a:t>Make the Business Case</a:t>
            </a:r>
          </a:p>
          <a:p>
            <a:pPr marL="685800" lvl="1" indent="-342900">
              <a:spcAft>
                <a:spcPts val="1200"/>
              </a:spcAft>
              <a:buFont typeface="+mj-lt"/>
              <a:buAutoNum type="arabicPeriod"/>
            </a:pPr>
            <a:r>
              <a:rPr lang="en-US" sz="2400" dirty="0"/>
              <a:t>Negotiate the System</a:t>
            </a:r>
          </a:p>
          <a:p>
            <a:pPr marL="685800" lvl="1" indent="-342900">
              <a:spcAft>
                <a:spcPts val="1200"/>
              </a:spcAft>
              <a:buFont typeface="+mj-lt"/>
              <a:buAutoNum type="arabicPeriod"/>
            </a:pPr>
            <a:r>
              <a:rPr lang="en-US" sz="2400" dirty="0"/>
              <a:t>Build Your Community</a:t>
            </a:r>
          </a:p>
          <a:p>
            <a:pPr marL="685800" lvl="1" indent="-342900">
              <a:spcAft>
                <a:spcPts val="1200"/>
              </a:spcAft>
              <a:buFont typeface="+mj-lt"/>
              <a:buAutoNum type="arabicPeriod"/>
            </a:pPr>
            <a:r>
              <a:rPr lang="en-US" sz="2400" dirty="0"/>
              <a:t>Unlock Resources</a:t>
            </a:r>
          </a:p>
          <a:p>
            <a:pPr marL="685800" lvl="1" indent="-342900">
              <a:spcAft>
                <a:spcPts val="1200"/>
              </a:spcAft>
              <a:buFont typeface="+mj-lt"/>
              <a:buAutoNum type="arabicPeriod"/>
            </a:pPr>
            <a:r>
              <a:rPr lang="en-US" sz="2400" dirty="0"/>
              <a:t>Foster Personal Resilience</a:t>
            </a:r>
          </a:p>
        </p:txBody>
      </p:sp>
      <p:sp>
        <p:nvSpPr>
          <p:cNvPr id="7" name="Title 1">
            <a:extLst>
              <a:ext uri="{FF2B5EF4-FFF2-40B4-BE49-F238E27FC236}">
                <a16:creationId xmlns:a16="http://schemas.microsoft.com/office/drawing/2014/main" id="{E79357AE-F811-5742-8058-38E0DE53A18F}"/>
              </a:ext>
            </a:extLst>
          </p:cNvPr>
          <p:cNvSpPr txBox="1">
            <a:spLocks/>
          </p:cNvSpPr>
          <p:nvPr/>
        </p:nvSpPr>
        <p:spPr>
          <a:xfrm>
            <a:off x="157557" y="-379453"/>
            <a:ext cx="8809461" cy="245268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Applying the Intrapreneurs Toolkit</a:t>
            </a:r>
          </a:p>
        </p:txBody>
      </p:sp>
      <p:sp>
        <p:nvSpPr>
          <p:cNvPr id="2" name="TextBox 1">
            <a:extLst>
              <a:ext uri="{FF2B5EF4-FFF2-40B4-BE49-F238E27FC236}">
                <a16:creationId xmlns:a16="http://schemas.microsoft.com/office/drawing/2014/main" id="{FE299B0C-0BAE-FBCD-7BF9-E2ABA88614A4}"/>
              </a:ext>
            </a:extLst>
          </p:cNvPr>
          <p:cNvSpPr txBox="1"/>
          <p:nvPr/>
        </p:nvSpPr>
        <p:spPr>
          <a:xfrm>
            <a:off x="5005953" y="3983064"/>
            <a:ext cx="3757047" cy="2355743"/>
          </a:xfrm>
          <a:prstGeom prst="rect">
            <a:avLst/>
          </a:prstGeom>
          <a:noFill/>
        </p:spPr>
        <p:txBody>
          <a:bodyPr wrap="square" rtlCol="0">
            <a:spAutoFit/>
          </a:bodyPr>
          <a:lstStyle/>
          <a:p>
            <a:endParaRPr lang="en-US" dirty="0"/>
          </a:p>
        </p:txBody>
      </p:sp>
      <p:pic>
        <p:nvPicPr>
          <p:cNvPr id="5" name="Graphic 4" descr="Badge Question Mark with solid fill">
            <a:extLst>
              <a:ext uri="{FF2B5EF4-FFF2-40B4-BE49-F238E27FC236}">
                <a16:creationId xmlns:a16="http://schemas.microsoft.com/office/drawing/2014/main" id="{32EDF941-F4CF-C9FA-3D72-16FDDE973F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11124" y="3928428"/>
            <a:ext cx="2588217" cy="2588217"/>
          </a:xfrm>
          <a:prstGeom prst="rect">
            <a:avLst/>
          </a:prstGeom>
        </p:spPr>
      </p:pic>
    </p:spTree>
    <p:extLst>
      <p:ext uri="{BB962C8B-B14F-4D97-AF65-F5344CB8AC3E}">
        <p14:creationId xmlns:p14="http://schemas.microsoft.com/office/powerpoint/2010/main" val="34167432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1072-7FBB-CE3F-8CCE-911514AB644A}"/>
              </a:ext>
            </a:extLst>
          </p:cNvPr>
          <p:cNvSpPr>
            <a:spLocks noGrp="1"/>
          </p:cNvSpPr>
          <p:nvPr>
            <p:ph type="title"/>
          </p:nvPr>
        </p:nvSpPr>
        <p:spPr>
          <a:xfrm>
            <a:off x="628650" y="365126"/>
            <a:ext cx="7886700" cy="6492874"/>
          </a:xfrm>
        </p:spPr>
        <p:txBody>
          <a:bodyPr>
            <a:normAutofit/>
          </a:bodyPr>
          <a:lstStyle/>
          <a:p>
            <a:r>
              <a:rPr lang="en-US" dirty="0"/>
              <a:t>Placeholder slide for activity</a:t>
            </a:r>
            <a:br>
              <a:rPr lang="en-US" dirty="0"/>
            </a:br>
            <a:br>
              <a:rPr lang="en-US" dirty="0"/>
            </a:br>
            <a:br>
              <a:rPr lang="en-US" dirty="0"/>
            </a:br>
            <a:r>
              <a:rPr lang="en-US" dirty="0"/>
              <a:t>Use your own case study or one we make up</a:t>
            </a:r>
            <a:br>
              <a:rPr lang="en-US" dirty="0"/>
            </a:br>
            <a:br>
              <a:rPr lang="en-US" dirty="0"/>
            </a:br>
            <a:r>
              <a:rPr lang="en-US" dirty="0"/>
              <a:t>Give them journal time with entire Toolkit and then get into small groups</a:t>
            </a:r>
            <a:br>
              <a:rPr lang="en-US" dirty="0"/>
            </a:br>
            <a:br>
              <a:rPr lang="en-US" dirty="0"/>
            </a:br>
            <a:r>
              <a:rPr lang="en-US" dirty="0"/>
              <a:t>Need to update Toolkit</a:t>
            </a:r>
          </a:p>
        </p:txBody>
      </p:sp>
    </p:spTree>
    <p:extLst>
      <p:ext uri="{BB962C8B-B14F-4D97-AF65-F5344CB8AC3E}">
        <p14:creationId xmlns:p14="http://schemas.microsoft.com/office/powerpoint/2010/main" val="2324730478"/>
      </p:ext>
    </p:extLst>
  </p:cSld>
  <p:clrMapOvr>
    <a:masterClrMapping/>
  </p:clrMapOvr>
  <mc:AlternateContent xmlns:mc="http://schemas.openxmlformats.org/markup-compatibility/2006" xmlns:p14="http://schemas.microsoft.com/office/powerpoint/2010/main">
    <mc:Choice Requires="p14">
      <p:transition spd="slow" p14:dur="500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TextBox 3">
            <a:extLst>
              <a:ext uri="{FF2B5EF4-FFF2-40B4-BE49-F238E27FC236}">
                <a16:creationId xmlns:a16="http://schemas.microsoft.com/office/drawing/2014/main" id="{D5D3355A-6745-4EDE-AEF5-D33CF53B1A8C}"/>
              </a:ext>
            </a:extLst>
          </p:cNvPr>
          <p:cNvGraphicFramePr/>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2"/>
            <a:ext cx="3482413" cy="2104933"/>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Intrapreneurs Toolkit Application</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6090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A5604-1D14-493D-875F-9DDA72D304BD}"/>
              </a:ext>
            </a:extLst>
          </p:cNvPr>
          <p:cNvSpPr txBox="1">
            <a:spLocks/>
          </p:cNvSpPr>
          <p:nvPr/>
        </p:nvSpPr>
        <p:spPr>
          <a:xfrm>
            <a:off x="3134589" y="817010"/>
            <a:ext cx="7475220" cy="101566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Session 9:</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Creating Change through Community</a:t>
            </a:r>
          </a:p>
        </p:txBody>
      </p:sp>
      <p:pic>
        <p:nvPicPr>
          <p:cNvPr id="4" name="Picture 3" descr="A picture containing drawing&#10;&#10;Description automatically generated">
            <a:extLst>
              <a:ext uri="{FF2B5EF4-FFF2-40B4-BE49-F238E27FC236}">
                <a16:creationId xmlns:a16="http://schemas.microsoft.com/office/drawing/2014/main" id="{2893AE16-E5C7-40EF-A78C-0B05D650D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7" y="516149"/>
            <a:ext cx="2762028" cy="1216646"/>
          </a:xfrm>
          <a:prstGeom prst="rect">
            <a:avLst/>
          </a:prstGeom>
        </p:spPr>
      </p:pic>
      <p:cxnSp>
        <p:nvCxnSpPr>
          <p:cNvPr id="7" name="Straight Connector 6">
            <a:extLst>
              <a:ext uri="{FF2B5EF4-FFF2-40B4-BE49-F238E27FC236}">
                <a16:creationId xmlns:a16="http://schemas.microsoft.com/office/drawing/2014/main" id="{89AF0E0D-137C-42E4-BCC3-A2684D3278ED}"/>
              </a:ext>
            </a:extLst>
          </p:cNvPr>
          <p:cNvCxnSpPr/>
          <p:nvPr/>
        </p:nvCxnSpPr>
        <p:spPr>
          <a:xfrm>
            <a:off x="225287" y="1720492"/>
            <a:ext cx="8634147" cy="0"/>
          </a:xfrm>
          <a:prstGeom prst="line">
            <a:avLst/>
          </a:prstGeom>
          <a:ln w="38100">
            <a:solidFill>
              <a:srgbClr val="004260"/>
            </a:solidFill>
          </a:ln>
        </p:spPr>
        <p:style>
          <a:lnRef idx="1">
            <a:schemeClr val="accent1"/>
          </a:lnRef>
          <a:fillRef idx="0">
            <a:schemeClr val="accent1"/>
          </a:fillRef>
          <a:effectRef idx="0">
            <a:schemeClr val="accent1"/>
          </a:effectRef>
          <a:fontRef idx="minor">
            <a:schemeClr val="tx1"/>
          </a:fontRef>
        </p:style>
      </p:cxnSp>
      <p:pic>
        <p:nvPicPr>
          <p:cNvPr id="1032" name="Picture 8" descr="See the source image">
            <a:extLst>
              <a:ext uri="{FF2B5EF4-FFF2-40B4-BE49-F238E27FC236}">
                <a16:creationId xmlns:a16="http://schemas.microsoft.com/office/drawing/2014/main" id="{61C0C8F6-A00F-4162-91AA-CF4031FC2B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77930"/>
            <a:ext cx="6858000" cy="406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3536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POLL_EMBED_ID" val="95c8f80b-4505-4883-a740-c2617639119d"/>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8" ma:contentTypeDescription="Create a new document." ma:contentTypeScope="" ma:versionID="3b2232b157bc773aa101008ff85bb7be">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9251e004bfad927936cc6999cf9a522e"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Props1.xml><?xml version="1.0" encoding="utf-8"?>
<ds:datastoreItem xmlns:ds="http://schemas.openxmlformats.org/officeDocument/2006/customXml" ds:itemID="{223B116E-DA16-4EFC-97ED-694439A3F5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F49792-AC65-4034-A09A-B7D77D9A5D2B}">
  <ds:schemaRefs>
    <ds:schemaRef ds:uri="http://schemas.microsoft.com/sharepoint/v3/contenttype/forms"/>
  </ds:schemaRefs>
</ds:datastoreItem>
</file>

<file path=customXml/itemProps3.xml><?xml version="1.0" encoding="utf-8"?>
<ds:datastoreItem xmlns:ds="http://schemas.openxmlformats.org/officeDocument/2006/customXml" ds:itemID="{F8F3D24B-4276-4D2E-8B56-FDF137BDCDAC}">
  <ds:schemaRefs>
    <ds:schemaRef ds:uri="http://schemas.microsoft.com/office/2006/metadata/properties"/>
    <ds:schemaRef ds:uri="http://schemas.microsoft.com/office/infopath/2007/PartnerControls"/>
    <ds:schemaRef ds:uri="05f3f652-0591-4508-859d-026c37258768"/>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3223</Words>
  <Application>Microsoft Office PowerPoint</Application>
  <PresentationFormat>On-screen Show (4:3)</PresentationFormat>
  <Paragraphs>503</Paragraphs>
  <Slides>68</Slides>
  <Notes>62</Notes>
  <HiddenSlides>2</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68</vt:i4>
      </vt:variant>
    </vt:vector>
  </HeadingPairs>
  <TitlesOfParts>
    <vt:vector size="82" baseType="lpstr">
      <vt:lpstr>Arial</vt:lpstr>
      <vt:lpstr>Avenir</vt:lpstr>
      <vt:lpstr>Calibri</vt:lpstr>
      <vt:lpstr>Calibri Light</vt:lpstr>
      <vt:lpstr>Gill Sans MT</vt:lpstr>
      <vt:lpstr>Open Sans</vt:lpstr>
      <vt:lpstr>ReithSerif</vt:lpstr>
      <vt:lpstr>Times New Roman</vt:lpstr>
      <vt:lpstr>Office 2013 - 2022 Theme</vt:lpstr>
      <vt:lpstr>1_Office 2013 - 2022 Theme</vt:lpstr>
      <vt:lpstr>2_Office 2013 - 2022 Theme</vt:lpstr>
      <vt:lpstr>1_Office Theme</vt:lpstr>
      <vt:lpstr>2_Office Theme</vt:lpstr>
      <vt:lpstr>3_Office Theme</vt:lpstr>
      <vt:lpstr>PowerPoint Presentation</vt:lpstr>
      <vt:lpstr>Remind Alexis to hit record!</vt:lpstr>
      <vt:lpstr>PowerPoint Presentation</vt:lpstr>
      <vt:lpstr>PowerPoint Presentation</vt:lpstr>
      <vt:lpstr>When was the last time you laughed?</vt:lpstr>
      <vt:lpstr>PowerPoint Presentation</vt:lpstr>
      <vt:lpstr>PowerPoint Presentation</vt:lpstr>
      <vt:lpstr>PowerPoint Presentation</vt:lpstr>
      <vt:lpstr>PowerPoint Presentation</vt:lpstr>
      <vt:lpstr>“What is ‘burnout’ really? If we peek behind the curtain, the real culprit of our burnout woes is employer exploitation.” </vt:lpstr>
      <vt:lpstr>Resilience vs. Self-Compassion</vt:lpstr>
      <vt:lpstr>PowerPoint Presentation</vt:lpstr>
      <vt:lpstr>Caregivers (children, elderly parents, sick family members, fur babies, etc.)</vt:lpstr>
      <vt:lpstr>Black, Indigenous,  and People of Color</vt:lpstr>
      <vt:lpstr>LGBTQ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Zoom Chat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Standpoint Theory</vt:lpstr>
      <vt:lpstr>Online Poll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Individual Change Strategies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Placeholder slide for activity   Use your own case study or one we make up  Give them journal time with entire Toolkit and then get into small groups  Need to update Toolkit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2022-03-17T16:10:01Z</dcterms:created>
  <dcterms:modified xsi:type="dcterms:W3CDTF">2025-03-13T17:48:19Z</dcterms:modified>
</cp:coreProperties>
</file>