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4" r:id="rId4"/>
    <p:sldMasterId id="2147483867" r:id="rId5"/>
  </p:sldMasterIdLst>
  <p:notesMasterIdLst>
    <p:notesMasterId r:id="rId41"/>
  </p:notesMasterIdLst>
  <p:sldIdLst>
    <p:sldId id="257" r:id="rId6"/>
    <p:sldId id="2167" r:id="rId7"/>
    <p:sldId id="592" r:id="rId8"/>
    <p:sldId id="532" r:id="rId9"/>
    <p:sldId id="629" r:id="rId10"/>
    <p:sldId id="631" r:id="rId11"/>
    <p:sldId id="635" r:id="rId12"/>
    <p:sldId id="499" r:id="rId13"/>
    <p:sldId id="593" r:id="rId14"/>
    <p:sldId id="612" r:id="rId15"/>
    <p:sldId id="308" r:id="rId16"/>
    <p:sldId id="353" r:id="rId17"/>
    <p:sldId id="517" r:id="rId18"/>
    <p:sldId id="352" r:id="rId19"/>
    <p:sldId id="351" r:id="rId20"/>
    <p:sldId id="350" r:id="rId21"/>
    <p:sldId id="515" r:id="rId22"/>
    <p:sldId id="650" r:id="rId23"/>
    <p:sldId id="649" r:id="rId24"/>
    <p:sldId id="2166" r:id="rId25"/>
    <p:sldId id="516" r:id="rId26"/>
    <p:sldId id="653" r:id="rId27"/>
    <p:sldId id="644" r:id="rId28"/>
    <p:sldId id="518" r:id="rId29"/>
    <p:sldId id="626" r:id="rId30"/>
    <p:sldId id="627" r:id="rId31"/>
    <p:sldId id="628" r:id="rId32"/>
    <p:sldId id="498" r:id="rId33"/>
    <p:sldId id="594" r:id="rId34"/>
    <p:sldId id="617" r:id="rId35"/>
    <p:sldId id="454" r:id="rId36"/>
    <p:sldId id="337" r:id="rId37"/>
    <p:sldId id="546" r:id="rId38"/>
    <p:sldId id="622" r:id="rId39"/>
    <p:sldId id="621"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4D3C"/>
    <a:srgbClr val="FFCB05"/>
    <a:srgbClr val="004260"/>
    <a:srgbClr val="FFFFFF"/>
    <a:srgbClr val="3FAAA0"/>
    <a:srgbClr val="005A84"/>
    <a:srgbClr val="5B9BD5"/>
    <a:srgbClr val="AF72F1"/>
    <a:srgbClr val="ECEFF6"/>
    <a:srgbClr val="F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C2D74-2E5E-4B16-9F79-ECF6EA646759}" v="10" dt="2021-06-02T14:58:50.3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autoAdjust="0"/>
    <p:restoredTop sz="76968" autoAdjust="0"/>
  </p:normalViewPr>
  <p:slideViewPr>
    <p:cSldViewPr snapToGrid="0">
      <p:cViewPr varScale="1">
        <p:scale>
          <a:sx n="84" d="100"/>
          <a:sy n="84" d="100"/>
        </p:scale>
        <p:origin x="2394" y="84"/>
      </p:cViewPr>
      <p:guideLst/>
    </p:cSldViewPr>
  </p:slideViewPr>
  <p:notesTextViewPr>
    <p:cViewPr>
      <p:scale>
        <a:sx n="1" d="1"/>
        <a:sy n="1" d="1"/>
      </p:scale>
      <p:origin x="0" y="0"/>
    </p:cViewPr>
  </p:notesText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CDB646-5CB9-4733-B2F1-780C1F267404}"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12BA8136-949A-4C34-A891-0CDA1B320287}">
      <dgm:prSet phldrT="[Text]" custT="1"/>
      <dgm:spPr/>
      <dgm:t>
        <a:bodyPr/>
        <a:lstStyle/>
        <a:p>
          <a:pPr>
            <a:buFont typeface="Symbol" panose="05050102010706020507" pitchFamily="18" charset="2"/>
            <a:buChar char=""/>
          </a:pPr>
          <a:r>
            <a:rPr lang="en-US" sz="2000" dirty="0"/>
            <a:t>Session 1 (5/1/20) Amplifying Yourself and Others</a:t>
          </a:r>
        </a:p>
      </dgm:t>
    </dgm:pt>
    <dgm:pt modelId="{9B33FD68-0AB9-41F2-B337-20ACDAC3FD62}" type="parTrans" cxnId="{7ABBBB59-A52E-48CC-BF64-A469351D4648}">
      <dgm:prSet/>
      <dgm:spPr/>
      <dgm:t>
        <a:bodyPr/>
        <a:lstStyle/>
        <a:p>
          <a:endParaRPr lang="en-US" sz="4400"/>
        </a:p>
      </dgm:t>
    </dgm:pt>
    <dgm:pt modelId="{A8E15F43-491B-4127-B415-10927D49A6EA}" type="sibTrans" cxnId="{7ABBBB59-A52E-48CC-BF64-A469351D4648}">
      <dgm:prSet/>
      <dgm:spPr/>
      <dgm:t>
        <a:bodyPr/>
        <a:lstStyle/>
        <a:p>
          <a:endParaRPr lang="en-US" sz="4400"/>
        </a:p>
      </dgm:t>
    </dgm:pt>
    <dgm:pt modelId="{D9BD423D-F295-44D2-9B67-AE0372822402}">
      <dgm:prSet custT="1"/>
      <dgm:spPr>
        <a:solidFill>
          <a:schemeClr val="bg1"/>
        </a:solidFill>
      </dgm:spPr>
      <dgm:t>
        <a:bodyPr/>
        <a:lstStyle/>
        <a:p>
          <a:pPr>
            <a:buFont typeface="Symbol" panose="05050102010706020507" pitchFamily="18" charset="2"/>
            <a:buChar char=""/>
          </a:pPr>
          <a:r>
            <a:rPr lang="en-US" sz="2000" dirty="0"/>
            <a:t>Session 2 (5/8/20) Deconstructing Gender and Leadership</a:t>
          </a:r>
        </a:p>
      </dgm:t>
    </dgm:pt>
    <dgm:pt modelId="{96F0666F-501F-469B-9738-B023BE9D6C3D}" type="parTrans" cxnId="{4E299697-D629-4CEA-A369-81FC161BA00C}">
      <dgm:prSet/>
      <dgm:spPr/>
      <dgm:t>
        <a:bodyPr/>
        <a:lstStyle/>
        <a:p>
          <a:endParaRPr lang="en-US" sz="4400"/>
        </a:p>
      </dgm:t>
    </dgm:pt>
    <dgm:pt modelId="{2F4CA2E7-94B8-4BC1-88AC-F9B8FCA0F20A}" type="sibTrans" cxnId="{4E299697-D629-4CEA-A369-81FC161BA00C}">
      <dgm:prSet/>
      <dgm:spPr/>
      <dgm:t>
        <a:bodyPr/>
        <a:lstStyle/>
        <a:p>
          <a:endParaRPr lang="en-US" sz="4400"/>
        </a:p>
      </dgm:t>
    </dgm:pt>
    <dgm:pt modelId="{2DFD1186-F46C-4B19-B6C3-682672CB8FB0}">
      <dgm:prSet custT="1"/>
      <dgm:spPr>
        <a:noFill/>
      </dgm:spPr>
      <dgm:t>
        <a:bodyPr/>
        <a:lstStyle/>
        <a:p>
          <a:pPr>
            <a:buFont typeface="Symbol" panose="05050102010706020507" pitchFamily="18" charset="2"/>
            <a:buChar char=""/>
          </a:pPr>
          <a:r>
            <a:rPr lang="en-US" sz="2000" dirty="0"/>
            <a:t>Session 3 (5/15/20) Expanding Identity to Values and Strengths</a:t>
          </a:r>
        </a:p>
      </dgm:t>
    </dgm:pt>
    <dgm:pt modelId="{4F3E5A5B-3BF0-467E-97F7-A25C34FED7F3}" type="parTrans" cxnId="{A41351D0-597C-41DD-BB40-DF2F3866211B}">
      <dgm:prSet/>
      <dgm:spPr/>
      <dgm:t>
        <a:bodyPr/>
        <a:lstStyle/>
        <a:p>
          <a:endParaRPr lang="en-US" sz="4400"/>
        </a:p>
      </dgm:t>
    </dgm:pt>
    <dgm:pt modelId="{62B04F52-93C4-407D-B96A-428375CBFE12}" type="sibTrans" cxnId="{A41351D0-597C-41DD-BB40-DF2F3866211B}">
      <dgm:prSet/>
      <dgm:spPr/>
      <dgm:t>
        <a:bodyPr/>
        <a:lstStyle/>
        <a:p>
          <a:endParaRPr lang="en-US" sz="4400"/>
        </a:p>
      </dgm:t>
    </dgm:pt>
    <dgm:pt modelId="{0E03E13C-970B-4689-9B44-896B40F4B2D6}">
      <dgm:prSet custT="1"/>
      <dgm:spPr>
        <a:noFill/>
      </dgm:spPr>
      <dgm:t>
        <a:bodyPr/>
        <a:lstStyle/>
        <a:p>
          <a:pPr>
            <a:buFont typeface="Symbol" panose="05050102010706020507" pitchFamily="18" charset="2"/>
            <a:buChar char=""/>
          </a:pPr>
          <a:r>
            <a:rPr lang="en-US" sz="2000" dirty="0"/>
            <a:t>Session 4 (5/22/20) Cracking the Confidence Code</a:t>
          </a:r>
        </a:p>
      </dgm:t>
    </dgm:pt>
    <dgm:pt modelId="{3CE345FB-8063-4C42-8A35-320E6FB9825C}" type="parTrans" cxnId="{5D3D1D96-1FE0-4A80-9FCB-951C61674987}">
      <dgm:prSet/>
      <dgm:spPr/>
      <dgm:t>
        <a:bodyPr/>
        <a:lstStyle/>
        <a:p>
          <a:endParaRPr lang="en-US" sz="4400"/>
        </a:p>
      </dgm:t>
    </dgm:pt>
    <dgm:pt modelId="{75BA4845-83C1-452A-9A0D-F26AF9F6727C}" type="sibTrans" cxnId="{5D3D1D96-1FE0-4A80-9FCB-951C61674987}">
      <dgm:prSet/>
      <dgm:spPr/>
      <dgm:t>
        <a:bodyPr/>
        <a:lstStyle/>
        <a:p>
          <a:endParaRPr lang="en-US" sz="4400"/>
        </a:p>
      </dgm:t>
    </dgm:pt>
    <dgm:pt modelId="{460898F0-5537-4470-95F7-868830321D9F}">
      <dgm:prSet custT="1"/>
      <dgm:spPr>
        <a:noFill/>
      </dgm:spPr>
      <dgm:t>
        <a:bodyPr/>
        <a:lstStyle/>
        <a:p>
          <a:pPr>
            <a:buFont typeface="Symbol" panose="05050102010706020507" pitchFamily="18" charset="2"/>
            <a:buChar char=""/>
          </a:pPr>
          <a:r>
            <a:rPr lang="en-US" sz="2000" dirty="0"/>
            <a:t>Session 5 (5/29/20) Cultivating Resilience </a:t>
          </a:r>
        </a:p>
      </dgm:t>
    </dgm:pt>
    <dgm:pt modelId="{F6637798-B4F4-4DF5-BCD0-BC6EDA889382}" type="parTrans" cxnId="{E215D7C7-067B-430C-907B-29E5E2E370AB}">
      <dgm:prSet/>
      <dgm:spPr/>
      <dgm:t>
        <a:bodyPr/>
        <a:lstStyle/>
        <a:p>
          <a:endParaRPr lang="en-US" sz="4400"/>
        </a:p>
      </dgm:t>
    </dgm:pt>
    <dgm:pt modelId="{F3729708-97FF-426A-BBCF-BC1CD7A6C46F}" type="sibTrans" cxnId="{E215D7C7-067B-430C-907B-29E5E2E370AB}">
      <dgm:prSet/>
      <dgm:spPr/>
      <dgm:t>
        <a:bodyPr/>
        <a:lstStyle/>
        <a:p>
          <a:endParaRPr lang="en-US" sz="4400"/>
        </a:p>
      </dgm:t>
    </dgm:pt>
    <dgm:pt modelId="{CC867C31-4688-45E4-8DB1-1310B3B94377}">
      <dgm:prSet custT="1"/>
      <dgm:spPr>
        <a:solidFill>
          <a:srgbClr val="FFC000"/>
        </a:solidFill>
      </dgm:spPr>
      <dgm:t>
        <a:bodyPr/>
        <a:lstStyle/>
        <a:p>
          <a:pPr>
            <a:buFont typeface="Symbol" panose="05050102010706020507" pitchFamily="18" charset="2"/>
            <a:buChar char=""/>
          </a:pPr>
          <a:r>
            <a:rPr lang="en-US" sz="2000" dirty="0"/>
            <a:t>Session 6 (6/5/20) Building Inclusive Organizations</a:t>
          </a:r>
        </a:p>
      </dgm:t>
    </dgm:pt>
    <dgm:pt modelId="{2D2B5988-515B-4C64-895C-93C62C702ABE}" type="parTrans" cxnId="{AE24557E-1254-4C26-B99A-938C5C09B1CE}">
      <dgm:prSet/>
      <dgm:spPr/>
      <dgm:t>
        <a:bodyPr/>
        <a:lstStyle/>
        <a:p>
          <a:endParaRPr lang="en-US" sz="4400"/>
        </a:p>
      </dgm:t>
    </dgm:pt>
    <dgm:pt modelId="{77897461-427D-4BB7-B369-DCDABB2FA367}" type="sibTrans" cxnId="{AE24557E-1254-4C26-B99A-938C5C09B1CE}">
      <dgm:prSet/>
      <dgm:spPr/>
      <dgm:t>
        <a:bodyPr/>
        <a:lstStyle/>
        <a:p>
          <a:endParaRPr lang="en-US" sz="4400"/>
        </a:p>
      </dgm:t>
    </dgm:pt>
    <dgm:pt modelId="{72F04B06-AD39-4498-8570-1B71E8979C11}">
      <dgm:prSet custT="1"/>
      <dgm:spPr/>
      <dgm:t>
        <a:bodyPr/>
        <a:lstStyle/>
        <a:p>
          <a:pPr>
            <a:buFont typeface="Symbol" panose="05050102010706020507" pitchFamily="18" charset="2"/>
            <a:buChar char=""/>
          </a:pPr>
          <a:r>
            <a:rPr lang="en-US" sz="2000" dirty="0"/>
            <a:t>Session 7 (6/12/20) Creating Change through Community</a:t>
          </a:r>
        </a:p>
      </dgm:t>
    </dgm:pt>
    <dgm:pt modelId="{919BE2CE-0E23-4B33-B414-942345A998EF}" type="parTrans" cxnId="{75E8473B-ECD4-4105-94C8-51B75A9B4CB1}">
      <dgm:prSet/>
      <dgm:spPr/>
      <dgm:t>
        <a:bodyPr/>
        <a:lstStyle/>
        <a:p>
          <a:endParaRPr lang="en-US" sz="4400"/>
        </a:p>
      </dgm:t>
    </dgm:pt>
    <dgm:pt modelId="{7941980C-B835-4372-B550-290BF46EBA1B}" type="sibTrans" cxnId="{75E8473B-ECD4-4105-94C8-51B75A9B4CB1}">
      <dgm:prSet/>
      <dgm:spPr/>
      <dgm:t>
        <a:bodyPr/>
        <a:lstStyle/>
        <a:p>
          <a:endParaRPr lang="en-US" sz="4400"/>
        </a:p>
      </dgm:t>
    </dgm:pt>
    <dgm:pt modelId="{E6DAF2FE-D158-4534-934D-A4CA80C69488}">
      <dgm:prSet custT="1"/>
      <dgm:spPr/>
      <dgm:t>
        <a:bodyPr/>
        <a:lstStyle/>
        <a:p>
          <a:pPr>
            <a:buFont typeface="Symbol" panose="05050102010706020507" pitchFamily="18" charset="2"/>
            <a:buChar char=""/>
          </a:pPr>
          <a:r>
            <a:rPr lang="en-US" sz="2000" dirty="0"/>
            <a:t>Session 8 (6/19/20) Sustaining a Movement</a:t>
          </a:r>
        </a:p>
      </dgm:t>
    </dgm:pt>
    <dgm:pt modelId="{C7104DF1-F6A8-4E4F-B55A-798777641DB9}" type="parTrans" cxnId="{CDC319AE-2EA6-44F7-A065-942311CC5742}">
      <dgm:prSet/>
      <dgm:spPr/>
      <dgm:t>
        <a:bodyPr/>
        <a:lstStyle/>
        <a:p>
          <a:endParaRPr lang="en-US" sz="4400"/>
        </a:p>
      </dgm:t>
    </dgm:pt>
    <dgm:pt modelId="{F0786963-C871-46F7-AB26-2D6508C790F3}" type="sibTrans" cxnId="{CDC319AE-2EA6-44F7-A065-942311CC5742}">
      <dgm:prSet/>
      <dgm:spPr/>
      <dgm:t>
        <a:bodyPr/>
        <a:lstStyle/>
        <a:p>
          <a:endParaRPr lang="en-US" sz="4400"/>
        </a:p>
      </dgm:t>
    </dgm:pt>
    <dgm:pt modelId="{41E489EF-95A2-4103-9CA2-F90B80D8E40A}">
      <dgm:prSet custT="1"/>
      <dgm:spPr/>
      <dgm:t>
        <a:bodyPr/>
        <a:lstStyle/>
        <a:p>
          <a:r>
            <a:rPr lang="en-US" sz="1600" dirty="0"/>
            <a:t>Make-up sessions will take place Wednesdays at 4 p.m. Zoom info on the website.</a:t>
          </a:r>
        </a:p>
      </dgm:t>
    </dgm:pt>
    <dgm:pt modelId="{E6C46F2A-B4C5-4EC8-89CF-3AD8F00476C6}" type="parTrans" cxnId="{6DEC133A-656E-492E-8AF0-C453CB128A54}">
      <dgm:prSet/>
      <dgm:spPr/>
      <dgm:t>
        <a:bodyPr/>
        <a:lstStyle/>
        <a:p>
          <a:endParaRPr lang="en-US" sz="2800"/>
        </a:p>
      </dgm:t>
    </dgm:pt>
    <dgm:pt modelId="{88AB5C8B-5862-407B-81B2-50B2799637F8}" type="sibTrans" cxnId="{6DEC133A-656E-492E-8AF0-C453CB128A54}">
      <dgm:prSet/>
      <dgm:spPr/>
      <dgm:t>
        <a:bodyPr/>
        <a:lstStyle/>
        <a:p>
          <a:endParaRPr lang="en-US" sz="2800"/>
        </a:p>
      </dgm:t>
    </dgm:pt>
    <dgm:pt modelId="{0C19F0AA-853E-4A4B-A1BA-76E4335191FE}" type="pres">
      <dgm:prSet presAssocID="{20CDB646-5CB9-4733-B2F1-780C1F267404}" presName="linear" presStyleCnt="0">
        <dgm:presLayoutVars>
          <dgm:animLvl val="lvl"/>
          <dgm:resizeHandles val="exact"/>
        </dgm:presLayoutVars>
      </dgm:prSet>
      <dgm:spPr/>
    </dgm:pt>
    <dgm:pt modelId="{63E005D6-D991-46FC-9070-09ECB9E62AF0}" type="pres">
      <dgm:prSet presAssocID="{12BA8136-949A-4C34-A891-0CDA1B320287}" presName="parentText" presStyleLbl="node1" presStyleIdx="0" presStyleCnt="9">
        <dgm:presLayoutVars>
          <dgm:chMax val="0"/>
          <dgm:bulletEnabled val="1"/>
        </dgm:presLayoutVars>
      </dgm:prSet>
      <dgm:spPr/>
    </dgm:pt>
    <dgm:pt modelId="{A33F6917-488F-44F3-9EC4-7E266D34C8DC}" type="pres">
      <dgm:prSet presAssocID="{A8E15F43-491B-4127-B415-10927D49A6EA}" presName="spacer" presStyleCnt="0"/>
      <dgm:spPr/>
    </dgm:pt>
    <dgm:pt modelId="{073068A7-C588-4267-8978-B3EB80858E19}" type="pres">
      <dgm:prSet presAssocID="{D9BD423D-F295-44D2-9B67-AE0372822402}" presName="parentText" presStyleLbl="node1" presStyleIdx="1" presStyleCnt="9">
        <dgm:presLayoutVars>
          <dgm:chMax val="0"/>
          <dgm:bulletEnabled val="1"/>
        </dgm:presLayoutVars>
      </dgm:prSet>
      <dgm:spPr/>
    </dgm:pt>
    <dgm:pt modelId="{77F4F73A-E571-4B10-B483-3A1702FED624}" type="pres">
      <dgm:prSet presAssocID="{2F4CA2E7-94B8-4BC1-88AC-F9B8FCA0F20A}" presName="spacer" presStyleCnt="0"/>
      <dgm:spPr/>
    </dgm:pt>
    <dgm:pt modelId="{F0C0FBF9-7AB3-4129-A617-35BA99313D0E}" type="pres">
      <dgm:prSet presAssocID="{2DFD1186-F46C-4B19-B6C3-682672CB8FB0}" presName="parentText" presStyleLbl="node1" presStyleIdx="2" presStyleCnt="9">
        <dgm:presLayoutVars>
          <dgm:chMax val="0"/>
          <dgm:bulletEnabled val="1"/>
        </dgm:presLayoutVars>
      </dgm:prSet>
      <dgm:spPr/>
    </dgm:pt>
    <dgm:pt modelId="{D60019E9-4B15-4601-AE5B-17B7A75E0097}" type="pres">
      <dgm:prSet presAssocID="{62B04F52-93C4-407D-B96A-428375CBFE12}" presName="spacer" presStyleCnt="0"/>
      <dgm:spPr/>
    </dgm:pt>
    <dgm:pt modelId="{D55709C1-C855-4448-892A-3AAE3BA81F97}" type="pres">
      <dgm:prSet presAssocID="{0E03E13C-970B-4689-9B44-896B40F4B2D6}" presName="parentText" presStyleLbl="node1" presStyleIdx="3" presStyleCnt="9">
        <dgm:presLayoutVars>
          <dgm:chMax val="0"/>
          <dgm:bulletEnabled val="1"/>
        </dgm:presLayoutVars>
      </dgm:prSet>
      <dgm:spPr/>
    </dgm:pt>
    <dgm:pt modelId="{AF4F23BB-EC25-4E19-A4CE-7771C5B5D728}" type="pres">
      <dgm:prSet presAssocID="{75BA4845-83C1-452A-9A0D-F26AF9F6727C}" presName="spacer" presStyleCnt="0"/>
      <dgm:spPr/>
    </dgm:pt>
    <dgm:pt modelId="{386189AB-0E02-4AB8-A288-14476A18730F}" type="pres">
      <dgm:prSet presAssocID="{460898F0-5537-4470-95F7-868830321D9F}" presName="parentText" presStyleLbl="node1" presStyleIdx="4" presStyleCnt="9">
        <dgm:presLayoutVars>
          <dgm:chMax val="0"/>
          <dgm:bulletEnabled val="1"/>
        </dgm:presLayoutVars>
      </dgm:prSet>
      <dgm:spPr/>
    </dgm:pt>
    <dgm:pt modelId="{250EFB50-6832-403D-931D-E637B6ABD93F}" type="pres">
      <dgm:prSet presAssocID="{F3729708-97FF-426A-BBCF-BC1CD7A6C46F}" presName="spacer" presStyleCnt="0"/>
      <dgm:spPr/>
    </dgm:pt>
    <dgm:pt modelId="{903EAA85-010B-4148-BD1A-9F12769ACA61}" type="pres">
      <dgm:prSet presAssocID="{CC867C31-4688-45E4-8DB1-1310B3B94377}" presName="parentText" presStyleLbl="node1" presStyleIdx="5" presStyleCnt="9">
        <dgm:presLayoutVars>
          <dgm:chMax val="0"/>
          <dgm:bulletEnabled val="1"/>
        </dgm:presLayoutVars>
      </dgm:prSet>
      <dgm:spPr/>
    </dgm:pt>
    <dgm:pt modelId="{3126980D-6F16-4753-82B0-8ED49750A54E}" type="pres">
      <dgm:prSet presAssocID="{77897461-427D-4BB7-B369-DCDABB2FA367}" presName="spacer" presStyleCnt="0"/>
      <dgm:spPr/>
    </dgm:pt>
    <dgm:pt modelId="{B1E93340-C86C-4387-8CFC-200C68DF99D9}" type="pres">
      <dgm:prSet presAssocID="{72F04B06-AD39-4498-8570-1B71E8979C11}" presName="parentText" presStyleLbl="node1" presStyleIdx="6" presStyleCnt="9">
        <dgm:presLayoutVars>
          <dgm:chMax val="0"/>
          <dgm:bulletEnabled val="1"/>
        </dgm:presLayoutVars>
      </dgm:prSet>
      <dgm:spPr/>
    </dgm:pt>
    <dgm:pt modelId="{77981FD8-7A3F-4E59-9442-8445BE1B32AF}" type="pres">
      <dgm:prSet presAssocID="{7941980C-B835-4372-B550-290BF46EBA1B}" presName="spacer" presStyleCnt="0"/>
      <dgm:spPr/>
    </dgm:pt>
    <dgm:pt modelId="{6021FA2A-435D-4096-AFA9-4A3D9D6EF7B7}" type="pres">
      <dgm:prSet presAssocID="{E6DAF2FE-D158-4534-934D-A4CA80C69488}" presName="parentText" presStyleLbl="node1" presStyleIdx="7" presStyleCnt="9">
        <dgm:presLayoutVars>
          <dgm:chMax val="0"/>
          <dgm:bulletEnabled val="1"/>
        </dgm:presLayoutVars>
      </dgm:prSet>
      <dgm:spPr/>
    </dgm:pt>
    <dgm:pt modelId="{19CEFAF6-1AA8-4A0C-BC60-A4AF3D9E7394}" type="pres">
      <dgm:prSet presAssocID="{F0786963-C871-46F7-AB26-2D6508C790F3}" presName="spacer" presStyleCnt="0"/>
      <dgm:spPr/>
    </dgm:pt>
    <dgm:pt modelId="{3ABB8D66-AAB2-4CB3-9486-78E9FDC0E29E}" type="pres">
      <dgm:prSet presAssocID="{41E489EF-95A2-4103-9CA2-F90B80D8E40A}" presName="parentText" presStyleLbl="node1" presStyleIdx="8" presStyleCnt="9">
        <dgm:presLayoutVars>
          <dgm:chMax val="0"/>
          <dgm:bulletEnabled val="1"/>
        </dgm:presLayoutVars>
      </dgm:prSet>
      <dgm:spPr/>
    </dgm:pt>
  </dgm:ptLst>
  <dgm:cxnLst>
    <dgm:cxn modelId="{266D8221-A729-48F4-91DA-4614BA541B62}" type="presOf" srcId="{41E489EF-95A2-4103-9CA2-F90B80D8E40A}" destId="{3ABB8D66-AAB2-4CB3-9486-78E9FDC0E29E}" srcOrd="0" destOrd="0" presId="urn:microsoft.com/office/officeart/2005/8/layout/vList2"/>
    <dgm:cxn modelId="{76E3742E-31C3-4477-A4DD-C46E22EDF0BA}" type="presOf" srcId="{20CDB646-5CB9-4733-B2F1-780C1F267404}" destId="{0C19F0AA-853E-4A4B-A1BA-76E4335191FE}" srcOrd="0" destOrd="0" presId="urn:microsoft.com/office/officeart/2005/8/layout/vList2"/>
    <dgm:cxn modelId="{107E4A32-074D-4416-AECF-EEE767DEC28F}" type="presOf" srcId="{460898F0-5537-4470-95F7-868830321D9F}" destId="{386189AB-0E02-4AB8-A288-14476A18730F}" srcOrd="0" destOrd="0" presId="urn:microsoft.com/office/officeart/2005/8/layout/vList2"/>
    <dgm:cxn modelId="{6DEC133A-656E-492E-8AF0-C453CB128A54}" srcId="{20CDB646-5CB9-4733-B2F1-780C1F267404}" destId="{41E489EF-95A2-4103-9CA2-F90B80D8E40A}" srcOrd="8" destOrd="0" parTransId="{E6C46F2A-B4C5-4EC8-89CF-3AD8F00476C6}" sibTransId="{88AB5C8B-5862-407B-81B2-50B2799637F8}"/>
    <dgm:cxn modelId="{75E8473B-ECD4-4105-94C8-51B75A9B4CB1}" srcId="{20CDB646-5CB9-4733-B2F1-780C1F267404}" destId="{72F04B06-AD39-4498-8570-1B71E8979C11}" srcOrd="6" destOrd="0" parTransId="{919BE2CE-0E23-4B33-B414-942345A998EF}" sibTransId="{7941980C-B835-4372-B550-290BF46EBA1B}"/>
    <dgm:cxn modelId="{4E54C05C-60EE-470E-9A43-5D151532A3E6}" type="presOf" srcId="{D9BD423D-F295-44D2-9B67-AE0372822402}" destId="{073068A7-C588-4267-8978-B3EB80858E19}" srcOrd="0" destOrd="0" presId="urn:microsoft.com/office/officeart/2005/8/layout/vList2"/>
    <dgm:cxn modelId="{C4707047-E950-4B95-A09C-BB2420EE2473}" type="presOf" srcId="{12BA8136-949A-4C34-A891-0CDA1B320287}" destId="{63E005D6-D991-46FC-9070-09ECB9E62AF0}" srcOrd="0" destOrd="0" presId="urn:microsoft.com/office/officeart/2005/8/layout/vList2"/>
    <dgm:cxn modelId="{7ABBBB59-A52E-48CC-BF64-A469351D4648}" srcId="{20CDB646-5CB9-4733-B2F1-780C1F267404}" destId="{12BA8136-949A-4C34-A891-0CDA1B320287}" srcOrd="0" destOrd="0" parTransId="{9B33FD68-0AB9-41F2-B337-20ACDAC3FD62}" sibTransId="{A8E15F43-491B-4127-B415-10927D49A6EA}"/>
    <dgm:cxn modelId="{AE24557E-1254-4C26-B99A-938C5C09B1CE}" srcId="{20CDB646-5CB9-4733-B2F1-780C1F267404}" destId="{CC867C31-4688-45E4-8DB1-1310B3B94377}" srcOrd="5" destOrd="0" parTransId="{2D2B5988-515B-4C64-895C-93C62C702ABE}" sibTransId="{77897461-427D-4BB7-B369-DCDABB2FA367}"/>
    <dgm:cxn modelId="{F9DD288B-C9A6-4010-BEC9-242B93AA3928}" type="presOf" srcId="{72F04B06-AD39-4498-8570-1B71E8979C11}" destId="{B1E93340-C86C-4387-8CFC-200C68DF99D9}" srcOrd="0" destOrd="0" presId="urn:microsoft.com/office/officeart/2005/8/layout/vList2"/>
    <dgm:cxn modelId="{5D3D1D96-1FE0-4A80-9FCB-951C61674987}" srcId="{20CDB646-5CB9-4733-B2F1-780C1F267404}" destId="{0E03E13C-970B-4689-9B44-896B40F4B2D6}" srcOrd="3" destOrd="0" parTransId="{3CE345FB-8063-4C42-8A35-320E6FB9825C}" sibTransId="{75BA4845-83C1-452A-9A0D-F26AF9F6727C}"/>
    <dgm:cxn modelId="{4E299697-D629-4CEA-A369-81FC161BA00C}" srcId="{20CDB646-5CB9-4733-B2F1-780C1F267404}" destId="{D9BD423D-F295-44D2-9B67-AE0372822402}" srcOrd="1" destOrd="0" parTransId="{96F0666F-501F-469B-9738-B023BE9D6C3D}" sibTransId="{2F4CA2E7-94B8-4BC1-88AC-F9B8FCA0F20A}"/>
    <dgm:cxn modelId="{CDC319AE-2EA6-44F7-A065-942311CC5742}" srcId="{20CDB646-5CB9-4733-B2F1-780C1F267404}" destId="{E6DAF2FE-D158-4534-934D-A4CA80C69488}" srcOrd="7" destOrd="0" parTransId="{C7104DF1-F6A8-4E4F-B55A-798777641DB9}" sibTransId="{F0786963-C871-46F7-AB26-2D6508C790F3}"/>
    <dgm:cxn modelId="{98C266B4-9ED1-4292-A680-BB6E5E63369E}" type="presOf" srcId="{E6DAF2FE-D158-4534-934D-A4CA80C69488}" destId="{6021FA2A-435D-4096-AFA9-4A3D9D6EF7B7}" srcOrd="0" destOrd="0" presId="urn:microsoft.com/office/officeart/2005/8/layout/vList2"/>
    <dgm:cxn modelId="{E215D7C7-067B-430C-907B-29E5E2E370AB}" srcId="{20CDB646-5CB9-4733-B2F1-780C1F267404}" destId="{460898F0-5537-4470-95F7-868830321D9F}" srcOrd="4" destOrd="0" parTransId="{F6637798-B4F4-4DF5-BCD0-BC6EDA889382}" sibTransId="{F3729708-97FF-426A-BBCF-BC1CD7A6C46F}"/>
    <dgm:cxn modelId="{7A82EDCF-20EC-44C1-B998-08A7636CFF43}" type="presOf" srcId="{CC867C31-4688-45E4-8DB1-1310B3B94377}" destId="{903EAA85-010B-4148-BD1A-9F12769ACA61}" srcOrd="0" destOrd="0" presId="urn:microsoft.com/office/officeart/2005/8/layout/vList2"/>
    <dgm:cxn modelId="{A41351D0-597C-41DD-BB40-DF2F3866211B}" srcId="{20CDB646-5CB9-4733-B2F1-780C1F267404}" destId="{2DFD1186-F46C-4B19-B6C3-682672CB8FB0}" srcOrd="2" destOrd="0" parTransId="{4F3E5A5B-3BF0-467E-97F7-A25C34FED7F3}" sibTransId="{62B04F52-93C4-407D-B96A-428375CBFE12}"/>
    <dgm:cxn modelId="{55451DF7-FC18-4734-BA72-E21C8086C846}" type="presOf" srcId="{0E03E13C-970B-4689-9B44-896B40F4B2D6}" destId="{D55709C1-C855-4448-892A-3AAE3BA81F97}" srcOrd="0" destOrd="0" presId="urn:microsoft.com/office/officeart/2005/8/layout/vList2"/>
    <dgm:cxn modelId="{1B97C6F7-70EC-4F72-B0F7-6F3F0D39CD7C}" type="presOf" srcId="{2DFD1186-F46C-4B19-B6C3-682672CB8FB0}" destId="{F0C0FBF9-7AB3-4129-A617-35BA99313D0E}" srcOrd="0" destOrd="0" presId="urn:microsoft.com/office/officeart/2005/8/layout/vList2"/>
    <dgm:cxn modelId="{8874CCD3-F500-4C21-BD62-6915DCA919CF}" type="presParOf" srcId="{0C19F0AA-853E-4A4B-A1BA-76E4335191FE}" destId="{63E005D6-D991-46FC-9070-09ECB9E62AF0}" srcOrd="0" destOrd="0" presId="urn:microsoft.com/office/officeart/2005/8/layout/vList2"/>
    <dgm:cxn modelId="{5D387FA1-17F0-49DB-9694-D8317447DBB8}" type="presParOf" srcId="{0C19F0AA-853E-4A4B-A1BA-76E4335191FE}" destId="{A33F6917-488F-44F3-9EC4-7E266D34C8DC}" srcOrd="1" destOrd="0" presId="urn:microsoft.com/office/officeart/2005/8/layout/vList2"/>
    <dgm:cxn modelId="{2AE1EF92-0B4C-40FF-876B-8528DFEB45C4}" type="presParOf" srcId="{0C19F0AA-853E-4A4B-A1BA-76E4335191FE}" destId="{073068A7-C588-4267-8978-B3EB80858E19}" srcOrd="2" destOrd="0" presId="urn:microsoft.com/office/officeart/2005/8/layout/vList2"/>
    <dgm:cxn modelId="{44CE9243-D2CB-46C4-A22F-BC0EA69958A5}" type="presParOf" srcId="{0C19F0AA-853E-4A4B-A1BA-76E4335191FE}" destId="{77F4F73A-E571-4B10-B483-3A1702FED624}" srcOrd="3" destOrd="0" presId="urn:microsoft.com/office/officeart/2005/8/layout/vList2"/>
    <dgm:cxn modelId="{9F48ECFF-0F0B-4A24-BFF6-EF8D1C38CEF5}" type="presParOf" srcId="{0C19F0AA-853E-4A4B-A1BA-76E4335191FE}" destId="{F0C0FBF9-7AB3-4129-A617-35BA99313D0E}" srcOrd="4" destOrd="0" presId="urn:microsoft.com/office/officeart/2005/8/layout/vList2"/>
    <dgm:cxn modelId="{673BE42D-769F-4EB5-B4A7-9E3C3EEC78BA}" type="presParOf" srcId="{0C19F0AA-853E-4A4B-A1BA-76E4335191FE}" destId="{D60019E9-4B15-4601-AE5B-17B7A75E0097}" srcOrd="5" destOrd="0" presId="urn:microsoft.com/office/officeart/2005/8/layout/vList2"/>
    <dgm:cxn modelId="{4B8D833C-F661-4F06-AF5B-BB79D32F4294}" type="presParOf" srcId="{0C19F0AA-853E-4A4B-A1BA-76E4335191FE}" destId="{D55709C1-C855-4448-892A-3AAE3BA81F97}" srcOrd="6" destOrd="0" presId="urn:microsoft.com/office/officeart/2005/8/layout/vList2"/>
    <dgm:cxn modelId="{0E991FE6-80BE-495F-BA36-A5EF9FC0570B}" type="presParOf" srcId="{0C19F0AA-853E-4A4B-A1BA-76E4335191FE}" destId="{AF4F23BB-EC25-4E19-A4CE-7771C5B5D728}" srcOrd="7" destOrd="0" presId="urn:microsoft.com/office/officeart/2005/8/layout/vList2"/>
    <dgm:cxn modelId="{BC1C9CA0-32E5-42A4-9DD9-0982995AB30A}" type="presParOf" srcId="{0C19F0AA-853E-4A4B-A1BA-76E4335191FE}" destId="{386189AB-0E02-4AB8-A288-14476A18730F}" srcOrd="8" destOrd="0" presId="urn:microsoft.com/office/officeart/2005/8/layout/vList2"/>
    <dgm:cxn modelId="{A7A13ED2-D2EF-4609-A482-F43345D4D8DF}" type="presParOf" srcId="{0C19F0AA-853E-4A4B-A1BA-76E4335191FE}" destId="{250EFB50-6832-403D-931D-E637B6ABD93F}" srcOrd="9" destOrd="0" presId="urn:microsoft.com/office/officeart/2005/8/layout/vList2"/>
    <dgm:cxn modelId="{6FF37D2A-8329-486A-A3AD-18E2E8682A86}" type="presParOf" srcId="{0C19F0AA-853E-4A4B-A1BA-76E4335191FE}" destId="{903EAA85-010B-4148-BD1A-9F12769ACA61}" srcOrd="10" destOrd="0" presId="urn:microsoft.com/office/officeart/2005/8/layout/vList2"/>
    <dgm:cxn modelId="{A6373C2C-75F1-4B24-A8C8-3CB6D21B92F9}" type="presParOf" srcId="{0C19F0AA-853E-4A4B-A1BA-76E4335191FE}" destId="{3126980D-6F16-4753-82B0-8ED49750A54E}" srcOrd="11" destOrd="0" presId="urn:microsoft.com/office/officeart/2005/8/layout/vList2"/>
    <dgm:cxn modelId="{6F5A1FAC-EAAC-4BAD-A4A9-1D8B48356916}" type="presParOf" srcId="{0C19F0AA-853E-4A4B-A1BA-76E4335191FE}" destId="{B1E93340-C86C-4387-8CFC-200C68DF99D9}" srcOrd="12" destOrd="0" presId="urn:microsoft.com/office/officeart/2005/8/layout/vList2"/>
    <dgm:cxn modelId="{A803272E-A372-42DC-AB12-39606CA9FA68}" type="presParOf" srcId="{0C19F0AA-853E-4A4B-A1BA-76E4335191FE}" destId="{77981FD8-7A3F-4E59-9442-8445BE1B32AF}" srcOrd="13" destOrd="0" presId="urn:microsoft.com/office/officeart/2005/8/layout/vList2"/>
    <dgm:cxn modelId="{1B87F93B-6072-41D1-83AB-5F7B36ECA95B}" type="presParOf" srcId="{0C19F0AA-853E-4A4B-A1BA-76E4335191FE}" destId="{6021FA2A-435D-4096-AFA9-4A3D9D6EF7B7}" srcOrd="14" destOrd="0" presId="urn:microsoft.com/office/officeart/2005/8/layout/vList2"/>
    <dgm:cxn modelId="{B57395D7-E023-49EF-AF07-A05F43D1ABDD}" type="presParOf" srcId="{0C19F0AA-853E-4A4B-A1BA-76E4335191FE}" destId="{19CEFAF6-1AA8-4A0C-BC60-A4AF3D9E7394}" srcOrd="15" destOrd="0" presId="urn:microsoft.com/office/officeart/2005/8/layout/vList2"/>
    <dgm:cxn modelId="{77732D47-5724-4BA4-9695-145338AD0A61}" type="presParOf" srcId="{0C19F0AA-853E-4A4B-A1BA-76E4335191FE}" destId="{3ABB8D66-AAB2-4CB3-9486-78E9FDC0E29E}" srcOrd="1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C812B2-8FB7-457E-AF5C-2D54DD585CC4}"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1FB54B57-DCB1-45AF-89BF-CA8DCC2CAAC2}">
      <dgm:prSet phldrT="[Text]" custT="1"/>
      <dgm:spPr/>
      <dgm:t>
        <a:bodyPr/>
        <a:lstStyle/>
        <a:p>
          <a:r>
            <a:rPr lang="en-US" sz="2400">
              <a:latin typeface="Calibri" panose="020F0502020204030204" pitchFamily="34" charset="0"/>
              <a:cs typeface="Calibri" panose="020F0502020204030204" pitchFamily="34" charset="0"/>
            </a:rPr>
            <a:t>Improves organizational and financial performance</a:t>
          </a:r>
          <a:endParaRPr lang="en-US" sz="2400" dirty="0"/>
        </a:p>
      </dgm:t>
    </dgm:pt>
    <dgm:pt modelId="{495F1190-16B1-4A51-854F-79C26C7141FD}" type="parTrans" cxnId="{9B0EC93D-89A3-4660-B901-17CC041B98A0}">
      <dgm:prSet/>
      <dgm:spPr/>
      <dgm:t>
        <a:bodyPr/>
        <a:lstStyle/>
        <a:p>
          <a:endParaRPr lang="en-US" sz="2800">
            <a:solidFill>
              <a:schemeClr val="bg1"/>
            </a:solidFill>
          </a:endParaRPr>
        </a:p>
      </dgm:t>
    </dgm:pt>
    <dgm:pt modelId="{E31426E0-750C-49D2-BC8C-475E1281A6BD}" type="sibTrans" cxnId="{9B0EC93D-89A3-4660-B901-17CC041B98A0}">
      <dgm:prSet/>
      <dgm:spPr/>
      <dgm:t>
        <a:bodyPr/>
        <a:lstStyle/>
        <a:p>
          <a:endParaRPr lang="en-US" sz="2800">
            <a:solidFill>
              <a:schemeClr val="bg1"/>
            </a:solidFill>
          </a:endParaRPr>
        </a:p>
      </dgm:t>
    </dgm:pt>
    <dgm:pt modelId="{92ED5703-C1A2-415B-B4FA-266A0914B613}">
      <dgm:prSet phldrT="[Text]" custT="1"/>
      <dgm:spPr/>
      <dgm:t>
        <a:bodyPr/>
        <a:lstStyle/>
        <a:p>
          <a:r>
            <a:rPr lang="en-US" sz="2400">
              <a:latin typeface="Calibri" panose="020F0502020204030204" pitchFamily="34" charset="0"/>
              <a:cs typeface="Calibri" panose="020F0502020204030204" pitchFamily="34" charset="0"/>
            </a:rPr>
            <a:t>Facilitates more creative and effective decision making</a:t>
          </a:r>
          <a:endParaRPr lang="en-US" sz="2400" dirty="0"/>
        </a:p>
      </dgm:t>
    </dgm:pt>
    <dgm:pt modelId="{4709470D-1181-4E6F-81DE-7A3CC781549B}" type="parTrans" cxnId="{412F1DC4-F03D-4A61-A469-65AE5EF68F69}">
      <dgm:prSet/>
      <dgm:spPr/>
      <dgm:t>
        <a:bodyPr/>
        <a:lstStyle/>
        <a:p>
          <a:endParaRPr lang="en-US" sz="2800">
            <a:solidFill>
              <a:schemeClr val="bg1"/>
            </a:solidFill>
          </a:endParaRPr>
        </a:p>
      </dgm:t>
    </dgm:pt>
    <dgm:pt modelId="{E2C9D19F-CFA3-431D-8A23-E6D659598CB5}" type="sibTrans" cxnId="{412F1DC4-F03D-4A61-A469-65AE5EF68F69}">
      <dgm:prSet/>
      <dgm:spPr/>
      <dgm:t>
        <a:bodyPr/>
        <a:lstStyle/>
        <a:p>
          <a:endParaRPr lang="en-US" sz="2800">
            <a:solidFill>
              <a:schemeClr val="bg1"/>
            </a:solidFill>
          </a:endParaRPr>
        </a:p>
      </dgm:t>
    </dgm:pt>
    <dgm:pt modelId="{1BEC72BD-9756-4141-9252-A5D1D197BBDD}">
      <dgm:prSet phldrT="[Text]" custT="1"/>
      <dgm:spPr/>
      <dgm:t>
        <a:bodyPr/>
        <a:lstStyle/>
        <a:p>
          <a:r>
            <a:rPr lang="en-US" sz="2400">
              <a:latin typeface="Calibri" panose="020F0502020204030204" pitchFamily="34" charset="0"/>
              <a:cs typeface="Calibri" panose="020F0502020204030204" pitchFamily="34" charset="0"/>
            </a:rPr>
            <a:t>Increases innovation while also lowering risk</a:t>
          </a:r>
          <a:endParaRPr lang="en-US" sz="2400" dirty="0"/>
        </a:p>
      </dgm:t>
    </dgm:pt>
    <dgm:pt modelId="{9766EA01-0A58-4151-8212-F65779452D9E}" type="parTrans" cxnId="{2D227A38-3ACF-4882-8124-7A9688C46CA9}">
      <dgm:prSet/>
      <dgm:spPr/>
      <dgm:t>
        <a:bodyPr/>
        <a:lstStyle/>
        <a:p>
          <a:endParaRPr lang="en-US" sz="2800">
            <a:solidFill>
              <a:schemeClr val="bg1"/>
            </a:solidFill>
          </a:endParaRPr>
        </a:p>
      </dgm:t>
    </dgm:pt>
    <dgm:pt modelId="{62A1CE30-531B-4B14-9587-D21004685F89}" type="sibTrans" cxnId="{2D227A38-3ACF-4882-8124-7A9688C46CA9}">
      <dgm:prSet/>
      <dgm:spPr/>
      <dgm:t>
        <a:bodyPr/>
        <a:lstStyle/>
        <a:p>
          <a:endParaRPr lang="en-US" sz="2800">
            <a:solidFill>
              <a:schemeClr val="bg1"/>
            </a:solidFill>
          </a:endParaRPr>
        </a:p>
      </dgm:t>
    </dgm:pt>
    <dgm:pt modelId="{C84B1C25-1F0E-405E-9489-E8F2D89545CF}">
      <dgm:prSet custT="1"/>
      <dgm:spPr/>
      <dgm:t>
        <a:bodyPr/>
        <a:lstStyle/>
        <a:p>
          <a:r>
            <a:rPr lang="en-US" sz="2400" dirty="0">
              <a:latin typeface="Calibri" panose="020F0502020204030204" pitchFamily="34" charset="0"/>
              <a:cs typeface="Calibri" panose="020F0502020204030204" pitchFamily="34" charset="0"/>
            </a:rPr>
            <a:t>Decreases bias, harassment, and other inequities</a:t>
          </a:r>
        </a:p>
      </dgm:t>
    </dgm:pt>
    <dgm:pt modelId="{879BCD1C-F3E7-4DB1-8590-B88155C6EA00}" type="parTrans" cxnId="{9B5339BE-C333-4265-8C2C-8C6881E5F7C4}">
      <dgm:prSet/>
      <dgm:spPr/>
      <dgm:t>
        <a:bodyPr/>
        <a:lstStyle/>
        <a:p>
          <a:endParaRPr lang="en-US" sz="2800">
            <a:solidFill>
              <a:schemeClr val="bg1"/>
            </a:solidFill>
          </a:endParaRPr>
        </a:p>
      </dgm:t>
    </dgm:pt>
    <dgm:pt modelId="{9EA495EB-4D90-41A7-830B-E439005FD46D}" type="sibTrans" cxnId="{9B5339BE-C333-4265-8C2C-8C6881E5F7C4}">
      <dgm:prSet/>
      <dgm:spPr/>
      <dgm:t>
        <a:bodyPr/>
        <a:lstStyle/>
        <a:p>
          <a:endParaRPr lang="en-US" sz="2800">
            <a:solidFill>
              <a:schemeClr val="bg1"/>
            </a:solidFill>
          </a:endParaRPr>
        </a:p>
      </dgm:t>
    </dgm:pt>
    <dgm:pt modelId="{71A3D886-7CA1-4D9E-AD1F-893ED6252E22}" type="pres">
      <dgm:prSet presAssocID="{3AC812B2-8FB7-457E-AF5C-2D54DD585CC4}" presName="Name0" presStyleCnt="0">
        <dgm:presLayoutVars>
          <dgm:chMax val="7"/>
          <dgm:chPref val="7"/>
          <dgm:dir/>
        </dgm:presLayoutVars>
      </dgm:prSet>
      <dgm:spPr/>
    </dgm:pt>
    <dgm:pt modelId="{BBAB6AAB-1171-4792-B6B6-AEFEADB644EE}" type="pres">
      <dgm:prSet presAssocID="{3AC812B2-8FB7-457E-AF5C-2D54DD585CC4}" presName="Name1" presStyleCnt="0"/>
      <dgm:spPr/>
    </dgm:pt>
    <dgm:pt modelId="{AC390B41-4E51-4B4A-BC7E-8F80E7E292AA}" type="pres">
      <dgm:prSet presAssocID="{3AC812B2-8FB7-457E-AF5C-2D54DD585CC4}" presName="cycle" presStyleCnt="0"/>
      <dgm:spPr/>
    </dgm:pt>
    <dgm:pt modelId="{167FD7B7-D70F-4871-A15F-C1B42C294976}" type="pres">
      <dgm:prSet presAssocID="{3AC812B2-8FB7-457E-AF5C-2D54DD585CC4}" presName="srcNode" presStyleLbl="node1" presStyleIdx="0" presStyleCnt="4"/>
      <dgm:spPr/>
    </dgm:pt>
    <dgm:pt modelId="{D04A17CF-1B75-4C16-A0E0-BAE595D128B1}" type="pres">
      <dgm:prSet presAssocID="{3AC812B2-8FB7-457E-AF5C-2D54DD585CC4}" presName="conn" presStyleLbl="parChTrans1D2" presStyleIdx="0" presStyleCnt="1"/>
      <dgm:spPr/>
    </dgm:pt>
    <dgm:pt modelId="{346FB140-C340-45B1-8BAB-27507A0E44FF}" type="pres">
      <dgm:prSet presAssocID="{3AC812B2-8FB7-457E-AF5C-2D54DD585CC4}" presName="extraNode" presStyleLbl="node1" presStyleIdx="0" presStyleCnt="4"/>
      <dgm:spPr/>
    </dgm:pt>
    <dgm:pt modelId="{C7874F69-06FC-4798-AEFF-B51785F387A6}" type="pres">
      <dgm:prSet presAssocID="{3AC812B2-8FB7-457E-AF5C-2D54DD585CC4}" presName="dstNode" presStyleLbl="node1" presStyleIdx="0" presStyleCnt="4"/>
      <dgm:spPr/>
    </dgm:pt>
    <dgm:pt modelId="{9826AF54-CFBD-40D3-8145-069D65261067}" type="pres">
      <dgm:prSet presAssocID="{1FB54B57-DCB1-45AF-89BF-CA8DCC2CAAC2}" presName="text_1" presStyleLbl="node1" presStyleIdx="0" presStyleCnt="4">
        <dgm:presLayoutVars>
          <dgm:bulletEnabled val="1"/>
        </dgm:presLayoutVars>
      </dgm:prSet>
      <dgm:spPr/>
    </dgm:pt>
    <dgm:pt modelId="{98B29C78-8EB9-45F2-9297-79BE140BFE58}" type="pres">
      <dgm:prSet presAssocID="{1FB54B57-DCB1-45AF-89BF-CA8DCC2CAAC2}" presName="accent_1" presStyleCnt="0"/>
      <dgm:spPr/>
    </dgm:pt>
    <dgm:pt modelId="{279D3D40-D482-4A8D-87B0-809E5F6CCB28}" type="pres">
      <dgm:prSet presAssocID="{1FB54B57-DCB1-45AF-89BF-CA8DCC2CAAC2}" presName="accentRepeatNode" presStyleLbl="solidFgAcc1" presStyleIdx="0" presStyleCnt="4"/>
      <dgm:spPr/>
    </dgm:pt>
    <dgm:pt modelId="{587685F5-7C85-4031-81FC-0F9B8F6A665B}" type="pres">
      <dgm:prSet presAssocID="{92ED5703-C1A2-415B-B4FA-266A0914B613}" presName="text_2" presStyleLbl="node1" presStyleIdx="1" presStyleCnt="4">
        <dgm:presLayoutVars>
          <dgm:bulletEnabled val="1"/>
        </dgm:presLayoutVars>
      </dgm:prSet>
      <dgm:spPr/>
    </dgm:pt>
    <dgm:pt modelId="{BEDF1EE1-A635-4163-8554-BAAEFB264DFA}" type="pres">
      <dgm:prSet presAssocID="{92ED5703-C1A2-415B-B4FA-266A0914B613}" presName="accent_2" presStyleCnt="0"/>
      <dgm:spPr/>
    </dgm:pt>
    <dgm:pt modelId="{E76019CA-9954-4328-9D0F-4D586E72BC48}" type="pres">
      <dgm:prSet presAssocID="{92ED5703-C1A2-415B-B4FA-266A0914B613}" presName="accentRepeatNode" presStyleLbl="solidFgAcc1" presStyleIdx="1" presStyleCnt="4"/>
      <dgm:spPr/>
    </dgm:pt>
    <dgm:pt modelId="{787929EA-AABC-4061-90BA-081F9FFC057C}" type="pres">
      <dgm:prSet presAssocID="{1BEC72BD-9756-4141-9252-A5D1D197BBDD}" presName="text_3" presStyleLbl="node1" presStyleIdx="2" presStyleCnt="4">
        <dgm:presLayoutVars>
          <dgm:bulletEnabled val="1"/>
        </dgm:presLayoutVars>
      </dgm:prSet>
      <dgm:spPr/>
    </dgm:pt>
    <dgm:pt modelId="{80D24AC4-8D9B-42DD-A9CB-D2BF80E75533}" type="pres">
      <dgm:prSet presAssocID="{1BEC72BD-9756-4141-9252-A5D1D197BBDD}" presName="accent_3" presStyleCnt="0"/>
      <dgm:spPr/>
    </dgm:pt>
    <dgm:pt modelId="{FE42C6F1-82F7-4BF5-961E-E091F1CBD617}" type="pres">
      <dgm:prSet presAssocID="{1BEC72BD-9756-4141-9252-A5D1D197BBDD}" presName="accentRepeatNode" presStyleLbl="solidFgAcc1" presStyleIdx="2" presStyleCnt="4"/>
      <dgm:spPr/>
    </dgm:pt>
    <dgm:pt modelId="{1854E517-7FCE-46FE-942B-BF427E719FBC}" type="pres">
      <dgm:prSet presAssocID="{C84B1C25-1F0E-405E-9489-E8F2D89545CF}" presName="text_4" presStyleLbl="node1" presStyleIdx="3" presStyleCnt="4">
        <dgm:presLayoutVars>
          <dgm:bulletEnabled val="1"/>
        </dgm:presLayoutVars>
      </dgm:prSet>
      <dgm:spPr/>
    </dgm:pt>
    <dgm:pt modelId="{EA541BB6-CCF5-4875-AE12-85E21E2E8CEE}" type="pres">
      <dgm:prSet presAssocID="{C84B1C25-1F0E-405E-9489-E8F2D89545CF}" presName="accent_4" presStyleCnt="0"/>
      <dgm:spPr/>
    </dgm:pt>
    <dgm:pt modelId="{846788D3-4397-4411-943D-576FF3C3A498}" type="pres">
      <dgm:prSet presAssocID="{C84B1C25-1F0E-405E-9489-E8F2D89545CF}" presName="accentRepeatNode" presStyleLbl="solidFgAcc1" presStyleIdx="3" presStyleCnt="4"/>
      <dgm:spPr/>
    </dgm:pt>
  </dgm:ptLst>
  <dgm:cxnLst>
    <dgm:cxn modelId="{8A383503-766C-42B6-A78C-68AADF92843E}" type="presOf" srcId="{92ED5703-C1A2-415B-B4FA-266A0914B613}" destId="{587685F5-7C85-4031-81FC-0F9B8F6A665B}" srcOrd="0" destOrd="0" presId="urn:microsoft.com/office/officeart/2008/layout/VerticalCurvedList"/>
    <dgm:cxn modelId="{2D227A38-3ACF-4882-8124-7A9688C46CA9}" srcId="{3AC812B2-8FB7-457E-AF5C-2D54DD585CC4}" destId="{1BEC72BD-9756-4141-9252-A5D1D197BBDD}" srcOrd="2" destOrd="0" parTransId="{9766EA01-0A58-4151-8212-F65779452D9E}" sibTransId="{62A1CE30-531B-4B14-9587-D21004685F89}"/>
    <dgm:cxn modelId="{9B0EC93D-89A3-4660-B901-17CC041B98A0}" srcId="{3AC812B2-8FB7-457E-AF5C-2D54DD585CC4}" destId="{1FB54B57-DCB1-45AF-89BF-CA8DCC2CAAC2}" srcOrd="0" destOrd="0" parTransId="{495F1190-16B1-4A51-854F-79C26C7141FD}" sibTransId="{E31426E0-750C-49D2-BC8C-475E1281A6BD}"/>
    <dgm:cxn modelId="{28579C4A-F8F0-400B-9370-B4401CA06609}" type="presOf" srcId="{1BEC72BD-9756-4141-9252-A5D1D197BBDD}" destId="{787929EA-AABC-4061-90BA-081F9FFC057C}" srcOrd="0" destOrd="0" presId="urn:microsoft.com/office/officeart/2008/layout/VerticalCurvedList"/>
    <dgm:cxn modelId="{826A6070-06E3-4D8A-8C50-08C86AF8EBFF}" type="presOf" srcId="{1FB54B57-DCB1-45AF-89BF-CA8DCC2CAAC2}" destId="{9826AF54-CFBD-40D3-8145-069D65261067}" srcOrd="0" destOrd="0" presId="urn:microsoft.com/office/officeart/2008/layout/VerticalCurvedList"/>
    <dgm:cxn modelId="{A278D180-E22C-459E-8717-414C58F6BB7C}" type="presOf" srcId="{E31426E0-750C-49D2-BC8C-475E1281A6BD}" destId="{D04A17CF-1B75-4C16-A0E0-BAE595D128B1}" srcOrd="0" destOrd="0" presId="urn:microsoft.com/office/officeart/2008/layout/VerticalCurvedList"/>
    <dgm:cxn modelId="{7347FB82-7A04-4E09-8442-5A2DE9AB9188}" type="presOf" srcId="{3AC812B2-8FB7-457E-AF5C-2D54DD585CC4}" destId="{71A3D886-7CA1-4D9E-AD1F-893ED6252E22}" srcOrd="0" destOrd="0" presId="urn:microsoft.com/office/officeart/2008/layout/VerticalCurvedList"/>
    <dgm:cxn modelId="{AB2986AF-9BA6-49CA-8E39-5EC79AF72709}" type="presOf" srcId="{C84B1C25-1F0E-405E-9489-E8F2D89545CF}" destId="{1854E517-7FCE-46FE-942B-BF427E719FBC}" srcOrd="0" destOrd="0" presId="urn:microsoft.com/office/officeart/2008/layout/VerticalCurvedList"/>
    <dgm:cxn modelId="{9B5339BE-C333-4265-8C2C-8C6881E5F7C4}" srcId="{3AC812B2-8FB7-457E-AF5C-2D54DD585CC4}" destId="{C84B1C25-1F0E-405E-9489-E8F2D89545CF}" srcOrd="3" destOrd="0" parTransId="{879BCD1C-F3E7-4DB1-8590-B88155C6EA00}" sibTransId="{9EA495EB-4D90-41A7-830B-E439005FD46D}"/>
    <dgm:cxn modelId="{412F1DC4-F03D-4A61-A469-65AE5EF68F69}" srcId="{3AC812B2-8FB7-457E-AF5C-2D54DD585CC4}" destId="{92ED5703-C1A2-415B-B4FA-266A0914B613}" srcOrd="1" destOrd="0" parTransId="{4709470D-1181-4E6F-81DE-7A3CC781549B}" sibTransId="{E2C9D19F-CFA3-431D-8A23-E6D659598CB5}"/>
    <dgm:cxn modelId="{3E7E8209-698F-43BE-869B-1BA0F7D5E618}" type="presParOf" srcId="{71A3D886-7CA1-4D9E-AD1F-893ED6252E22}" destId="{BBAB6AAB-1171-4792-B6B6-AEFEADB644EE}" srcOrd="0" destOrd="0" presId="urn:microsoft.com/office/officeart/2008/layout/VerticalCurvedList"/>
    <dgm:cxn modelId="{86A9B0C8-7C88-4AE9-A115-664B02CA984F}" type="presParOf" srcId="{BBAB6AAB-1171-4792-B6B6-AEFEADB644EE}" destId="{AC390B41-4E51-4B4A-BC7E-8F80E7E292AA}" srcOrd="0" destOrd="0" presId="urn:microsoft.com/office/officeart/2008/layout/VerticalCurvedList"/>
    <dgm:cxn modelId="{43F95F99-DFBB-438C-81BF-107142C6924D}" type="presParOf" srcId="{AC390B41-4E51-4B4A-BC7E-8F80E7E292AA}" destId="{167FD7B7-D70F-4871-A15F-C1B42C294976}" srcOrd="0" destOrd="0" presId="urn:microsoft.com/office/officeart/2008/layout/VerticalCurvedList"/>
    <dgm:cxn modelId="{E8809D66-8C16-440D-8C36-DAF3B8E19D42}" type="presParOf" srcId="{AC390B41-4E51-4B4A-BC7E-8F80E7E292AA}" destId="{D04A17CF-1B75-4C16-A0E0-BAE595D128B1}" srcOrd="1" destOrd="0" presId="urn:microsoft.com/office/officeart/2008/layout/VerticalCurvedList"/>
    <dgm:cxn modelId="{3DBCF4B0-C0F0-40C0-AC9B-4770E55D8BD3}" type="presParOf" srcId="{AC390B41-4E51-4B4A-BC7E-8F80E7E292AA}" destId="{346FB140-C340-45B1-8BAB-27507A0E44FF}" srcOrd="2" destOrd="0" presId="urn:microsoft.com/office/officeart/2008/layout/VerticalCurvedList"/>
    <dgm:cxn modelId="{2F98821B-2BD2-415C-9217-4C6EAC0DA697}" type="presParOf" srcId="{AC390B41-4E51-4B4A-BC7E-8F80E7E292AA}" destId="{C7874F69-06FC-4798-AEFF-B51785F387A6}" srcOrd="3" destOrd="0" presId="urn:microsoft.com/office/officeart/2008/layout/VerticalCurvedList"/>
    <dgm:cxn modelId="{20B242B9-1F64-4A5A-9F88-71FD699A276A}" type="presParOf" srcId="{BBAB6AAB-1171-4792-B6B6-AEFEADB644EE}" destId="{9826AF54-CFBD-40D3-8145-069D65261067}" srcOrd="1" destOrd="0" presId="urn:microsoft.com/office/officeart/2008/layout/VerticalCurvedList"/>
    <dgm:cxn modelId="{47D5D12F-EA33-48D0-B0EF-BC492B971D24}" type="presParOf" srcId="{BBAB6AAB-1171-4792-B6B6-AEFEADB644EE}" destId="{98B29C78-8EB9-45F2-9297-79BE140BFE58}" srcOrd="2" destOrd="0" presId="urn:microsoft.com/office/officeart/2008/layout/VerticalCurvedList"/>
    <dgm:cxn modelId="{38E4589C-C940-4F61-BAAB-6E3BF8C19D4B}" type="presParOf" srcId="{98B29C78-8EB9-45F2-9297-79BE140BFE58}" destId="{279D3D40-D482-4A8D-87B0-809E5F6CCB28}" srcOrd="0" destOrd="0" presId="urn:microsoft.com/office/officeart/2008/layout/VerticalCurvedList"/>
    <dgm:cxn modelId="{BDFF331E-9E60-41D9-B12F-71668C7D1355}" type="presParOf" srcId="{BBAB6AAB-1171-4792-B6B6-AEFEADB644EE}" destId="{587685F5-7C85-4031-81FC-0F9B8F6A665B}" srcOrd="3" destOrd="0" presId="urn:microsoft.com/office/officeart/2008/layout/VerticalCurvedList"/>
    <dgm:cxn modelId="{4D1EA97C-65D6-4B21-B3AE-3C9CECFCD6CC}" type="presParOf" srcId="{BBAB6AAB-1171-4792-B6B6-AEFEADB644EE}" destId="{BEDF1EE1-A635-4163-8554-BAAEFB264DFA}" srcOrd="4" destOrd="0" presId="urn:microsoft.com/office/officeart/2008/layout/VerticalCurvedList"/>
    <dgm:cxn modelId="{1BDE83B1-7F31-458A-85C0-A1B2FC3A47E7}" type="presParOf" srcId="{BEDF1EE1-A635-4163-8554-BAAEFB264DFA}" destId="{E76019CA-9954-4328-9D0F-4D586E72BC48}" srcOrd="0" destOrd="0" presId="urn:microsoft.com/office/officeart/2008/layout/VerticalCurvedList"/>
    <dgm:cxn modelId="{1CB6A096-3EBC-4C64-ABA3-6D9622E9B8AD}" type="presParOf" srcId="{BBAB6AAB-1171-4792-B6B6-AEFEADB644EE}" destId="{787929EA-AABC-4061-90BA-081F9FFC057C}" srcOrd="5" destOrd="0" presId="urn:microsoft.com/office/officeart/2008/layout/VerticalCurvedList"/>
    <dgm:cxn modelId="{3B793F07-4309-4823-9E61-3CE67931D819}" type="presParOf" srcId="{BBAB6AAB-1171-4792-B6B6-AEFEADB644EE}" destId="{80D24AC4-8D9B-42DD-A9CB-D2BF80E75533}" srcOrd="6" destOrd="0" presId="urn:microsoft.com/office/officeart/2008/layout/VerticalCurvedList"/>
    <dgm:cxn modelId="{A047ADCA-89A5-465E-915D-BD1A05DB958B}" type="presParOf" srcId="{80D24AC4-8D9B-42DD-A9CB-D2BF80E75533}" destId="{FE42C6F1-82F7-4BF5-961E-E091F1CBD617}" srcOrd="0" destOrd="0" presId="urn:microsoft.com/office/officeart/2008/layout/VerticalCurvedList"/>
    <dgm:cxn modelId="{CB1D75C6-3B3D-4FE4-8E2D-5D6101BC9832}" type="presParOf" srcId="{BBAB6AAB-1171-4792-B6B6-AEFEADB644EE}" destId="{1854E517-7FCE-46FE-942B-BF427E719FBC}" srcOrd="7" destOrd="0" presId="urn:microsoft.com/office/officeart/2008/layout/VerticalCurvedList"/>
    <dgm:cxn modelId="{9EE48A50-57E9-4E6F-A6F6-E362E3EBA157}" type="presParOf" srcId="{BBAB6AAB-1171-4792-B6B6-AEFEADB644EE}" destId="{EA541BB6-CCF5-4875-AE12-85E21E2E8CEE}" srcOrd="8" destOrd="0" presId="urn:microsoft.com/office/officeart/2008/layout/VerticalCurvedList"/>
    <dgm:cxn modelId="{BA616C44-3DFB-4E5E-A6EC-DB3C8AD68BE0}" type="presParOf" srcId="{EA541BB6-CCF5-4875-AE12-85E21E2E8CEE}" destId="{846788D3-4397-4411-943D-576FF3C3A49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9C136D-A42E-4B79-87B6-F8416A0355BC}"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4060E2B-A780-4C24-81D7-B82BC389B687}">
      <dgm:prSet custT="1"/>
      <dgm:spPr/>
      <dgm:t>
        <a:bodyPr/>
        <a:lstStyle/>
        <a:p>
          <a:r>
            <a:rPr lang="en-US" sz="1800" dirty="0"/>
            <a:t>Women perform 2x as much domestic work and childcare as their male partners.</a:t>
          </a:r>
        </a:p>
      </dgm:t>
    </dgm:pt>
    <dgm:pt modelId="{7876943C-71D9-4A6C-A903-E8BA711ECB10}" type="parTrans" cxnId="{380E7714-C7EC-4032-BA56-90ECB13B536D}">
      <dgm:prSet/>
      <dgm:spPr/>
      <dgm:t>
        <a:bodyPr/>
        <a:lstStyle/>
        <a:p>
          <a:endParaRPr lang="en-US"/>
        </a:p>
      </dgm:t>
    </dgm:pt>
    <dgm:pt modelId="{1DC7BD5C-5EE6-44C9-BFCE-010BF3854F83}" type="sibTrans" cxnId="{380E7714-C7EC-4032-BA56-90ECB13B536D}">
      <dgm:prSet/>
      <dgm:spPr/>
      <dgm:t>
        <a:bodyPr/>
        <a:lstStyle/>
        <a:p>
          <a:endParaRPr lang="en-US"/>
        </a:p>
      </dgm:t>
    </dgm:pt>
    <dgm:pt modelId="{C6BF0CD6-C251-4EBF-9C38-426952BAFE98}">
      <dgm:prSet custT="1"/>
      <dgm:spPr/>
      <dgm:t>
        <a:bodyPr/>
        <a:lstStyle/>
        <a:p>
          <a:r>
            <a:rPr lang="en-US" sz="1800" dirty="0"/>
            <a:t>2 of 3 caregivers for elderly parents and family members are women.</a:t>
          </a:r>
        </a:p>
      </dgm:t>
    </dgm:pt>
    <dgm:pt modelId="{45FF8ED3-8C47-40C0-AAB9-4C8E32948E29}" type="parTrans" cxnId="{47FE7263-EC96-44D7-A9BE-059AB3399274}">
      <dgm:prSet/>
      <dgm:spPr/>
      <dgm:t>
        <a:bodyPr/>
        <a:lstStyle/>
        <a:p>
          <a:endParaRPr lang="en-US"/>
        </a:p>
      </dgm:t>
    </dgm:pt>
    <dgm:pt modelId="{63826549-EE68-447C-8A47-EF6A428F777E}" type="sibTrans" cxnId="{47FE7263-EC96-44D7-A9BE-059AB3399274}">
      <dgm:prSet/>
      <dgm:spPr/>
      <dgm:t>
        <a:bodyPr/>
        <a:lstStyle/>
        <a:p>
          <a:endParaRPr lang="en-US"/>
        </a:p>
      </dgm:t>
    </dgm:pt>
    <dgm:pt modelId="{8220315C-D3F7-447B-BEC1-697A09CDFBF3}">
      <dgm:prSet custT="1"/>
      <dgm:spPr/>
      <dgm:t>
        <a:bodyPr/>
        <a:lstStyle/>
        <a:p>
          <a:r>
            <a:rPr lang="en-US" sz="1800" dirty="0"/>
            <a:t>77% of men think they spend equivalent time with household and care-related tasks. Only 40% of women agree.</a:t>
          </a:r>
        </a:p>
      </dgm:t>
    </dgm:pt>
    <dgm:pt modelId="{7DCC8EB2-BC89-48A1-BC40-4B67487A7284}" type="parTrans" cxnId="{44D33FC8-5C0C-4487-B9CE-F3312E4F55BC}">
      <dgm:prSet/>
      <dgm:spPr/>
      <dgm:t>
        <a:bodyPr/>
        <a:lstStyle/>
        <a:p>
          <a:endParaRPr lang="en-US"/>
        </a:p>
      </dgm:t>
    </dgm:pt>
    <dgm:pt modelId="{8794AC18-AC86-4164-B8BB-19124AF3250E}" type="sibTrans" cxnId="{44D33FC8-5C0C-4487-B9CE-F3312E4F55BC}">
      <dgm:prSet/>
      <dgm:spPr/>
      <dgm:t>
        <a:bodyPr/>
        <a:lstStyle/>
        <a:p>
          <a:endParaRPr lang="en-US"/>
        </a:p>
      </dgm:t>
    </dgm:pt>
    <dgm:pt modelId="{7F5905E9-B402-475A-A7DE-C8D16B6A1490}" type="pres">
      <dgm:prSet presAssocID="{A29C136D-A42E-4B79-87B6-F8416A0355BC}" presName="root" presStyleCnt="0">
        <dgm:presLayoutVars>
          <dgm:dir/>
          <dgm:resizeHandles val="exact"/>
        </dgm:presLayoutVars>
      </dgm:prSet>
      <dgm:spPr/>
    </dgm:pt>
    <dgm:pt modelId="{DA702123-6FEE-4FBD-BE7C-9CF78931159B}" type="pres">
      <dgm:prSet presAssocID="{B4060E2B-A780-4C24-81D7-B82BC389B687}" presName="compNode" presStyleCnt="0"/>
      <dgm:spPr/>
    </dgm:pt>
    <dgm:pt modelId="{B08A83F1-7E3F-4747-B581-F5B515A532FF}" type="pres">
      <dgm:prSet presAssocID="{B4060E2B-A780-4C24-81D7-B82BC389B68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p and bucket"/>
        </a:ext>
      </dgm:extLst>
    </dgm:pt>
    <dgm:pt modelId="{66308563-13ED-46E2-91ED-245785FC619A}" type="pres">
      <dgm:prSet presAssocID="{B4060E2B-A780-4C24-81D7-B82BC389B687}" presName="spaceRect" presStyleCnt="0"/>
      <dgm:spPr/>
    </dgm:pt>
    <dgm:pt modelId="{4C5DCE6E-DD15-460C-8055-8E976CF46B8F}" type="pres">
      <dgm:prSet presAssocID="{B4060E2B-A780-4C24-81D7-B82BC389B687}" presName="textRect" presStyleLbl="revTx" presStyleIdx="0" presStyleCnt="3">
        <dgm:presLayoutVars>
          <dgm:chMax val="1"/>
          <dgm:chPref val="1"/>
        </dgm:presLayoutVars>
      </dgm:prSet>
      <dgm:spPr/>
    </dgm:pt>
    <dgm:pt modelId="{33AF4DD1-B72C-4444-AA10-066FBA97FC6C}" type="pres">
      <dgm:prSet presAssocID="{1DC7BD5C-5EE6-44C9-BFCE-010BF3854F83}" presName="sibTrans" presStyleCnt="0"/>
      <dgm:spPr/>
    </dgm:pt>
    <dgm:pt modelId="{774BE056-B704-41F7-BD40-C7838AE34BCE}" type="pres">
      <dgm:prSet presAssocID="{C6BF0CD6-C251-4EBF-9C38-426952BAFE98}" presName="compNode" presStyleCnt="0"/>
      <dgm:spPr/>
    </dgm:pt>
    <dgm:pt modelId="{36808A2E-B444-4AB0-A29B-87B12980A5DE}" type="pres">
      <dgm:prSet presAssocID="{C6BF0CD6-C251-4EBF-9C38-426952BAFE98}" presName="iconRect" presStyleLbl="node1" presStyleIdx="1" presStyleCnt="3"/>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at"/>
        </a:ext>
      </dgm:extLst>
    </dgm:pt>
    <dgm:pt modelId="{DBD6A25D-BD7A-4D40-9CDB-05822516CFF5}" type="pres">
      <dgm:prSet presAssocID="{C6BF0CD6-C251-4EBF-9C38-426952BAFE98}" presName="spaceRect" presStyleCnt="0"/>
      <dgm:spPr/>
    </dgm:pt>
    <dgm:pt modelId="{87DEA7EA-F274-4347-B326-9F59853C323A}" type="pres">
      <dgm:prSet presAssocID="{C6BF0CD6-C251-4EBF-9C38-426952BAFE98}" presName="textRect" presStyleLbl="revTx" presStyleIdx="1" presStyleCnt="3">
        <dgm:presLayoutVars>
          <dgm:chMax val="1"/>
          <dgm:chPref val="1"/>
        </dgm:presLayoutVars>
      </dgm:prSet>
      <dgm:spPr/>
    </dgm:pt>
    <dgm:pt modelId="{F3DEA48F-5F25-47C7-9E94-DA5F1706DAD4}" type="pres">
      <dgm:prSet presAssocID="{63826549-EE68-447C-8A47-EF6A428F777E}" presName="sibTrans" presStyleCnt="0"/>
      <dgm:spPr/>
    </dgm:pt>
    <dgm:pt modelId="{5A1FBC57-DC25-4D30-9109-CB7CFE4A7AC1}" type="pres">
      <dgm:prSet presAssocID="{8220315C-D3F7-447B-BEC1-697A09CDFBF3}" presName="compNode" presStyleCnt="0"/>
      <dgm:spPr/>
    </dgm:pt>
    <dgm:pt modelId="{149DB75D-0734-4F30-AEE9-6A193CCF1EEE}" type="pres">
      <dgm:prSet presAssocID="{8220315C-D3F7-447B-BEC1-697A09CDFBF3}" presName="iconRect" presStyleLbl="node1" presStyleIdx="2" presStyleCnt="3"/>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ealth"/>
        </a:ext>
      </dgm:extLst>
    </dgm:pt>
    <dgm:pt modelId="{11FC1440-A774-4B73-8BDC-6D19C8F91B3D}" type="pres">
      <dgm:prSet presAssocID="{8220315C-D3F7-447B-BEC1-697A09CDFBF3}" presName="spaceRect" presStyleCnt="0"/>
      <dgm:spPr/>
    </dgm:pt>
    <dgm:pt modelId="{FBA557E7-FB5A-470E-B5B1-4D68B8FB2EFD}" type="pres">
      <dgm:prSet presAssocID="{8220315C-D3F7-447B-BEC1-697A09CDFBF3}" presName="textRect" presStyleLbl="revTx" presStyleIdx="2" presStyleCnt="3">
        <dgm:presLayoutVars>
          <dgm:chMax val="1"/>
          <dgm:chPref val="1"/>
        </dgm:presLayoutVars>
      </dgm:prSet>
      <dgm:spPr/>
    </dgm:pt>
  </dgm:ptLst>
  <dgm:cxnLst>
    <dgm:cxn modelId="{380E7714-C7EC-4032-BA56-90ECB13B536D}" srcId="{A29C136D-A42E-4B79-87B6-F8416A0355BC}" destId="{B4060E2B-A780-4C24-81D7-B82BC389B687}" srcOrd="0" destOrd="0" parTransId="{7876943C-71D9-4A6C-A903-E8BA711ECB10}" sibTransId="{1DC7BD5C-5EE6-44C9-BFCE-010BF3854F83}"/>
    <dgm:cxn modelId="{47FE7263-EC96-44D7-A9BE-059AB3399274}" srcId="{A29C136D-A42E-4B79-87B6-F8416A0355BC}" destId="{C6BF0CD6-C251-4EBF-9C38-426952BAFE98}" srcOrd="1" destOrd="0" parTransId="{45FF8ED3-8C47-40C0-AAB9-4C8E32948E29}" sibTransId="{63826549-EE68-447C-8A47-EF6A428F777E}"/>
    <dgm:cxn modelId="{CBEB9577-EE80-433F-AE58-B5F63F4924F8}" type="presOf" srcId="{B4060E2B-A780-4C24-81D7-B82BC389B687}" destId="{4C5DCE6E-DD15-460C-8055-8E976CF46B8F}" srcOrd="0" destOrd="0" presId="urn:microsoft.com/office/officeart/2018/2/layout/IconLabelList"/>
    <dgm:cxn modelId="{D8F0AE8B-B27B-43F1-974B-A2E71CB38188}" type="presOf" srcId="{C6BF0CD6-C251-4EBF-9C38-426952BAFE98}" destId="{87DEA7EA-F274-4347-B326-9F59853C323A}" srcOrd="0" destOrd="0" presId="urn:microsoft.com/office/officeart/2018/2/layout/IconLabelList"/>
    <dgm:cxn modelId="{35D69F93-0635-40E0-AA32-BFE20CB7EE7A}" type="presOf" srcId="{8220315C-D3F7-447B-BEC1-697A09CDFBF3}" destId="{FBA557E7-FB5A-470E-B5B1-4D68B8FB2EFD}" srcOrd="0" destOrd="0" presId="urn:microsoft.com/office/officeart/2018/2/layout/IconLabelList"/>
    <dgm:cxn modelId="{44D33FC8-5C0C-4487-B9CE-F3312E4F55BC}" srcId="{A29C136D-A42E-4B79-87B6-F8416A0355BC}" destId="{8220315C-D3F7-447B-BEC1-697A09CDFBF3}" srcOrd="2" destOrd="0" parTransId="{7DCC8EB2-BC89-48A1-BC40-4B67487A7284}" sibTransId="{8794AC18-AC86-4164-B8BB-19124AF3250E}"/>
    <dgm:cxn modelId="{109375E8-E413-4DD5-A30E-DCBB8C7E0C92}" type="presOf" srcId="{A29C136D-A42E-4B79-87B6-F8416A0355BC}" destId="{7F5905E9-B402-475A-A7DE-C8D16B6A1490}" srcOrd="0" destOrd="0" presId="urn:microsoft.com/office/officeart/2018/2/layout/IconLabelList"/>
    <dgm:cxn modelId="{79A41BA9-7FC8-4BD3-81AD-8E437F3F4705}" type="presParOf" srcId="{7F5905E9-B402-475A-A7DE-C8D16B6A1490}" destId="{DA702123-6FEE-4FBD-BE7C-9CF78931159B}" srcOrd="0" destOrd="0" presId="urn:microsoft.com/office/officeart/2018/2/layout/IconLabelList"/>
    <dgm:cxn modelId="{AC4CD00D-6506-4ABE-B8D8-978CA60154E3}" type="presParOf" srcId="{DA702123-6FEE-4FBD-BE7C-9CF78931159B}" destId="{B08A83F1-7E3F-4747-B581-F5B515A532FF}" srcOrd="0" destOrd="0" presId="urn:microsoft.com/office/officeart/2018/2/layout/IconLabelList"/>
    <dgm:cxn modelId="{CD307E39-1127-43D9-939F-DAAA4DF72013}" type="presParOf" srcId="{DA702123-6FEE-4FBD-BE7C-9CF78931159B}" destId="{66308563-13ED-46E2-91ED-245785FC619A}" srcOrd="1" destOrd="0" presId="urn:microsoft.com/office/officeart/2018/2/layout/IconLabelList"/>
    <dgm:cxn modelId="{AEED52E5-BAC0-4F5E-9F4B-23A9863F8D9B}" type="presParOf" srcId="{DA702123-6FEE-4FBD-BE7C-9CF78931159B}" destId="{4C5DCE6E-DD15-460C-8055-8E976CF46B8F}" srcOrd="2" destOrd="0" presId="urn:microsoft.com/office/officeart/2018/2/layout/IconLabelList"/>
    <dgm:cxn modelId="{91BC8756-B977-4574-89F5-6CB58B3E88D9}" type="presParOf" srcId="{7F5905E9-B402-475A-A7DE-C8D16B6A1490}" destId="{33AF4DD1-B72C-4444-AA10-066FBA97FC6C}" srcOrd="1" destOrd="0" presId="urn:microsoft.com/office/officeart/2018/2/layout/IconLabelList"/>
    <dgm:cxn modelId="{0EF990EC-C200-4257-B32B-BF0507B23F5B}" type="presParOf" srcId="{7F5905E9-B402-475A-A7DE-C8D16B6A1490}" destId="{774BE056-B704-41F7-BD40-C7838AE34BCE}" srcOrd="2" destOrd="0" presId="urn:microsoft.com/office/officeart/2018/2/layout/IconLabelList"/>
    <dgm:cxn modelId="{13733B57-23FC-4792-AFB1-7218B57C7C98}" type="presParOf" srcId="{774BE056-B704-41F7-BD40-C7838AE34BCE}" destId="{36808A2E-B444-4AB0-A29B-87B12980A5DE}" srcOrd="0" destOrd="0" presId="urn:microsoft.com/office/officeart/2018/2/layout/IconLabelList"/>
    <dgm:cxn modelId="{4BFF96FD-BDC9-4691-A6AD-734A245A4C97}" type="presParOf" srcId="{774BE056-B704-41F7-BD40-C7838AE34BCE}" destId="{DBD6A25D-BD7A-4D40-9CDB-05822516CFF5}" srcOrd="1" destOrd="0" presId="urn:microsoft.com/office/officeart/2018/2/layout/IconLabelList"/>
    <dgm:cxn modelId="{6B140D5A-47E5-4850-B1DD-F85EE150960A}" type="presParOf" srcId="{774BE056-B704-41F7-BD40-C7838AE34BCE}" destId="{87DEA7EA-F274-4347-B326-9F59853C323A}" srcOrd="2" destOrd="0" presId="urn:microsoft.com/office/officeart/2018/2/layout/IconLabelList"/>
    <dgm:cxn modelId="{331E903F-7DF8-4F19-B7D7-4C1998BFF535}" type="presParOf" srcId="{7F5905E9-B402-475A-A7DE-C8D16B6A1490}" destId="{F3DEA48F-5F25-47C7-9E94-DA5F1706DAD4}" srcOrd="3" destOrd="0" presId="urn:microsoft.com/office/officeart/2018/2/layout/IconLabelList"/>
    <dgm:cxn modelId="{31C246BB-9AE8-43F2-B1EF-87FE3990E69E}" type="presParOf" srcId="{7F5905E9-B402-475A-A7DE-C8D16B6A1490}" destId="{5A1FBC57-DC25-4D30-9109-CB7CFE4A7AC1}" srcOrd="4" destOrd="0" presId="urn:microsoft.com/office/officeart/2018/2/layout/IconLabelList"/>
    <dgm:cxn modelId="{955D0ECB-1DAF-4EEC-A9FD-F99A7723ACFA}" type="presParOf" srcId="{5A1FBC57-DC25-4D30-9109-CB7CFE4A7AC1}" destId="{149DB75D-0734-4F30-AEE9-6A193CCF1EEE}" srcOrd="0" destOrd="0" presId="urn:microsoft.com/office/officeart/2018/2/layout/IconLabelList"/>
    <dgm:cxn modelId="{6ECC7DBF-D402-4AC4-9AD0-8B0B0991BD52}" type="presParOf" srcId="{5A1FBC57-DC25-4D30-9109-CB7CFE4A7AC1}" destId="{11FC1440-A774-4B73-8BDC-6D19C8F91B3D}" srcOrd="1" destOrd="0" presId="urn:microsoft.com/office/officeart/2018/2/layout/IconLabelList"/>
    <dgm:cxn modelId="{2B6B312D-61CE-48CF-988A-E1447DE9C33A}" type="presParOf" srcId="{5A1FBC57-DC25-4D30-9109-CB7CFE4A7AC1}" destId="{FBA557E7-FB5A-470E-B5B1-4D68B8FB2E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8727FC-B3F1-4AA6-98AC-5A4A5FD2F02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10ACCA0-2C77-4045-A631-0740D64A6138}">
      <dgm:prSet phldrT="[Text]" custT="1"/>
      <dgm:spPr/>
      <dgm:t>
        <a:bodyPr/>
        <a:lstStyle/>
        <a:p>
          <a:r>
            <a:rPr lang="en-US" sz="2400" dirty="0"/>
            <a:t>1 in 3 women are considering downshifting or leaving their careers</a:t>
          </a:r>
        </a:p>
      </dgm:t>
    </dgm:pt>
    <dgm:pt modelId="{0FAD0627-B36B-4AC0-9CBD-0149C526C494}" type="parTrans" cxnId="{69AC86A3-BA2A-4481-9801-6D1B6279E235}">
      <dgm:prSet/>
      <dgm:spPr/>
      <dgm:t>
        <a:bodyPr/>
        <a:lstStyle/>
        <a:p>
          <a:endParaRPr lang="en-US" sz="2400"/>
        </a:p>
      </dgm:t>
    </dgm:pt>
    <dgm:pt modelId="{D8FBFB45-E503-410B-8768-404FA84DAC39}" type="sibTrans" cxnId="{69AC86A3-BA2A-4481-9801-6D1B6279E235}">
      <dgm:prSet/>
      <dgm:spPr/>
      <dgm:t>
        <a:bodyPr/>
        <a:lstStyle/>
        <a:p>
          <a:endParaRPr lang="en-US" sz="2400"/>
        </a:p>
      </dgm:t>
    </dgm:pt>
    <dgm:pt modelId="{1FD1CC7A-5937-4EE7-9D00-2BE228DCD520}">
      <dgm:prSet phldrT="[Text]" custT="1"/>
      <dgm:spPr/>
      <dgm:t>
        <a:bodyPr/>
        <a:lstStyle/>
        <a:p>
          <a:r>
            <a:rPr lang="en-US" sz="2400" dirty="0"/>
            <a:t>Women have lost 1 million more jobs than men</a:t>
          </a:r>
        </a:p>
      </dgm:t>
    </dgm:pt>
    <dgm:pt modelId="{EF52BF9F-5BB1-4DDF-8D4C-2A10A14813A6}" type="parTrans" cxnId="{5C09E5C5-E2F5-44FB-8C51-B042F33A8199}">
      <dgm:prSet/>
      <dgm:spPr/>
      <dgm:t>
        <a:bodyPr/>
        <a:lstStyle/>
        <a:p>
          <a:endParaRPr lang="en-US" sz="2400"/>
        </a:p>
      </dgm:t>
    </dgm:pt>
    <dgm:pt modelId="{31AB286B-269A-4FAD-9AAF-7DD1F647B84E}" type="sibTrans" cxnId="{5C09E5C5-E2F5-44FB-8C51-B042F33A8199}">
      <dgm:prSet/>
      <dgm:spPr/>
      <dgm:t>
        <a:bodyPr/>
        <a:lstStyle/>
        <a:p>
          <a:endParaRPr lang="en-US" sz="2400"/>
        </a:p>
      </dgm:t>
    </dgm:pt>
    <dgm:pt modelId="{10B44891-2F80-404B-BD71-2519C3DC7156}">
      <dgm:prSet phldrT="[Text]" custT="1"/>
      <dgm:spPr/>
      <dgm:t>
        <a:bodyPr/>
        <a:lstStyle/>
        <a:p>
          <a:r>
            <a:rPr lang="en-US" sz="2400" dirty="0"/>
            <a:t>Employment for women is projected to recover two full years after that of men</a:t>
          </a:r>
        </a:p>
      </dgm:t>
    </dgm:pt>
    <dgm:pt modelId="{C5F59073-1B2F-4F12-A2EE-C3C0DD46EB63}" type="parTrans" cxnId="{4570B604-691E-43AA-A0FF-46AAF552A93C}">
      <dgm:prSet/>
      <dgm:spPr/>
      <dgm:t>
        <a:bodyPr/>
        <a:lstStyle/>
        <a:p>
          <a:endParaRPr lang="en-US" sz="2400"/>
        </a:p>
      </dgm:t>
    </dgm:pt>
    <dgm:pt modelId="{AE8439C9-3865-40B9-9F18-36C8F445F889}" type="sibTrans" cxnId="{4570B604-691E-43AA-A0FF-46AAF552A93C}">
      <dgm:prSet/>
      <dgm:spPr/>
      <dgm:t>
        <a:bodyPr/>
        <a:lstStyle/>
        <a:p>
          <a:endParaRPr lang="en-US" sz="2400"/>
        </a:p>
      </dgm:t>
    </dgm:pt>
    <dgm:pt modelId="{A10A3E71-1F3A-402C-B58E-C1AA87864396}" type="pres">
      <dgm:prSet presAssocID="{518727FC-B3F1-4AA6-98AC-5A4A5FD2F02D}" presName="diagram" presStyleCnt="0">
        <dgm:presLayoutVars>
          <dgm:dir/>
          <dgm:resizeHandles val="exact"/>
        </dgm:presLayoutVars>
      </dgm:prSet>
      <dgm:spPr/>
    </dgm:pt>
    <dgm:pt modelId="{8F9CCB3F-5C6E-4BD1-BC1E-8D5FD9384C5B}" type="pres">
      <dgm:prSet presAssocID="{1FD1CC7A-5937-4EE7-9D00-2BE228DCD520}" presName="node" presStyleLbl="node1" presStyleIdx="0" presStyleCnt="3">
        <dgm:presLayoutVars>
          <dgm:bulletEnabled val="1"/>
        </dgm:presLayoutVars>
      </dgm:prSet>
      <dgm:spPr/>
    </dgm:pt>
    <dgm:pt modelId="{24957F77-6CA9-4150-A106-678D1598D731}" type="pres">
      <dgm:prSet presAssocID="{31AB286B-269A-4FAD-9AAF-7DD1F647B84E}" presName="sibTrans" presStyleCnt="0"/>
      <dgm:spPr/>
    </dgm:pt>
    <dgm:pt modelId="{B0D07835-C11A-4120-8057-31E65522BD8E}" type="pres">
      <dgm:prSet presAssocID="{F10ACCA0-2C77-4045-A631-0740D64A6138}" presName="node" presStyleLbl="node1" presStyleIdx="1" presStyleCnt="3">
        <dgm:presLayoutVars>
          <dgm:bulletEnabled val="1"/>
        </dgm:presLayoutVars>
      </dgm:prSet>
      <dgm:spPr/>
    </dgm:pt>
    <dgm:pt modelId="{0D7D5673-4BDC-429C-93AC-AE235B780F71}" type="pres">
      <dgm:prSet presAssocID="{D8FBFB45-E503-410B-8768-404FA84DAC39}" presName="sibTrans" presStyleCnt="0"/>
      <dgm:spPr/>
    </dgm:pt>
    <dgm:pt modelId="{F97DF8C1-5E91-4B7F-B459-058DCE37CD99}" type="pres">
      <dgm:prSet presAssocID="{10B44891-2F80-404B-BD71-2519C3DC7156}" presName="node" presStyleLbl="node1" presStyleIdx="2" presStyleCnt="3" custScaleX="112619">
        <dgm:presLayoutVars>
          <dgm:bulletEnabled val="1"/>
        </dgm:presLayoutVars>
      </dgm:prSet>
      <dgm:spPr/>
    </dgm:pt>
  </dgm:ptLst>
  <dgm:cxnLst>
    <dgm:cxn modelId="{4570B604-691E-43AA-A0FF-46AAF552A93C}" srcId="{518727FC-B3F1-4AA6-98AC-5A4A5FD2F02D}" destId="{10B44891-2F80-404B-BD71-2519C3DC7156}" srcOrd="2" destOrd="0" parTransId="{C5F59073-1B2F-4F12-A2EE-C3C0DD46EB63}" sibTransId="{AE8439C9-3865-40B9-9F18-36C8F445F889}"/>
    <dgm:cxn modelId="{54C5E74E-60D2-4758-86B6-09624575EB99}" type="presOf" srcId="{F10ACCA0-2C77-4045-A631-0740D64A6138}" destId="{B0D07835-C11A-4120-8057-31E65522BD8E}" srcOrd="0" destOrd="0" presId="urn:microsoft.com/office/officeart/2005/8/layout/default"/>
    <dgm:cxn modelId="{69AC86A3-BA2A-4481-9801-6D1B6279E235}" srcId="{518727FC-B3F1-4AA6-98AC-5A4A5FD2F02D}" destId="{F10ACCA0-2C77-4045-A631-0740D64A6138}" srcOrd="1" destOrd="0" parTransId="{0FAD0627-B36B-4AC0-9CBD-0149C526C494}" sibTransId="{D8FBFB45-E503-410B-8768-404FA84DAC39}"/>
    <dgm:cxn modelId="{B914B7A5-BE40-464A-B1A8-684A7280B707}" type="presOf" srcId="{518727FC-B3F1-4AA6-98AC-5A4A5FD2F02D}" destId="{A10A3E71-1F3A-402C-B58E-C1AA87864396}" srcOrd="0" destOrd="0" presId="urn:microsoft.com/office/officeart/2005/8/layout/default"/>
    <dgm:cxn modelId="{A13C80C4-6265-487B-97FC-ECB25BC6B3FB}" type="presOf" srcId="{1FD1CC7A-5937-4EE7-9D00-2BE228DCD520}" destId="{8F9CCB3F-5C6E-4BD1-BC1E-8D5FD9384C5B}" srcOrd="0" destOrd="0" presId="urn:microsoft.com/office/officeart/2005/8/layout/default"/>
    <dgm:cxn modelId="{5C09E5C5-E2F5-44FB-8C51-B042F33A8199}" srcId="{518727FC-B3F1-4AA6-98AC-5A4A5FD2F02D}" destId="{1FD1CC7A-5937-4EE7-9D00-2BE228DCD520}" srcOrd="0" destOrd="0" parTransId="{EF52BF9F-5BB1-4DDF-8D4C-2A10A14813A6}" sibTransId="{31AB286B-269A-4FAD-9AAF-7DD1F647B84E}"/>
    <dgm:cxn modelId="{CE1052FA-6757-4BE1-B88C-8ADDB2FA2FDC}" type="presOf" srcId="{10B44891-2F80-404B-BD71-2519C3DC7156}" destId="{F97DF8C1-5E91-4B7F-B459-058DCE37CD99}" srcOrd="0" destOrd="0" presId="urn:microsoft.com/office/officeart/2005/8/layout/default"/>
    <dgm:cxn modelId="{50036342-682A-458B-A5FC-0AAEC9C99003}" type="presParOf" srcId="{A10A3E71-1F3A-402C-B58E-C1AA87864396}" destId="{8F9CCB3F-5C6E-4BD1-BC1E-8D5FD9384C5B}" srcOrd="0" destOrd="0" presId="urn:microsoft.com/office/officeart/2005/8/layout/default"/>
    <dgm:cxn modelId="{340A35B1-8C40-4A4D-86B4-85E57917546B}" type="presParOf" srcId="{A10A3E71-1F3A-402C-B58E-C1AA87864396}" destId="{24957F77-6CA9-4150-A106-678D1598D731}" srcOrd="1" destOrd="0" presId="urn:microsoft.com/office/officeart/2005/8/layout/default"/>
    <dgm:cxn modelId="{CEAB323B-DB47-4E0D-9AE3-8E9040F066E1}" type="presParOf" srcId="{A10A3E71-1F3A-402C-B58E-C1AA87864396}" destId="{B0D07835-C11A-4120-8057-31E65522BD8E}" srcOrd="2" destOrd="0" presId="urn:microsoft.com/office/officeart/2005/8/layout/default"/>
    <dgm:cxn modelId="{413580E8-9033-4094-A657-B7B59F1D82A9}" type="presParOf" srcId="{A10A3E71-1F3A-402C-B58E-C1AA87864396}" destId="{0D7D5673-4BDC-429C-93AC-AE235B780F71}" srcOrd="3" destOrd="0" presId="urn:microsoft.com/office/officeart/2005/8/layout/default"/>
    <dgm:cxn modelId="{2D2F874D-B6A7-4FFD-A26A-14FFC836AE94}" type="presParOf" srcId="{A10A3E71-1F3A-402C-B58E-C1AA87864396}" destId="{F97DF8C1-5E91-4B7F-B459-058DCE37CD9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2E7B27-40D0-4181-BA3D-5F5B2A1E8F24}" type="doc">
      <dgm:prSet loTypeId="urn:microsoft.com/office/officeart/2016/7/layout/VerticalSolidActionList" loCatId="List" qsTypeId="urn:microsoft.com/office/officeart/2005/8/quickstyle/simple1" qsCatId="simple" csTypeId="urn:microsoft.com/office/officeart/2005/8/colors/colorful1" csCatId="colorful" phldr="1"/>
      <dgm:spPr/>
      <dgm:t>
        <a:bodyPr/>
        <a:lstStyle/>
        <a:p>
          <a:endParaRPr lang="en-US"/>
        </a:p>
      </dgm:t>
    </dgm:pt>
    <dgm:pt modelId="{FAE5A6C9-740D-435A-A210-B190BB5A54F4}">
      <dgm:prSet/>
      <dgm:spPr/>
      <dgm:t>
        <a:bodyPr/>
        <a:lstStyle/>
        <a:p>
          <a:r>
            <a:rPr lang="en-US" dirty="0"/>
            <a:t>Advocate</a:t>
          </a:r>
        </a:p>
      </dgm:t>
    </dgm:pt>
    <dgm:pt modelId="{EE4AD9EC-429B-46BA-831D-8D18D2474C0B}" type="parTrans" cxnId="{DA2D4CE3-F26F-413E-8AEF-75094C6770A4}">
      <dgm:prSet/>
      <dgm:spPr/>
      <dgm:t>
        <a:bodyPr/>
        <a:lstStyle/>
        <a:p>
          <a:endParaRPr lang="en-US"/>
        </a:p>
      </dgm:t>
    </dgm:pt>
    <dgm:pt modelId="{250FCEF1-370A-4F17-AB57-682FC8D1B8C9}" type="sibTrans" cxnId="{DA2D4CE3-F26F-413E-8AEF-75094C6770A4}">
      <dgm:prSet/>
      <dgm:spPr/>
      <dgm:t>
        <a:bodyPr/>
        <a:lstStyle/>
        <a:p>
          <a:endParaRPr lang="en-US"/>
        </a:p>
      </dgm:t>
    </dgm:pt>
    <dgm:pt modelId="{2D12E728-06D0-49E6-82FF-1866F7845ECC}">
      <dgm:prSet custT="1"/>
      <dgm:spPr/>
      <dgm:t>
        <a:bodyPr/>
        <a:lstStyle/>
        <a:p>
          <a:r>
            <a:rPr lang="en-US" sz="2400" dirty="0"/>
            <a:t>Focus on </a:t>
          </a:r>
          <a:r>
            <a:rPr lang="en-US" sz="2400" b="0" dirty="0"/>
            <a:t>performance</a:t>
          </a:r>
          <a:r>
            <a:rPr lang="en-US" sz="2400" dirty="0"/>
            <a:t> and </a:t>
          </a:r>
          <a:r>
            <a:rPr lang="en-US" sz="2400" b="0" dirty="0"/>
            <a:t>results</a:t>
          </a:r>
          <a:r>
            <a:rPr lang="en-US" sz="2400" dirty="0"/>
            <a:t> for hiring, evaluation, salary, and promotion decisions</a:t>
          </a:r>
        </a:p>
      </dgm:t>
    </dgm:pt>
    <dgm:pt modelId="{25CDA3DA-1216-440F-B59F-A520FA218140}" type="parTrans" cxnId="{406E944A-D100-4530-9976-19EEE28EC265}">
      <dgm:prSet/>
      <dgm:spPr/>
      <dgm:t>
        <a:bodyPr/>
        <a:lstStyle/>
        <a:p>
          <a:endParaRPr lang="en-US"/>
        </a:p>
      </dgm:t>
    </dgm:pt>
    <dgm:pt modelId="{6F11E1E0-F44D-400D-9B3F-8AD235D5E716}" type="sibTrans" cxnId="{406E944A-D100-4530-9976-19EEE28EC265}">
      <dgm:prSet/>
      <dgm:spPr/>
      <dgm:t>
        <a:bodyPr/>
        <a:lstStyle/>
        <a:p>
          <a:endParaRPr lang="en-US"/>
        </a:p>
      </dgm:t>
    </dgm:pt>
    <dgm:pt modelId="{6DCD1F13-AAE0-4617-A59E-A51F9ADC1929}">
      <dgm:prSet/>
      <dgm:spPr/>
      <dgm:t>
        <a:bodyPr/>
        <a:lstStyle/>
        <a:p>
          <a:r>
            <a:rPr lang="en-US" dirty="0"/>
            <a:t>Reframe</a:t>
          </a:r>
        </a:p>
      </dgm:t>
    </dgm:pt>
    <dgm:pt modelId="{04DA5F69-3496-4E28-A439-FDD587B2BA37}" type="parTrans" cxnId="{D69E1392-7B3A-4820-8F22-11A9FF942713}">
      <dgm:prSet/>
      <dgm:spPr/>
      <dgm:t>
        <a:bodyPr/>
        <a:lstStyle/>
        <a:p>
          <a:endParaRPr lang="en-US"/>
        </a:p>
      </dgm:t>
    </dgm:pt>
    <dgm:pt modelId="{B6CC972C-6493-4716-A380-FF64849F8CB8}" type="sibTrans" cxnId="{D69E1392-7B3A-4820-8F22-11A9FF942713}">
      <dgm:prSet/>
      <dgm:spPr/>
      <dgm:t>
        <a:bodyPr/>
        <a:lstStyle/>
        <a:p>
          <a:endParaRPr lang="en-US"/>
        </a:p>
      </dgm:t>
    </dgm:pt>
    <dgm:pt modelId="{1C653CDD-30D1-4757-9379-CD88C011F704}">
      <dgm:prSet custT="1"/>
      <dgm:spPr/>
      <dgm:t>
        <a:bodyPr/>
        <a:lstStyle/>
        <a:p>
          <a:pPr>
            <a:buFont typeface="Arial" panose="020B0604020202020204" pitchFamily="34" charset="0"/>
            <a:buChar char="•"/>
          </a:pPr>
          <a:r>
            <a:rPr lang="en-US" sz="2400" dirty="0"/>
            <a:t>Identify biases that limit women and other marginalized groups  </a:t>
          </a:r>
        </a:p>
      </dgm:t>
    </dgm:pt>
    <dgm:pt modelId="{5D3E8422-CB5E-4F51-BB13-A699B4ED6829}" type="parTrans" cxnId="{BDDAC4EF-250D-4B95-9FAA-2578BB9F8502}">
      <dgm:prSet/>
      <dgm:spPr/>
      <dgm:t>
        <a:bodyPr/>
        <a:lstStyle/>
        <a:p>
          <a:endParaRPr lang="en-US"/>
        </a:p>
      </dgm:t>
    </dgm:pt>
    <dgm:pt modelId="{8D91FEBE-4B1D-40BF-B9BB-D755E3077A43}" type="sibTrans" cxnId="{BDDAC4EF-250D-4B95-9FAA-2578BB9F8502}">
      <dgm:prSet/>
      <dgm:spPr/>
      <dgm:t>
        <a:bodyPr/>
        <a:lstStyle/>
        <a:p>
          <a:endParaRPr lang="en-US"/>
        </a:p>
      </dgm:t>
    </dgm:pt>
    <dgm:pt modelId="{E0E4127C-B6DA-4DB1-93B7-FA9D51806B16}">
      <dgm:prSet custT="1"/>
      <dgm:spPr/>
      <dgm:t>
        <a:bodyPr/>
        <a:lstStyle/>
        <a:p>
          <a:r>
            <a:rPr lang="en-US" sz="2400" dirty="0"/>
            <a:t>Engage </a:t>
          </a:r>
          <a:r>
            <a:rPr lang="en-US" sz="2400" b="0" dirty="0"/>
            <a:t>men/senior leaders </a:t>
          </a:r>
          <a:r>
            <a:rPr lang="en-US" sz="2400" dirty="0"/>
            <a:t>in mentorship and sponsorship to increase visibility and access </a:t>
          </a:r>
        </a:p>
      </dgm:t>
    </dgm:pt>
    <dgm:pt modelId="{A7E2FF1E-99A3-4989-8721-43A87C10B631}" type="parTrans" cxnId="{054B2034-6E6E-4738-A1F0-5EF4F73075DA}">
      <dgm:prSet/>
      <dgm:spPr/>
      <dgm:t>
        <a:bodyPr/>
        <a:lstStyle/>
        <a:p>
          <a:endParaRPr lang="en-US"/>
        </a:p>
      </dgm:t>
    </dgm:pt>
    <dgm:pt modelId="{7BCAA788-211C-49C1-9AF6-679B40BEB954}" type="sibTrans" cxnId="{054B2034-6E6E-4738-A1F0-5EF4F73075DA}">
      <dgm:prSet/>
      <dgm:spPr/>
      <dgm:t>
        <a:bodyPr/>
        <a:lstStyle/>
        <a:p>
          <a:endParaRPr lang="en-US"/>
        </a:p>
      </dgm:t>
    </dgm:pt>
    <dgm:pt modelId="{7EB73490-652C-4729-936B-3575AE809136}">
      <dgm:prSet phldrT="[Text]"/>
      <dgm:spPr/>
      <dgm:t>
        <a:bodyPr/>
        <a:lstStyle/>
        <a:p>
          <a:r>
            <a:rPr lang="en-US" dirty="0"/>
            <a:t>Navigate</a:t>
          </a:r>
        </a:p>
      </dgm:t>
    </dgm:pt>
    <dgm:pt modelId="{580581C2-26EC-4CB8-B196-E54B440B1A49}" type="parTrans" cxnId="{FA075EC6-0062-4B71-AFC3-4D633564B82F}">
      <dgm:prSet/>
      <dgm:spPr/>
      <dgm:t>
        <a:bodyPr/>
        <a:lstStyle/>
        <a:p>
          <a:endParaRPr lang="en-US"/>
        </a:p>
      </dgm:t>
    </dgm:pt>
    <dgm:pt modelId="{04BD1307-4C29-4780-8A99-121DE7E8FD0F}" type="sibTrans" cxnId="{FA075EC6-0062-4B71-AFC3-4D633564B82F}">
      <dgm:prSet/>
      <dgm:spPr/>
      <dgm:t>
        <a:bodyPr/>
        <a:lstStyle/>
        <a:p>
          <a:endParaRPr lang="en-US"/>
        </a:p>
      </dgm:t>
    </dgm:pt>
    <dgm:pt modelId="{6C182C47-081B-4CE1-82CE-B7C8581E3FF6}" type="pres">
      <dgm:prSet presAssocID="{302E7B27-40D0-4181-BA3D-5F5B2A1E8F24}" presName="Name0" presStyleCnt="0">
        <dgm:presLayoutVars>
          <dgm:dir/>
          <dgm:animLvl val="lvl"/>
          <dgm:resizeHandles val="exact"/>
        </dgm:presLayoutVars>
      </dgm:prSet>
      <dgm:spPr/>
    </dgm:pt>
    <dgm:pt modelId="{9EA56A89-2604-4273-AC8E-F1A43125BE8C}" type="pres">
      <dgm:prSet presAssocID="{6DCD1F13-AAE0-4617-A59E-A51F9ADC1929}" presName="linNode" presStyleCnt="0"/>
      <dgm:spPr/>
    </dgm:pt>
    <dgm:pt modelId="{785B3CBC-27A8-4E56-B2B4-E98D94FEF1F6}" type="pres">
      <dgm:prSet presAssocID="{6DCD1F13-AAE0-4617-A59E-A51F9ADC1929}" presName="parentText" presStyleLbl="alignNode1" presStyleIdx="0" presStyleCnt="3">
        <dgm:presLayoutVars>
          <dgm:chMax val="1"/>
          <dgm:bulletEnabled/>
        </dgm:presLayoutVars>
      </dgm:prSet>
      <dgm:spPr/>
    </dgm:pt>
    <dgm:pt modelId="{57DD2C4B-E393-4949-8F26-BB9E367D0DC7}" type="pres">
      <dgm:prSet presAssocID="{6DCD1F13-AAE0-4617-A59E-A51F9ADC1929}" presName="descendantText" presStyleLbl="alignAccFollowNode1" presStyleIdx="0" presStyleCnt="3" custLinFactNeighborX="8607" custLinFactNeighborY="-775">
        <dgm:presLayoutVars>
          <dgm:bulletEnabled/>
        </dgm:presLayoutVars>
      </dgm:prSet>
      <dgm:spPr/>
    </dgm:pt>
    <dgm:pt modelId="{6DB3402A-493F-4464-96AB-3D088C5884CB}" type="pres">
      <dgm:prSet presAssocID="{B6CC972C-6493-4716-A380-FF64849F8CB8}" presName="sp" presStyleCnt="0"/>
      <dgm:spPr/>
    </dgm:pt>
    <dgm:pt modelId="{E216EA6F-9379-44C5-82F7-61A53CA7A256}" type="pres">
      <dgm:prSet presAssocID="{7EB73490-652C-4729-936B-3575AE809136}" presName="linNode" presStyleCnt="0"/>
      <dgm:spPr/>
    </dgm:pt>
    <dgm:pt modelId="{67A5320A-5301-4E23-8198-2C6E9F0DFBA8}" type="pres">
      <dgm:prSet presAssocID="{7EB73490-652C-4729-936B-3575AE809136}" presName="parentText" presStyleLbl="alignNode1" presStyleIdx="1" presStyleCnt="3">
        <dgm:presLayoutVars>
          <dgm:chMax val="1"/>
          <dgm:bulletEnabled/>
        </dgm:presLayoutVars>
      </dgm:prSet>
      <dgm:spPr/>
    </dgm:pt>
    <dgm:pt modelId="{1BCAB9D6-CBF5-4D3A-8C2B-6550A9FEA7E2}" type="pres">
      <dgm:prSet presAssocID="{7EB73490-652C-4729-936B-3575AE809136}" presName="descendantText" presStyleLbl="alignAccFollowNode1" presStyleIdx="1" presStyleCnt="3">
        <dgm:presLayoutVars>
          <dgm:bulletEnabled/>
        </dgm:presLayoutVars>
      </dgm:prSet>
      <dgm:spPr/>
    </dgm:pt>
    <dgm:pt modelId="{5C687C0A-B96D-48BA-A49C-5C0ED0F42F55}" type="pres">
      <dgm:prSet presAssocID="{04BD1307-4C29-4780-8A99-121DE7E8FD0F}" presName="sp" presStyleCnt="0"/>
      <dgm:spPr/>
    </dgm:pt>
    <dgm:pt modelId="{1846112B-04E8-458F-9FA1-B24839FE75E6}" type="pres">
      <dgm:prSet presAssocID="{FAE5A6C9-740D-435A-A210-B190BB5A54F4}" presName="linNode" presStyleCnt="0"/>
      <dgm:spPr/>
    </dgm:pt>
    <dgm:pt modelId="{E7B1219A-0095-4736-9152-7B80CE6A1B13}" type="pres">
      <dgm:prSet presAssocID="{FAE5A6C9-740D-435A-A210-B190BB5A54F4}" presName="parentText" presStyleLbl="alignNode1" presStyleIdx="2" presStyleCnt="3">
        <dgm:presLayoutVars>
          <dgm:chMax val="1"/>
          <dgm:bulletEnabled/>
        </dgm:presLayoutVars>
      </dgm:prSet>
      <dgm:spPr/>
    </dgm:pt>
    <dgm:pt modelId="{432FF164-C903-485D-83A6-454FFA8EEAA8}" type="pres">
      <dgm:prSet presAssocID="{FAE5A6C9-740D-435A-A210-B190BB5A54F4}" presName="descendantText" presStyleLbl="alignAccFollowNode1" presStyleIdx="2" presStyleCnt="3">
        <dgm:presLayoutVars>
          <dgm:bulletEnabled/>
        </dgm:presLayoutVars>
      </dgm:prSet>
      <dgm:spPr/>
    </dgm:pt>
  </dgm:ptLst>
  <dgm:cxnLst>
    <dgm:cxn modelId="{054B2034-6E6E-4738-A1F0-5EF4F73075DA}" srcId="{7EB73490-652C-4729-936B-3575AE809136}" destId="{E0E4127C-B6DA-4DB1-93B7-FA9D51806B16}" srcOrd="0" destOrd="0" parTransId="{A7E2FF1E-99A3-4989-8721-43A87C10B631}" sibTransId="{7BCAA788-211C-49C1-9AF6-679B40BEB954}"/>
    <dgm:cxn modelId="{49A2865B-32A6-4A0A-B6A4-565ACC1A359E}" type="presOf" srcId="{1C653CDD-30D1-4757-9379-CD88C011F704}" destId="{57DD2C4B-E393-4949-8F26-BB9E367D0DC7}" srcOrd="0" destOrd="0" presId="urn:microsoft.com/office/officeart/2016/7/layout/VerticalSolidActionList"/>
    <dgm:cxn modelId="{0CFDBF60-8F36-4157-8C9C-319D3F09D445}" type="presOf" srcId="{302E7B27-40D0-4181-BA3D-5F5B2A1E8F24}" destId="{6C182C47-081B-4CE1-82CE-B7C8581E3FF6}" srcOrd="0" destOrd="0" presId="urn:microsoft.com/office/officeart/2016/7/layout/VerticalSolidActionList"/>
    <dgm:cxn modelId="{406E944A-D100-4530-9976-19EEE28EC265}" srcId="{FAE5A6C9-740D-435A-A210-B190BB5A54F4}" destId="{2D12E728-06D0-49E6-82FF-1866F7845ECC}" srcOrd="0" destOrd="0" parTransId="{25CDA3DA-1216-440F-B59F-A520FA218140}" sibTransId="{6F11E1E0-F44D-400D-9B3F-8AD235D5E716}"/>
    <dgm:cxn modelId="{C96EED73-A068-4954-A503-4DEBD9203E43}" type="presOf" srcId="{2D12E728-06D0-49E6-82FF-1866F7845ECC}" destId="{432FF164-C903-485D-83A6-454FFA8EEAA8}" srcOrd="0" destOrd="0" presId="urn:microsoft.com/office/officeart/2016/7/layout/VerticalSolidActionList"/>
    <dgm:cxn modelId="{7BA3F577-6F69-447C-9C0D-0ABAAA098301}" type="presOf" srcId="{E0E4127C-B6DA-4DB1-93B7-FA9D51806B16}" destId="{1BCAB9D6-CBF5-4D3A-8C2B-6550A9FEA7E2}" srcOrd="0" destOrd="0" presId="urn:microsoft.com/office/officeart/2016/7/layout/VerticalSolidActionList"/>
    <dgm:cxn modelId="{0B9B2278-56E9-4C11-A1C3-982BCFADC5ED}" type="presOf" srcId="{6DCD1F13-AAE0-4617-A59E-A51F9ADC1929}" destId="{785B3CBC-27A8-4E56-B2B4-E98D94FEF1F6}" srcOrd="0" destOrd="0" presId="urn:microsoft.com/office/officeart/2016/7/layout/VerticalSolidActionList"/>
    <dgm:cxn modelId="{1CE24C7C-58EE-4499-A5EA-A620A6427904}" type="presOf" srcId="{7EB73490-652C-4729-936B-3575AE809136}" destId="{67A5320A-5301-4E23-8198-2C6E9F0DFBA8}" srcOrd="0" destOrd="0" presId="urn:microsoft.com/office/officeart/2016/7/layout/VerticalSolidActionList"/>
    <dgm:cxn modelId="{ADE21A8C-716E-4147-9D96-07DC2EC99EAA}" type="presOf" srcId="{FAE5A6C9-740D-435A-A210-B190BB5A54F4}" destId="{E7B1219A-0095-4736-9152-7B80CE6A1B13}" srcOrd="0" destOrd="0" presId="urn:microsoft.com/office/officeart/2016/7/layout/VerticalSolidActionList"/>
    <dgm:cxn modelId="{D69E1392-7B3A-4820-8F22-11A9FF942713}" srcId="{302E7B27-40D0-4181-BA3D-5F5B2A1E8F24}" destId="{6DCD1F13-AAE0-4617-A59E-A51F9ADC1929}" srcOrd="0" destOrd="0" parTransId="{04DA5F69-3496-4E28-A439-FDD587B2BA37}" sibTransId="{B6CC972C-6493-4716-A380-FF64849F8CB8}"/>
    <dgm:cxn modelId="{FA075EC6-0062-4B71-AFC3-4D633564B82F}" srcId="{302E7B27-40D0-4181-BA3D-5F5B2A1E8F24}" destId="{7EB73490-652C-4729-936B-3575AE809136}" srcOrd="1" destOrd="0" parTransId="{580581C2-26EC-4CB8-B196-E54B440B1A49}" sibTransId="{04BD1307-4C29-4780-8A99-121DE7E8FD0F}"/>
    <dgm:cxn modelId="{DA2D4CE3-F26F-413E-8AEF-75094C6770A4}" srcId="{302E7B27-40D0-4181-BA3D-5F5B2A1E8F24}" destId="{FAE5A6C9-740D-435A-A210-B190BB5A54F4}" srcOrd="2" destOrd="0" parTransId="{EE4AD9EC-429B-46BA-831D-8D18D2474C0B}" sibTransId="{250FCEF1-370A-4F17-AB57-682FC8D1B8C9}"/>
    <dgm:cxn modelId="{BDDAC4EF-250D-4B95-9FAA-2578BB9F8502}" srcId="{6DCD1F13-AAE0-4617-A59E-A51F9ADC1929}" destId="{1C653CDD-30D1-4757-9379-CD88C011F704}" srcOrd="0" destOrd="0" parTransId="{5D3E8422-CB5E-4F51-BB13-A699B4ED6829}" sibTransId="{8D91FEBE-4B1D-40BF-B9BB-D755E3077A43}"/>
    <dgm:cxn modelId="{409ED778-3EA3-4DAD-B7AA-5D905459BD89}" type="presParOf" srcId="{6C182C47-081B-4CE1-82CE-B7C8581E3FF6}" destId="{9EA56A89-2604-4273-AC8E-F1A43125BE8C}" srcOrd="0" destOrd="0" presId="urn:microsoft.com/office/officeart/2016/7/layout/VerticalSolidActionList"/>
    <dgm:cxn modelId="{B04D5B50-CF96-4F79-ADAA-0525F711EAC6}" type="presParOf" srcId="{9EA56A89-2604-4273-AC8E-F1A43125BE8C}" destId="{785B3CBC-27A8-4E56-B2B4-E98D94FEF1F6}" srcOrd="0" destOrd="0" presId="urn:microsoft.com/office/officeart/2016/7/layout/VerticalSolidActionList"/>
    <dgm:cxn modelId="{96D61A8C-7AA3-431D-A8FA-C76521714586}" type="presParOf" srcId="{9EA56A89-2604-4273-AC8E-F1A43125BE8C}" destId="{57DD2C4B-E393-4949-8F26-BB9E367D0DC7}" srcOrd="1" destOrd="0" presId="urn:microsoft.com/office/officeart/2016/7/layout/VerticalSolidActionList"/>
    <dgm:cxn modelId="{E191A1CB-CF50-4E09-A952-F87882E0378D}" type="presParOf" srcId="{6C182C47-081B-4CE1-82CE-B7C8581E3FF6}" destId="{6DB3402A-493F-4464-96AB-3D088C5884CB}" srcOrd="1" destOrd="0" presId="urn:microsoft.com/office/officeart/2016/7/layout/VerticalSolidActionList"/>
    <dgm:cxn modelId="{309A2A21-F84B-470F-8F29-4D52E1E85211}" type="presParOf" srcId="{6C182C47-081B-4CE1-82CE-B7C8581E3FF6}" destId="{E216EA6F-9379-44C5-82F7-61A53CA7A256}" srcOrd="2" destOrd="0" presId="urn:microsoft.com/office/officeart/2016/7/layout/VerticalSolidActionList"/>
    <dgm:cxn modelId="{F36788D1-18B0-4052-AC39-F69EFF612E4B}" type="presParOf" srcId="{E216EA6F-9379-44C5-82F7-61A53CA7A256}" destId="{67A5320A-5301-4E23-8198-2C6E9F0DFBA8}" srcOrd="0" destOrd="0" presId="urn:microsoft.com/office/officeart/2016/7/layout/VerticalSolidActionList"/>
    <dgm:cxn modelId="{FC721CD1-F0F4-43EA-8E58-38C1BEC48779}" type="presParOf" srcId="{E216EA6F-9379-44C5-82F7-61A53CA7A256}" destId="{1BCAB9D6-CBF5-4D3A-8C2B-6550A9FEA7E2}" srcOrd="1" destOrd="0" presId="urn:microsoft.com/office/officeart/2016/7/layout/VerticalSolidActionList"/>
    <dgm:cxn modelId="{7F034E26-CCC0-4155-BCA5-23BA0C0B3A07}" type="presParOf" srcId="{6C182C47-081B-4CE1-82CE-B7C8581E3FF6}" destId="{5C687C0A-B96D-48BA-A49C-5C0ED0F42F55}" srcOrd="3" destOrd="0" presId="urn:microsoft.com/office/officeart/2016/7/layout/VerticalSolidActionList"/>
    <dgm:cxn modelId="{84054909-C4E7-4608-928B-24AC1DD7339F}" type="presParOf" srcId="{6C182C47-081B-4CE1-82CE-B7C8581E3FF6}" destId="{1846112B-04E8-458F-9FA1-B24839FE75E6}" srcOrd="4" destOrd="0" presId="urn:microsoft.com/office/officeart/2016/7/layout/VerticalSolidActionList"/>
    <dgm:cxn modelId="{CE962175-8B6F-43D1-B46D-8DD048D47811}" type="presParOf" srcId="{1846112B-04E8-458F-9FA1-B24839FE75E6}" destId="{E7B1219A-0095-4736-9152-7B80CE6A1B13}" srcOrd="0" destOrd="0" presId="urn:microsoft.com/office/officeart/2016/7/layout/VerticalSolidActionList"/>
    <dgm:cxn modelId="{83510C51-D9F8-4FAE-B97A-53FA2E0DE30E}" type="presParOf" srcId="{1846112B-04E8-458F-9FA1-B24839FE75E6}" destId="{432FF164-C903-485D-83A6-454FFA8EEAA8}"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557DF0-8E5D-4610-9464-4D408828222B}" type="doc">
      <dgm:prSet loTypeId="urn:microsoft.com/office/officeart/2009/3/layout/PhasedProcess" loCatId="process" qsTypeId="urn:microsoft.com/office/officeart/2005/8/quickstyle/simple1" qsCatId="simple" csTypeId="urn:microsoft.com/office/officeart/2005/8/colors/colorful1" csCatId="colorful" phldr="1"/>
      <dgm:spPr/>
      <dgm:t>
        <a:bodyPr/>
        <a:lstStyle/>
        <a:p>
          <a:endParaRPr lang="en-US"/>
        </a:p>
      </dgm:t>
    </dgm:pt>
    <dgm:pt modelId="{839027E2-3568-46F5-B32D-18F9553A321F}">
      <dgm:prSet phldrT="[Text]"/>
      <dgm:spPr/>
      <dgm:t>
        <a:bodyPr/>
        <a:lstStyle/>
        <a:p>
          <a:r>
            <a:rPr lang="en-US" dirty="0"/>
            <a:t>Diversity</a:t>
          </a:r>
        </a:p>
      </dgm:t>
    </dgm:pt>
    <dgm:pt modelId="{97DDB1C5-246E-4E9B-948B-2CB6888AF18F}" type="parTrans" cxnId="{C0172BD7-2DCD-47DB-93E1-0EF7C6F73E1B}">
      <dgm:prSet/>
      <dgm:spPr/>
      <dgm:t>
        <a:bodyPr/>
        <a:lstStyle/>
        <a:p>
          <a:endParaRPr lang="en-US"/>
        </a:p>
      </dgm:t>
    </dgm:pt>
    <dgm:pt modelId="{8C0BC479-CFFD-46C7-8A60-C66E15BAAE1E}" type="sibTrans" cxnId="{C0172BD7-2DCD-47DB-93E1-0EF7C6F73E1B}">
      <dgm:prSet/>
      <dgm:spPr/>
      <dgm:t>
        <a:bodyPr/>
        <a:lstStyle/>
        <a:p>
          <a:endParaRPr lang="en-US"/>
        </a:p>
      </dgm:t>
    </dgm:pt>
    <dgm:pt modelId="{A3989DD7-BF33-4CF9-82EB-6D134A27B2E2}">
      <dgm:prSet phldrT="[Text]"/>
      <dgm:spPr/>
      <dgm:t>
        <a:bodyPr/>
        <a:lstStyle/>
        <a:p>
          <a:r>
            <a:rPr lang="en-US" dirty="0"/>
            <a:t>Race</a:t>
          </a:r>
        </a:p>
      </dgm:t>
    </dgm:pt>
    <dgm:pt modelId="{A02BCF8C-BB5D-4545-A034-307A4C546A18}" type="parTrans" cxnId="{467892E6-2E8C-4B5D-9337-B684FC232DBC}">
      <dgm:prSet/>
      <dgm:spPr/>
      <dgm:t>
        <a:bodyPr/>
        <a:lstStyle/>
        <a:p>
          <a:endParaRPr lang="en-US"/>
        </a:p>
      </dgm:t>
    </dgm:pt>
    <dgm:pt modelId="{12F89987-60E6-448D-B53C-FD3A784C5D91}" type="sibTrans" cxnId="{467892E6-2E8C-4B5D-9337-B684FC232DBC}">
      <dgm:prSet/>
      <dgm:spPr/>
      <dgm:t>
        <a:bodyPr/>
        <a:lstStyle/>
        <a:p>
          <a:endParaRPr lang="en-US"/>
        </a:p>
      </dgm:t>
    </dgm:pt>
    <dgm:pt modelId="{84BCB395-D250-4534-8609-7B0970D24054}">
      <dgm:prSet phldrT="[Text]"/>
      <dgm:spPr/>
      <dgm:t>
        <a:bodyPr/>
        <a:lstStyle/>
        <a:p>
          <a:r>
            <a:rPr lang="en-US" dirty="0"/>
            <a:t>Gender</a:t>
          </a:r>
        </a:p>
      </dgm:t>
    </dgm:pt>
    <dgm:pt modelId="{633AD15E-8A37-4A04-82B1-5207F6296F24}" type="parTrans" cxnId="{C7575287-6C1A-4226-9CDD-282EA7268376}">
      <dgm:prSet/>
      <dgm:spPr/>
      <dgm:t>
        <a:bodyPr/>
        <a:lstStyle/>
        <a:p>
          <a:endParaRPr lang="en-US"/>
        </a:p>
      </dgm:t>
    </dgm:pt>
    <dgm:pt modelId="{38E10185-12C5-49D0-A659-FC027BE0C61B}" type="sibTrans" cxnId="{C7575287-6C1A-4226-9CDD-282EA7268376}">
      <dgm:prSet/>
      <dgm:spPr/>
      <dgm:t>
        <a:bodyPr/>
        <a:lstStyle/>
        <a:p>
          <a:endParaRPr lang="en-US"/>
        </a:p>
      </dgm:t>
    </dgm:pt>
    <dgm:pt modelId="{CEE24AB1-70A2-4378-A6D8-45F6B5411350}">
      <dgm:prSet phldrT="[Text]"/>
      <dgm:spPr/>
      <dgm:t>
        <a:bodyPr/>
        <a:lstStyle/>
        <a:p>
          <a:r>
            <a:rPr lang="en-US" dirty="0"/>
            <a:t>Class</a:t>
          </a:r>
        </a:p>
      </dgm:t>
    </dgm:pt>
    <dgm:pt modelId="{991C6B27-9195-4BD3-8E9E-2095B6B6B2A2}" type="parTrans" cxnId="{DEC0DA68-9F2D-4755-8E2A-83033F87100D}">
      <dgm:prSet/>
      <dgm:spPr/>
      <dgm:t>
        <a:bodyPr/>
        <a:lstStyle/>
        <a:p>
          <a:endParaRPr lang="en-US"/>
        </a:p>
      </dgm:t>
    </dgm:pt>
    <dgm:pt modelId="{326329C8-8A28-4D83-8612-99B6281F2E14}" type="sibTrans" cxnId="{DEC0DA68-9F2D-4755-8E2A-83033F87100D}">
      <dgm:prSet/>
      <dgm:spPr/>
      <dgm:t>
        <a:bodyPr/>
        <a:lstStyle/>
        <a:p>
          <a:endParaRPr lang="en-US"/>
        </a:p>
      </dgm:t>
    </dgm:pt>
    <dgm:pt modelId="{90D797CE-9AEC-49AA-9ECE-95B2BEA78430}">
      <dgm:prSet phldrT="[Text]"/>
      <dgm:spPr/>
      <dgm:t>
        <a:bodyPr/>
        <a:lstStyle/>
        <a:p>
          <a:r>
            <a:rPr lang="en-US" dirty="0"/>
            <a:t>Inclusion</a:t>
          </a:r>
        </a:p>
      </dgm:t>
    </dgm:pt>
    <dgm:pt modelId="{A213AA8F-50A6-4D1A-ADEB-E4DE9F76F5F4}" type="parTrans" cxnId="{433000BE-6E51-4584-9467-04582E9BFE3A}">
      <dgm:prSet/>
      <dgm:spPr/>
      <dgm:t>
        <a:bodyPr/>
        <a:lstStyle/>
        <a:p>
          <a:endParaRPr lang="en-US"/>
        </a:p>
      </dgm:t>
    </dgm:pt>
    <dgm:pt modelId="{C49E1789-62CF-40EE-8CFB-18029883C27B}" type="sibTrans" cxnId="{433000BE-6E51-4584-9467-04582E9BFE3A}">
      <dgm:prSet/>
      <dgm:spPr/>
      <dgm:t>
        <a:bodyPr/>
        <a:lstStyle/>
        <a:p>
          <a:endParaRPr lang="en-US"/>
        </a:p>
      </dgm:t>
    </dgm:pt>
    <dgm:pt modelId="{606161B0-E3D6-4C67-8FF0-B31D44615C5B}">
      <dgm:prSet phldrT="[Text]"/>
      <dgm:spPr/>
      <dgm:t>
        <a:bodyPr/>
        <a:lstStyle/>
        <a:p>
          <a:r>
            <a:rPr lang="en-US" dirty="0"/>
            <a:t>Affirmed</a:t>
          </a:r>
        </a:p>
      </dgm:t>
    </dgm:pt>
    <dgm:pt modelId="{5A554EBE-1068-492A-A045-51524C55D4E5}" type="parTrans" cxnId="{1F9BBBE1-21BB-45E5-85E5-2192C72DE811}">
      <dgm:prSet/>
      <dgm:spPr/>
      <dgm:t>
        <a:bodyPr/>
        <a:lstStyle/>
        <a:p>
          <a:endParaRPr lang="en-US"/>
        </a:p>
      </dgm:t>
    </dgm:pt>
    <dgm:pt modelId="{8B8CD3D1-64E5-4AC2-BF98-4FA3C22BB2AE}" type="sibTrans" cxnId="{1F9BBBE1-21BB-45E5-85E5-2192C72DE811}">
      <dgm:prSet/>
      <dgm:spPr/>
      <dgm:t>
        <a:bodyPr/>
        <a:lstStyle/>
        <a:p>
          <a:endParaRPr lang="en-US"/>
        </a:p>
      </dgm:t>
    </dgm:pt>
    <dgm:pt modelId="{86B31EA6-99A3-4862-AA56-A16E0D68D351}">
      <dgm:prSet phldrT="[Text]"/>
      <dgm:spPr/>
      <dgm:t>
        <a:bodyPr/>
        <a:lstStyle/>
        <a:p>
          <a:r>
            <a:rPr lang="en-US" dirty="0"/>
            <a:t>Belonging</a:t>
          </a:r>
        </a:p>
      </dgm:t>
    </dgm:pt>
    <dgm:pt modelId="{FA5F5433-FB7A-46FF-8CA2-6B70C03BE525}" type="parTrans" cxnId="{6932E839-B147-4368-A37C-F99739BDDBE2}">
      <dgm:prSet/>
      <dgm:spPr/>
      <dgm:t>
        <a:bodyPr/>
        <a:lstStyle/>
        <a:p>
          <a:endParaRPr lang="en-US"/>
        </a:p>
      </dgm:t>
    </dgm:pt>
    <dgm:pt modelId="{D2383F61-1AD4-42A4-837A-AA73215266BE}" type="sibTrans" cxnId="{6932E839-B147-4368-A37C-F99739BDDBE2}">
      <dgm:prSet/>
      <dgm:spPr/>
      <dgm:t>
        <a:bodyPr/>
        <a:lstStyle/>
        <a:p>
          <a:endParaRPr lang="en-US"/>
        </a:p>
      </dgm:t>
    </dgm:pt>
    <dgm:pt modelId="{9969D4EB-7082-4169-A824-E5FDC00234B0}">
      <dgm:prSet phldrT="[Text]" custT="1"/>
      <dgm:spPr/>
      <dgm:t>
        <a:bodyPr/>
        <a:lstStyle/>
        <a:p>
          <a:r>
            <a:rPr lang="en-US" sz="1700" dirty="0"/>
            <a:t>Relationship</a:t>
          </a:r>
        </a:p>
      </dgm:t>
    </dgm:pt>
    <dgm:pt modelId="{A9AF8D67-0E38-4C75-B7AE-603808C5C361}" type="parTrans" cxnId="{E4C0D421-FE1D-40EC-8401-E88EC1801796}">
      <dgm:prSet/>
      <dgm:spPr/>
      <dgm:t>
        <a:bodyPr/>
        <a:lstStyle/>
        <a:p>
          <a:endParaRPr lang="en-US"/>
        </a:p>
      </dgm:t>
    </dgm:pt>
    <dgm:pt modelId="{3AE65C95-554E-486F-9415-606BC74EE4CF}" type="sibTrans" cxnId="{E4C0D421-FE1D-40EC-8401-E88EC1801796}">
      <dgm:prSet/>
      <dgm:spPr/>
      <dgm:t>
        <a:bodyPr/>
        <a:lstStyle/>
        <a:p>
          <a:endParaRPr lang="en-US"/>
        </a:p>
      </dgm:t>
    </dgm:pt>
    <dgm:pt modelId="{A5154F8A-27C4-4027-9BB2-CA9D585801F4}">
      <dgm:prSet phldrT="[Text]"/>
      <dgm:spPr/>
      <dgm:t>
        <a:bodyPr/>
        <a:lstStyle/>
        <a:p>
          <a:r>
            <a:rPr lang="en-US" dirty="0"/>
            <a:t>Welcomed</a:t>
          </a:r>
        </a:p>
      </dgm:t>
    </dgm:pt>
    <dgm:pt modelId="{BDC465A1-44A3-4A64-BD00-7D0F7B0F1CD4}" type="parTrans" cxnId="{81435088-DE90-46AB-B92D-3DF2F50E6B7D}">
      <dgm:prSet/>
      <dgm:spPr/>
      <dgm:t>
        <a:bodyPr/>
        <a:lstStyle/>
        <a:p>
          <a:endParaRPr lang="en-US"/>
        </a:p>
      </dgm:t>
    </dgm:pt>
    <dgm:pt modelId="{F99D8935-2811-4A06-B5F5-0B271AEAEF0E}" type="sibTrans" cxnId="{81435088-DE90-46AB-B92D-3DF2F50E6B7D}">
      <dgm:prSet/>
      <dgm:spPr/>
      <dgm:t>
        <a:bodyPr/>
        <a:lstStyle/>
        <a:p>
          <a:endParaRPr lang="en-US"/>
        </a:p>
      </dgm:t>
    </dgm:pt>
    <dgm:pt modelId="{1D425A77-C552-413F-B268-6F65A8C54EC9}">
      <dgm:prSet phldrT="[Text]"/>
      <dgm:spPr/>
      <dgm:t>
        <a:bodyPr/>
        <a:lstStyle/>
        <a:p>
          <a:r>
            <a:rPr lang="en-US"/>
            <a:t>Valued</a:t>
          </a:r>
          <a:endParaRPr lang="en-US" dirty="0"/>
        </a:p>
      </dgm:t>
    </dgm:pt>
    <dgm:pt modelId="{13F6B855-324E-4C79-8747-73160F95C73D}" type="parTrans" cxnId="{C4E2B4BF-0F71-468D-8553-459D3604A662}">
      <dgm:prSet/>
      <dgm:spPr/>
      <dgm:t>
        <a:bodyPr/>
        <a:lstStyle/>
        <a:p>
          <a:endParaRPr lang="en-US"/>
        </a:p>
      </dgm:t>
    </dgm:pt>
    <dgm:pt modelId="{DDCD0F58-52AD-452D-97C7-2AF5445241C2}" type="sibTrans" cxnId="{C4E2B4BF-0F71-468D-8553-459D3604A662}">
      <dgm:prSet/>
      <dgm:spPr/>
      <dgm:t>
        <a:bodyPr/>
        <a:lstStyle/>
        <a:p>
          <a:endParaRPr lang="en-US"/>
        </a:p>
      </dgm:t>
    </dgm:pt>
    <dgm:pt modelId="{FAF1E21B-60FC-4F9C-A5BA-D2BB019B1C3C}" type="pres">
      <dgm:prSet presAssocID="{11557DF0-8E5D-4610-9464-4D408828222B}" presName="Name0" presStyleCnt="0">
        <dgm:presLayoutVars>
          <dgm:chMax val="3"/>
          <dgm:chPref val="3"/>
          <dgm:bulletEnabled val="1"/>
          <dgm:dir/>
          <dgm:animLvl val="lvl"/>
        </dgm:presLayoutVars>
      </dgm:prSet>
      <dgm:spPr/>
    </dgm:pt>
    <dgm:pt modelId="{3D0144F4-9CB6-4C1A-A66F-6D7DCA5B2CF7}" type="pres">
      <dgm:prSet presAssocID="{11557DF0-8E5D-4610-9464-4D408828222B}" presName="arc1" presStyleLbl="node1" presStyleIdx="0" presStyleCnt="4"/>
      <dgm:spPr/>
    </dgm:pt>
    <dgm:pt modelId="{5FA45992-C85A-40E2-A88A-E1337BE626BF}" type="pres">
      <dgm:prSet presAssocID="{11557DF0-8E5D-4610-9464-4D408828222B}" presName="arc3" presStyleLbl="node1" presStyleIdx="1" presStyleCnt="4"/>
      <dgm:spPr/>
    </dgm:pt>
    <dgm:pt modelId="{1C4BA815-03A7-4FB0-ACA4-0415EDB33035}" type="pres">
      <dgm:prSet presAssocID="{11557DF0-8E5D-4610-9464-4D408828222B}" presName="parentText2" presStyleLbl="revTx" presStyleIdx="0" presStyleCnt="3">
        <dgm:presLayoutVars>
          <dgm:chMax val="4"/>
          <dgm:chPref val="3"/>
          <dgm:bulletEnabled val="1"/>
        </dgm:presLayoutVars>
      </dgm:prSet>
      <dgm:spPr/>
    </dgm:pt>
    <dgm:pt modelId="{2F93AB4C-698B-45DE-B6B8-F0900C31B722}" type="pres">
      <dgm:prSet presAssocID="{11557DF0-8E5D-4610-9464-4D408828222B}" presName="arc2" presStyleLbl="node1" presStyleIdx="2" presStyleCnt="4"/>
      <dgm:spPr/>
    </dgm:pt>
    <dgm:pt modelId="{209528AA-ADEE-439A-A75D-27A57A92D1AE}" type="pres">
      <dgm:prSet presAssocID="{11557DF0-8E5D-4610-9464-4D408828222B}" presName="arc4" presStyleLbl="node1" presStyleIdx="3" presStyleCnt="4"/>
      <dgm:spPr/>
    </dgm:pt>
    <dgm:pt modelId="{95DD098C-A277-42FB-80C6-B9447CEA7998}" type="pres">
      <dgm:prSet presAssocID="{11557DF0-8E5D-4610-9464-4D408828222B}" presName="parentText3" presStyleLbl="revTx" presStyleIdx="1" presStyleCnt="3">
        <dgm:presLayoutVars>
          <dgm:chMax val="1"/>
          <dgm:chPref val="1"/>
          <dgm:bulletEnabled val="1"/>
        </dgm:presLayoutVars>
      </dgm:prSet>
      <dgm:spPr/>
    </dgm:pt>
    <dgm:pt modelId="{CC04353A-A17D-4757-813F-4BE76D6536A4}" type="pres">
      <dgm:prSet presAssocID="{11557DF0-8E5D-4610-9464-4D408828222B}" presName="middleComposite" presStyleCnt="0"/>
      <dgm:spPr/>
    </dgm:pt>
    <dgm:pt modelId="{27296F61-2E15-4E7B-B61A-7337DE1DCA3A}" type="pres">
      <dgm:prSet presAssocID="{A5154F8A-27C4-4027-9BB2-CA9D585801F4}" presName="circ1" presStyleLbl="vennNode1" presStyleIdx="0" presStyleCnt="9" custLinFactNeighborX="-248" custLinFactNeighborY="-9420"/>
      <dgm:spPr/>
    </dgm:pt>
    <dgm:pt modelId="{B759834E-F3E8-441F-825B-A7A79088FBB3}" type="pres">
      <dgm:prSet presAssocID="{A5154F8A-27C4-4027-9BB2-CA9D585801F4}" presName="circ1Tx" presStyleLbl="revTx" presStyleIdx="1" presStyleCnt="3">
        <dgm:presLayoutVars>
          <dgm:chMax val="0"/>
          <dgm:chPref val="0"/>
        </dgm:presLayoutVars>
      </dgm:prSet>
      <dgm:spPr/>
    </dgm:pt>
    <dgm:pt modelId="{31533069-C0D8-46F9-B707-D01E708B5028}" type="pres">
      <dgm:prSet presAssocID="{606161B0-E3D6-4C67-8FF0-B31D44615C5B}" presName="circ2" presStyleLbl="vennNode1" presStyleIdx="1" presStyleCnt="9" custLinFactNeighborX="-248" custLinFactNeighborY="-9420"/>
      <dgm:spPr/>
    </dgm:pt>
    <dgm:pt modelId="{C1A30C0E-A912-4AC2-BD4B-A062A0833E72}" type="pres">
      <dgm:prSet presAssocID="{606161B0-E3D6-4C67-8FF0-B31D44615C5B}" presName="circ2Tx" presStyleLbl="revTx" presStyleIdx="1" presStyleCnt="3">
        <dgm:presLayoutVars>
          <dgm:chMax val="0"/>
          <dgm:chPref val="0"/>
        </dgm:presLayoutVars>
      </dgm:prSet>
      <dgm:spPr/>
    </dgm:pt>
    <dgm:pt modelId="{9C99AAD2-455A-4D8D-AB67-7D54A8388AA1}" type="pres">
      <dgm:prSet presAssocID="{1D425A77-C552-413F-B268-6F65A8C54EC9}" presName="circ3" presStyleLbl="vennNode1" presStyleIdx="2" presStyleCnt="9" custLinFactNeighborX="-248" custLinFactNeighborY="-9420"/>
      <dgm:spPr/>
    </dgm:pt>
    <dgm:pt modelId="{FFBCC106-FD75-409D-89D2-4ADADF6A4552}" type="pres">
      <dgm:prSet presAssocID="{1D425A77-C552-413F-B268-6F65A8C54EC9}" presName="circ3Tx" presStyleLbl="revTx" presStyleIdx="1" presStyleCnt="3">
        <dgm:presLayoutVars>
          <dgm:chMax val="0"/>
          <dgm:chPref val="0"/>
        </dgm:presLayoutVars>
      </dgm:prSet>
      <dgm:spPr/>
    </dgm:pt>
    <dgm:pt modelId="{9CB18529-B80A-4A05-B059-C877479F7DEC}" type="pres">
      <dgm:prSet presAssocID="{11557DF0-8E5D-4610-9464-4D408828222B}" presName="leftComposite" presStyleCnt="0"/>
      <dgm:spPr/>
    </dgm:pt>
    <dgm:pt modelId="{4820299D-7487-42B5-AA5B-64C2D508277D}" type="pres">
      <dgm:prSet presAssocID="{A3989DD7-BF33-4CF9-82EB-6D134A27B2E2}" presName="childText1_1" presStyleLbl="vennNode1" presStyleIdx="3" presStyleCnt="9">
        <dgm:presLayoutVars>
          <dgm:chMax val="0"/>
          <dgm:chPref val="0"/>
        </dgm:presLayoutVars>
      </dgm:prSet>
      <dgm:spPr/>
    </dgm:pt>
    <dgm:pt modelId="{B2059B11-A2F3-47AD-BC77-F8D3677BCFDC}" type="pres">
      <dgm:prSet presAssocID="{A3989DD7-BF33-4CF9-82EB-6D134A27B2E2}" presName="ellipse1" presStyleLbl="vennNode1" presStyleIdx="4" presStyleCnt="9"/>
      <dgm:spPr/>
    </dgm:pt>
    <dgm:pt modelId="{95D39914-A352-4C42-ABD1-E320BEC55CED}" type="pres">
      <dgm:prSet presAssocID="{A3989DD7-BF33-4CF9-82EB-6D134A27B2E2}" presName="ellipse2" presStyleLbl="vennNode1" presStyleIdx="5" presStyleCnt="9"/>
      <dgm:spPr/>
    </dgm:pt>
    <dgm:pt modelId="{BF8FFC5D-D862-49CB-9368-1A9D30DC4BF9}" type="pres">
      <dgm:prSet presAssocID="{84BCB395-D250-4534-8609-7B0970D24054}" presName="childText1_2" presStyleLbl="vennNode1" presStyleIdx="6" presStyleCnt="9">
        <dgm:presLayoutVars>
          <dgm:chMax val="0"/>
          <dgm:chPref val="0"/>
        </dgm:presLayoutVars>
      </dgm:prSet>
      <dgm:spPr/>
    </dgm:pt>
    <dgm:pt modelId="{C388B355-C1BA-422B-BD4B-077D6A0ABADF}" type="pres">
      <dgm:prSet presAssocID="{84BCB395-D250-4534-8609-7B0970D24054}" presName="ellipse3" presStyleLbl="vennNode1" presStyleIdx="7" presStyleCnt="9"/>
      <dgm:spPr/>
    </dgm:pt>
    <dgm:pt modelId="{29AC8866-5899-41A5-A22C-FFA7484D930A}" type="pres">
      <dgm:prSet presAssocID="{CEE24AB1-70A2-4378-A6D8-45F6B5411350}" presName="childText1_3" presStyleLbl="vennNode1" presStyleIdx="8" presStyleCnt="9">
        <dgm:presLayoutVars>
          <dgm:chMax val="0"/>
          <dgm:chPref val="0"/>
        </dgm:presLayoutVars>
      </dgm:prSet>
      <dgm:spPr/>
    </dgm:pt>
    <dgm:pt modelId="{A6E18A06-B935-45D4-8181-4913AA31714C}" type="pres">
      <dgm:prSet presAssocID="{11557DF0-8E5D-4610-9464-4D408828222B}" presName="rightChild" presStyleLbl="node2" presStyleIdx="0" presStyleCnt="1" custScaleX="118365" custScaleY="118365" custLinFactNeighborX="7555" custLinFactNeighborY="121">
        <dgm:presLayoutVars>
          <dgm:chMax val="0"/>
          <dgm:chPref val="0"/>
        </dgm:presLayoutVars>
      </dgm:prSet>
      <dgm:spPr/>
    </dgm:pt>
    <dgm:pt modelId="{296F94D1-6665-472F-A4FA-1BED76DAD78A}" type="pres">
      <dgm:prSet presAssocID="{11557DF0-8E5D-4610-9464-4D408828222B}" presName="parentText1" presStyleLbl="revTx" presStyleIdx="2" presStyleCnt="3">
        <dgm:presLayoutVars>
          <dgm:chMax val="4"/>
          <dgm:chPref val="3"/>
          <dgm:bulletEnabled val="1"/>
        </dgm:presLayoutVars>
      </dgm:prSet>
      <dgm:spPr/>
    </dgm:pt>
  </dgm:ptLst>
  <dgm:cxnLst>
    <dgm:cxn modelId="{E07F6016-093C-47E4-91D7-8602295DA617}" type="presOf" srcId="{1D425A77-C552-413F-B268-6F65A8C54EC9}" destId="{FFBCC106-FD75-409D-89D2-4ADADF6A4552}" srcOrd="1" destOrd="0" presId="urn:microsoft.com/office/officeart/2009/3/layout/PhasedProcess"/>
    <dgm:cxn modelId="{59365516-BD01-48C0-975A-577545827765}" type="presOf" srcId="{CEE24AB1-70A2-4378-A6D8-45F6B5411350}" destId="{29AC8866-5899-41A5-A22C-FFA7484D930A}" srcOrd="0" destOrd="0" presId="urn:microsoft.com/office/officeart/2009/3/layout/PhasedProcess"/>
    <dgm:cxn modelId="{58CD511F-35D1-4918-8E71-590ADC1F48CC}" type="presOf" srcId="{606161B0-E3D6-4C67-8FF0-B31D44615C5B}" destId="{31533069-C0D8-46F9-B707-D01E708B5028}" srcOrd="0" destOrd="0" presId="urn:microsoft.com/office/officeart/2009/3/layout/PhasedProcess"/>
    <dgm:cxn modelId="{E4C0D421-FE1D-40EC-8401-E88EC1801796}" srcId="{86B31EA6-99A3-4862-AA56-A16E0D68D351}" destId="{9969D4EB-7082-4169-A824-E5FDC00234B0}" srcOrd="0" destOrd="0" parTransId="{A9AF8D67-0E38-4C75-B7AE-603808C5C361}" sibTransId="{3AE65C95-554E-486F-9415-606BC74EE4CF}"/>
    <dgm:cxn modelId="{7B5B6628-261F-4FC0-9C7B-14F63C24FFA3}" type="presOf" srcId="{90D797CE-9AEC-49AA-9ECE-95B2BEA78430}" destId="{1C4BA815-03A7-4FB0-ACA4-0415EDB33035}" srcOrd="0" destOrd="0" presId="urn:microsoft.com/office/officeart/2009/3/layout/PhasedProcess"/>
    <dgm:cxn modelId="{90849A2D-6E82-4326-8453-986959BEEE11}" type="presOf" srcId="{A3989DD7-BF33-4CF9-82EB-6D134A27B2E2}" destId="{4820299D-7487-42B5-AA5B-64C2D508277D}" srcOrd="0" destOrd="0" presId="urn:microsoft.com/office/officeart/2009/3/layout/PhasedProcess"/>
    <dgm:cxn modelId="{6932E839-B147-4368-A37C-F99739BDDBE2}" srcId="{11557DF0-8E5D-4610-9464-4D408828222B}" destId="{86B31EA6-99A3-4862-AA56-A16E0D68D351}" srcOrd="2" destOrd="0" parTransId="{FA5F5433-FB7A-46FF-8CA2-6B70C03BE525}" sibTransId="{D2383F61-1AD4-42A4-837A-AA73215266BE}"/>
    <dgm:cxn modelId="{8F054860-8020-4114-B69D-E0E4D8B16A01}" type="presOf" srcId="{A5154F8A-27C4-4027-9BB2-CA9D585801F4}" destId="{27296F61-2E15-4E7B-B61A-7337DE1DCA3A}" srcOrd="0" destOrd="0" presId="urn:microsoft.com/office/officeart/2009/3/layout/PhasedProcess"/>
    <dgm:cxn modelId="{173D0062-7F90-4F6F-B4FA-5A9F21BD91E4}" type="presOf" srcId="{A5154F8A-27C4-4027-9BB2-CA9D585801F4}" destId="{B759834E-F3E8-441F-825B-A7A79088FBB3}" srcOrd="1" destOrd="0" presId="urn:microsoft.com/office/officeart/2009/3/layout/PhasedProcess"/>
    <dgm:cxn modelId="{DEC0DA68-9F2D-4755-8E2A-83033F87100D}" srcId="{839027E2-3568-46F5-B32D-18F9553A321F}" destId="{CEE24AB1-70A2-4378-A6D8-45F6B5411350}" srcOrd="2" destOrd="0" parTransId="{991C6B27-9195-4BD3-8E9E-2095B6B6B2A2}" sibTransId="{326329C8-8A28-4D83-8612-99B6281F2E14}"/>
    <dgm:cxn modelId="{8CF49D4F-458E-4527-AE54-C99C45EA7237}" type="presOf" srcId="{606161B0-E3D6-4C67-8FF0-B31D44615C5B}" destId="{C1A30C0E-A912-4AC2-BD4B-A062A0833E72}" srcOrd="1" destOrd="0" presId="urn:microsoft.com/office/officeart/2009/3/layout/PhasedProcess"/>
    <dgm:cxn modelId="{D6B0F04F-DD6F-40D2-BC0C-E30BC74223FE}" type="presOf" srcId="{839027E2-3568-46F5-B32D-18F9553A321F}" destId="{296F94D1-6665-472F-A4FA-1BED76DAD78A}" srcOrd="0" destOrd="0" presId="urn:microsoft.com/office/officeart/2009/3/layout/PhasedProcess"/>
    <dgm:cxn modelId="{E3B9BB7F-F55C-4EF2-BC94-F79EACC01EB0}" type="presOf" srcId="{11557DF0-8E5D-4610-9464-4D408828222B}" destId="{FAF1E21B-60FC-4F9C-A5BA-D2BB019B1C3C}" srcOrd="0" destOrd="0" presId="urn:microsoft.com/office/officeart/2009/3/layout/PhasedProcess"/>
    <dgm:cxn modelId="{C7575287-6C1A-4226-9CDD-282EA7268376}" srcId="{839027E2-3568-46F5-B32D-18F9553A321F}" destId="{84BCB395-D250-4534-8609-7B0970D24054}" srcOrd="1" destOrd="0" parTransId="{633AD15E-8A37-4A04-82B1-5207F6296F24}" sibTransId="{38E10185-12C5-49D0-A659-FC027BE0C61B}"/>
    <dgm:cxn modelId="{81435088-DE90-46AB-B92D-3DF2F50E6B7D}" srcId="{90D797CE-9AEC-49AA-9ECE-95B2BEA78430}" destId="{A5154F8A-27C4-4027-9BB2-CA9D585801F4}" srcOrd="0" destOrd="0" parTransId="{BDC465A1-44A3-4A64-BD00-7D0F7B0F1CD4}" sibTransId="{F99D8935-2811-4A06-B5F5-0B271AEAEF0E}"/>
    <dgm:cxn modelId="{CCE383A8-568D-4A71-AB61-FB1AD778D0E3}" type="presOf" srcId="{84BCB395-D250-4534-8609-7B0970D24054}" destId="{BF8FFC5D-D862-49CB-9368-1A9D30DC4BF9}" srcOrd="0" destOrd="0" presId="urn:microsoft.com/office/officeart/2009/3/layout/PhasedProcess"/>
    <dgm:cxn modelId="{7E2B5DB1-6F8A-4125-B734-AD5D365F0FDA}" type="presOf" srcId="{86B31EA6-99A3-4862-AA56-A16E0D68D351}" destId="{95DD098C-A277-42FB-80C6-B9447CEA7998}" srcOrd="0" destOrd="0" presId="urn:microsoft.com/office/officeart/2009/3/layout/PhasedProcess"/>
    <dgm:cxn modelId="{B16418B4-43E7-49E4-B179-C377C2E72434}" type="presOf" srcId="{1D425A77-C552-413F-B268-6F65A8C54EC9}" destId="{9C99AAD2-455A-4D8D-AB67-7D54A8388AA1}" srcOrd="0" destOrd="0" presId="urn:microsoft.com/office/officeart/2009/3/layout/PhasedProcess"/>
    <dgm:cxn modelId="{433000BE-6E51-4584-9467-04582E9BFE3A}" srcId="{11557DF0-8E5D-4610-9464-4D408828222B}" destId="{90D797CE-9AEC-49AA-9ECE-95B2BEA78430}" srcOrd="1" destOrd="0" parTransId="{A213AA8F-50A6-4D1A-ADEB-E4DE9F76F5F4}" sibTransId="{C49E1789-62CF-40EE-8CFB-18029883C27B}"/>
    <dgm:cxn modelId="{C4E2B4BF-0F71-468D-8553-459D3604A662}" srcId="{90D797CE-9AEC-49AA-9ECE-95B2BEA78430}" destId="{1D425A77-C552-413F-B268-6F65A8C54EC9}" srcOrd="2" destOrd="0" parTransId="{13F6B855-324E-4C79-8747-73160F95C73D}" sibTransId="{DDCD0F58-52AD-452D-97C7-2AF5445241C2}"/>
    <dgm:cxn modelId="{FE3341C2-76DB-4C10-B876-903D92B5F7C0}" type="presOf" srcId="{9969D4EB-7082-4169-A824-E5FDC00234B0}" destId="{A6E18A06-B935-45D4-8181-4913AA31714C}" srcOrd="0" destOrd="0" presId="urn:microsoft.com/office/officeart/2009/3/layout/PhasedProcess"/>
    <dgm:cxn modelId="{C0172BD7-2DCD-47DB-93E1-0EF7C6F73E1B}" srcId="{11557DF0-8E5D-4610-9464-4D408828222B}" destId="{839027E2-3568-46F5-B32D-18F9553A321F}" srcOrd="0" destOrd="0" parTransId="{97DDB1C5-246E-4E9B-948B-2CB6888AF18F}" sibTransId="{8C0BC479-CFFD-46C7-8A60-C66E15BAAE1E}"/>
    <dgm:cxn modelId="{1F9BBBE1-21BB-45E5-85E5-2192C72DE811}" srcId="{90D797CE-9AEC-49AA-9ECE-95B2BEA78430}" destId="{606161B0-E3D6-4C67-8FF0-B31D44615C5B}" srcOrd="1" destOrd="0" parTransId="{5A554EBE-1068-492A-A045-51524C55D4E5}" sibTransId="{8B8CD3D1-64E5-4AC2-BF98-4FA3C22BB2AE}"/>
    <dgm:cxn modelId="{467892E6-2E8C-4B5D-9337-B684FC232DBC}" srcId="{839027E2-3568-46F5-B32D-18F9553A321F}" destId="{A3989DD7-BF33-4CF9-82EB-6D134A27B2E2}" srcOrd="0" destOrd="0" parTransId="{A02BCF8C-BB5D-4545-A034-307A4C546A18}" sibTransId="{12F89987-60E6-448D-B53C-FD3A784C5D91}"/>
    <dgm:cxn modelId="{647454EF-5D66-4218-B7AD-B73CB58D0441}" type="presParOf" srcId="{FAF1E21B-60FC-4F9C-A5BA-D2BB019B1C3C}" destId="{3D0144F4-9CB6-4C1A-A66F-6D7DCA5B2CF7}" srcOrd="0" destOrd="0" presId="urn:microsoft.com/office/officeart/2009/3/layout/PhasedProcess"/>
    <dgm:cxn modelId="{AA423109-BE6B-4011-831F-C68D290CCE07}" type="presParOf" srcId="{FAF1E21B-60FC-4F9C-A5BA-D2BB019B1C3C}" destId="{5FA45992-C85A-40E2-A88A-E1337BE626BF}" srcOrd="1" destOrd="0" presId="urn:microsoft.com/office/officeart/2009/3/layout/PhasedProcess"/>
    <dgm:cxn modelId="{1874375E-1177-4DD6-A79D-307E93151575}" type="presParOf" srcId="{FAF1E21B-60FC-4F9C-A5BA-D2BB019B1C3C}" destId="{1C4BA815-03A7-4FB0-ACA4-0415EDB33035}" srcOrd="2" destOrd="0" presId="urn:microsoft.com/office/officeart/2009/3/layout/PhasedProcess"/>
    <dgm:cxn modelId="{7CCE32EF-027E-476C-9FB1-1EF1B2A2E835}" type="presParOf" srcId="{FAF1E21B-60FC-4F9C-A5BA-D2BB019B1C3C}" destId="{2F93AB4C-698B-45DE-B6B8-F0900C31B722}" srcOrd="3" destOrd="0" presId="urn:microsoft.com/office/officeart/2009/3/layout/PhasedProcess"/>
    <dgm:cxn modelId="{8A86C26C-BAF3-4D47-8236-1A2B894294AF}" type="presParOf" srcId="{FAF1E21B-60FC-4F9C-A5BA-D2BB019B1C3C}" destId="{209528AA-ADEE-439A-A75D-27A57A92D1AE}" srcOrd="4" destOrd="0" presId="urn:microsoft.com/office/officeart/2009/3/layout/PhasedProcess"/>
    <dgm:cxn modelId="{12A9CDDB-1289-49BF-8ADB-F534AEE9A77D}" type="presParOf" srcId="{FAF1E21B-60FC-4F9C-A5BA-D2BB019B1C3C}" destId="{95DD098C-A277-42FB-80C6-B9447CEA7998}" srcOrd="5" destOrd="0" presId="urn:microsoft.com/office/officeart/2009/3/layout/PhasedProcess"/>
    <dgm:cxn modelId="{EA0C00A3-73F8-43C3-B3E1-FBF98F36E22B}" type="presParOf" srcId="{FAF1E21B-60FC-4F9C-A5BA-D2BB019B1C3C}" destId="{CC04353A-A17D-4757-813F-4BE76D6536A4}" srcOrd="6" destOrd="0" presId="urn:microsoft.com/office/officeart/2009/3/layout/PhasedProcess"/>
    <dgm:cxn modelId="{5EDB538D-1B8F-4340-AECE-8FA72D73D073}" type="presParOf" srcId="{CC04353A-A17D-4757-813F-4BE76D6536A4}" destId="{27296F61-2E15-4E7B-B61A-7337DE1DCA3A}" srcOrd="0" destOrd="0" presId="urn:microsoft.com/office/officeart/2009/3/layout/PhasedProcess"/>
    <dgm:cxn modelId="{3DF4F43B-23B6-4357-A1F7-9A394D6BE0E0}" type="presParOf" srcId="{CC04353A-A17D-4757-813F-4BE76D6536A4}" destId="{B759834E-F3E8-441F-825B-A7A79088FBB3}" srcOrd="1" destOrd="0" presId="urn:microsoft.com/office/officeart/2009/3/layout/PhasedProcess"/>
    <dgm:cxn modelId="{DDC76C54-F45E-4C50-A2DC-7B609CCC02AB}" type="presParOf" srcId="{CC04353A-A17D-4757-813F-4BE76D6536A4}" destId="{31533069-C0D8-46F9-B707-D01E708B5028}" srcOrd="2" destOrd="0" presId="urn:microsoft.com/office/officeart/2009/3/layout/PhasedProcess"/>
    <dgm:cxn modelId="{252B912F-55FE-42C3-BD60-6C87D111BA2D}" type="presParOf" srcId="{CC04353A-A17D-4757-813F-4BE76D6536A4}" destId="{C1A30C0E-A912-4AC2-BD4B-A062A0833E72}" srcOrd="3" destOrd="0" presId="urn:microsoft.com/office/officeart/2009/3/layout/PhasedProcess"/>
    <dgm:cxn modelId="{2B5EA317-7EFB-4E62-95DA-8E03502F81EC}" type="presParOf" srcId="{CC04353A-A17D-4757-813F-4BE76D6536A4}" destId="{9C99AAD2-455A-4D8D-AB67-7D54A8388AA1}" srcOrd="4" destOrd="0" presId="urn:microsoft.com/office/officeart/2009/3/layout/PhasedProcess"/>
    <dgm:cxn modelId="{D30266E6-A96C-4179-A109-0E9008EECC5A}" type="presParOf" srcId="{CC04353A-A17D-4757-813F-4BE76D6536A4}" destId="{FFBCC106-FD75-409D-89D2-4ADADF6A4552}" srcOrd="5" destOrd="0" presId="urn:microsoft.com/office/officeart/2009/3/layout/PhasedProcess"/>
    <dgm:cxn modelId="{55D916CF-0313-4C9F-BD24-D1E9BB08B0D6}" type="presParOf" srcId="{FAF1E21B-60FC-4F9C-A5BA-D2BB019B1C3C}" destId="{9CB18529-B80A-4A05-B059-C877479F7DEC}" srcOrd="7" destOrd="0" presId="urn:microsoft.com/office/officeart/2009/3/layout/PhasedProcess"/>
    <dgm:cxn modelId="{95A7BD9C-CB35-4776-A201-74A7B37D014A}" type="presParOf" srcId="{9CB18529-B80A-4A05-B059-C877479F7DEC}" destId="{4820299D-7487-42B5-AA5B-64C2D508277D}" srcOrd="0" destOrd="0" presId="urn:microsoft.com/office/officeart/2009/3/layout/PhasedProcess"/>
    <dgm:cxn modelId="{8E21065C-74E1-41B5-A78F-084B3CF5F5A5}" type="presParOf" srcId="{9CB18529-B80A-4A05-B059-C877479F7DEC}" destId="{B2059B11-A2F3-47AD-BC77-F8D3677BCFDC}" srcOrd="1" destOrd="0" presId="urn:microsoft.com/office/officeart/2009/3/layout/PhasedProcess"/>
    <dgm:cxn modelId="{C7A05A0C-8DA9-4DCA-8F97-59AD3F9DBE92}" type="presParOf" srcId="{9CB18529-B80A-4A05-B059-C877479F7DEC}" destId="{95D39914-A352-4C42-ABD1-E320BEC55CED}" srcOrd="2" destOrd="0" presId="urn:microsoft.com/office/officeart/2009/3/layout/PhasedProcess"/>
    <dgm:cxn modelId="{684A595C-41CC-48FA-ACB4-37BDD567D724}" type="presParOf" srcId="{9CB18529-B80A-4A05-B059-C877479F7DEC}" destId="{BF8FFC5D-D862-49CB-9368-1A9D30DC4BF9}" srcOrd="3" destOrd="0" presId="urn:microsoft.com/office/officeart/2009/3/layout/PhasedProcess"/>
    <dgm:cxn modelId="{9434E964-7598-47EC-BB20-ACDF5F32CFE4}" type="presParOf" srcId="{9CB18529-B80A-4A05-B059-C877479F7DEC}" destId="{C388B355-C1BA-422B-BD4B-077D6A0ABADF}" srcOrd="4" destOrd="0" presId="urn:microsoft.com/office/officeart/2009/3/layout/PhasedProcess"/>
    <dgm:cxn modelId="{623A97FE-70E8-467B-8A82-01D318D831D9}" type="presParOf" srcId="{9CB18529-B80A-4A05-B059-C877479F7DEC}" destId="{29AC8866-5899-41A5-A22C-FFA7484D930A}" srcOrd="5" destOrd="0" presId="urn:microsoft.com/office/officeart/2009/3/layout/PhasedProcess"/>
    <dgm:cxn modelId="{C6BFC5FA-D989-4944-9CB9-B7AB943463C5}" type="presParOf" srcId="{FAF1E21B-60FC-4F9C-A5BA-D2BB019B1C3C}" destId="{A6E18A06-B935-45D4-8181-4913AA31714C}" srcOrd="8" destOrd="0" presId="urn:microsoft.com/office/officeart/2009/3/layout/PhasedProcess"/>
    <dgm:cxn modelId="{B4CA10AD-910B-4B0A-9357-C8BA1E89C111}" type="presParOf" srcId="{FAF1E21B-60FC-4F9C-A5BA-D2BB019B1C3C}" destId="{296F94D1-6665-472F-A4FA-1BED76DAD78A}" srcOrd="9" destOrd="0" presId="urn:microsoft.com/office/officeart/2009/3/layout/Phased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F34EBE-8B41-45A1-B40C-4121A568498E}"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32833D40-5C7E-4543-962D-892A730C9D40}">
      <dgm:prSet phldrT="[Text]" custT="1"/>
      <dgm:spPr>
        <a:solidFill>
          <a:schemeClr val="accent4"/>
        </a:solidFill>
        <a:ln>
          <a:noFill/>
        </a:ln>
      </dgm:spPr>
      <dgm:t>
        <a:bodyPr/>
        <a:lstStyle/>
        <a:p>
          <a:r>
            <a:rPr lang="en-US" sz="2400" dirty="0"/>
            <a:t>Reframing</a:t>
          </a:r>
        </a:p>
      </dgm:t>
    </dgm:pt>
    <dgm:pt modelId="{252A7536-48BA-4499-84C2-B56EE4CBA64B}" type="parTrans" cxnId="{FF568D0A-F4CE-40FD-A12B-6194EE6A83F7}">
      <dgm:prSet/>
      <dgm:spPr/>
      <dgm:t>
        <a:bodyPr/>
        <a:lstStyle/>
        <a:p>
          <a:endParaRPr lang="en-US" sz="2400"/>
        </a:p>
      </dgm:t>
    </dgm:pt>
    <dgm:pt modelId="{C4518955-0688-4FE7-A4E2-9E9809A3E669}" type="sibTrans" cxnId="{FF568D0A-F4CE-40FD-A12B-6194EE6A83F7}">
      <dgm:prSet/>
      <dgm:spPr/>
      <dgm:t>
        <a:bodyPr/>
        <a:lstStyle/>
        <a:p>
          <a:endParaRPr lang="en-US" sz="2400"/>
        </a:p>
      </dgm:t>
    </dgm:pt>
    <dgm:pt modelId="{E116A10A-BADF-40F6-BEE0-250CB508CB53}">
      <dgm:prSet phldrT="[Text]" custT="1"/>
      <dgm:spPr/>
      <dgm:t>
        <a:bodyPr/>
        <a:lstStyle/>
        <a:p>
          <a:r>
            <a:rPr lang="en-US" sz="2200" dirty="0">
              <a:solidFill>
                <a:schemeClr val="bg1">
                  <a:lumMod val="50000"/>
                </a:schemeClr>
              </a:solidFill>
            </a:rPr>
            <a:t> To look at something in a new way</a:t>
          </a:r>
        </a:p>
      </dgm:t>
    </dgm:pt>
    <dgm:pt modelId="{67C7C04C-65F4-40B9-A532-A373F62DEADD}" type="parTrans" cxnId="{AAE25C42-435A-436F-8729-F10E535AAA0A}">
      <dgm:prSet/>
      <dgm:spPr/>
      <dgm:t>
        <a:bodyPr/>
        <a:lstStyle/>
        <a:p>
          <a:endParaRPr lang="en-US" sz="2400"/>
        </a:p>
      </dgm:t>
    </dgm:pt>
    <dgm:pt modelId="{4C3F18B3-FB68-45E4-8E79-0E7FC3580E16}" type="sibTrans" cxnId="{AAE25C42-435A-436F-8729-F10E535AAA0A}">
      <dgm:prSet/>
      <dgm:spPr/>
      <dgm:t>
        <a:bodyPr/>
        <a:lstStyle/>
        <a:p>
          <a:endParaRPr lang="en-US" sz="2400"/>
        </a:p>
      </dgm:t>
    </dgm:pt>
    <dgm:pt modelId="{4285BFFB-1433-432C-A5D7-93545BCB3BD9}">
      <dgm:prSet phldrT="[Text]" custT="1"/>
      <dgm:spPr>
        <a:solidFill>
          <a:schemeClr val="accent4"/>
        </a:solidFill>
        <a:ln>
          <a:noFill/>
        </a:ln>
      </dgm:spPr>
      <dgm:t>
        <a:bodyPr/>
        <a:lstStyle/>
        <a:p>
          <a:r>
            <a:rPr lang="en-US" sz="2400" dirty="0"/>
            <a:t>Navigating</a:t>
          </a:r>
        </a:p>
      </dgm:t>
    </dgm:pt>
    <dgm:pt modelId="{D9939148-DAC9-46F6-B605-4FD726A6F8A8}" type="parTrans" cxnId="{1358899E-75CA-42BC-BC65-3A996874D587}">
      <dgm:prSet/>
      <dgm:spPr/>
      <dgm:t>
        <a:bodyPr/>
        <a:lstStyle/>
        <a:p>
          <a:endParaRPr lang="en-US" sz="2400"/>
        </a:p>
      </dgm:t>
    </dgm:pt>
    <dgm:pt modelId="{33F223FC-5D88-4699-AA4C-686462184ECE}" type="sibTrans" cxnId="{1358899E-75CA-42BC-BC65-3A996874D587}">
      <dgm:prSet/>
      <dgm:spPr/>
      <dgm:t>
        <a:bodyPr/>
        <a:lstStyle/>
        <a:p>
          <a:endParaRPr lang="en-US" sz="2400"/>
        </a:p>
      </dgm:t>
    </dgm:pt>
    <dgm:pt modelId="{EAE05253-E434-41B8-B9C0-C635C1CA091D}">
      <dgm:prSet phldrT="[Text]" custT="1"/>
      <dgm:spPr/>
      <dgm:t>
        <a:bodyPr/>
        <a:lstStyle/>
        <a:p>
          <a:r>
            <a:rPr lang="en-US" sz="2200" dirty="0">
              <a:solidFill>
                <a:schemeClr val="bg1">
                  <a:lumMod val="50000"/>
                </a:schemeClr>
              </a:solidFill>
            </a:rPr>
            <a:t> To avoid or go around obstacles</a:t>
          </a:r>
        </a:p>
      </dgm:t>
    </dgm:pt>
    <dgm:pt modelId="{38DF46DA-36ED-4860-904F-95CF3EEEA4DA}" type="parTrans" cxnId="{A0E1EA5B-F7FA-4B73-8224-BC32544F2923}">
      <dgm:prSet/>
      <dgm:spPr/>
      <dgm:t>
        <a:bodyPr/>
        <a:lstStyle/>
        <a:p>
          <a:endParaRPr lang="en-US" sz="2400"/>
        </a:p>
      </dgm:t>
    </dgm:pt>
    <dgm:pt modelId="{9BD4B26A-8F33-436C-BA67-B2F20092303B}" type="sibTrans" cxnId="{A0E1EA5B-F7FA-4B73-8224-BC32544F2923}">
      <dgm:prSet/>
      <dgm:spPr/>
      <dgm:t>
        <a:bodyPr/>
        <a:lstStyle/>
        <a:p>
          <a:endParaRPr lang="en-US" sz="2400"/>
        </a:p>
      </dgm:t>
    </dgm:pt>
    <dgm:pt modelId="{4B895098-C293-4D11-A969-9F6352A99CE1}">
      <dgm:prSet phldrT="[Text]" custT="1"/>
      <dgm:spPr>
        <a:solidFill>
          <a:schemeClr val="accent4"/>
        </a:solidFill>
        <a:ln>
          <a:noFill/>
        </a:ln>
      </dgm:spPr>
      <dgm:t>
        <a:bodyPr/>
        <a:lstStyle/>
        <a:p>
          <a:r>
            <a:rPr lang="en-US" sz="2400" dirty="0"/>
            <a:t>Advocating</a:t>
          </a:r>
        </a:p>
      </dgm:t>
    </dgm:pt>
    <dgm:pt modelId="{40A61626-9EAC-48EE-91C0-38A78CA027A2}" type="parTrans" cxnId="{ECD4413D-E409-44CF-B5AA-FF470D4465B9}">
      <dgm:prSet/>
      <dgm:spPr/>
      <dgm:t>
        <a:bodyPr/>
        <a:lstStyle/>
        <a:p>
          <a:endParaRPr lang="en-US" sz="2400"/>
        </a:p>
      </dgm:t>
    </dgm:pt>
    <dgm:pt modelId="{F23B8C17-EBC1-45B4-B702-CE67CC430F73}" type="sibTrans" cxnId="{ECD4413D-E409-44CF-B5AA-FF470D4465B9}">
      <dgm:prSet/>
      <dgm:spPr/>
      <dgm:t>
        <a:bodyPr/>
        <a:lstStyle/>
        <a:p>
          <a:endParaRPr lang="en-US" sz="2400"/>
        </a:p>
      </dgm:t>
    </dgm:pt>
    <dgm:pt modelId="{9A2B83BC-C36B-4B14-BE0B-E5BB21E6FB27}">
      <dgm:prSet phldrT="[Text]" custT="1"/>
      <dgm:spPr/>
      <dgm:t>
        <a:bodyPr/>
        <a:lstStyle/>
        <a:p>
          <a:r>
            <a:rPr lang="en-US" sz="2200" dirty="0">
              <a:solidFill>
                <a:schemeClr val="bg1">
                  <a:lumMod val="50000"/>
                </a:schemeClr>
              </a:solidFill>
            </a:rPr>
            <a:t> To create change for self and others</a:t>
          </a:r>
        </a:p>
      </dgm:t>
    </dgm:pt>
    <dgm:pt modelId="{AB97C6A7-4AED-456A-AC5E-7EE799FB3A46}" type="parTrans" cxnId="{31E2DC2C-B7E2-4D3A-94A7-3573728A0ADA}">
      <dgm:prSet/>
      <dgm:spPr/>
      <dgm:t>
        <a:bodyPr/>
        <a:lstStyle/>
        <a:p>
          <a:endParaRPr lang="en-US" sz="2400"/>
        </a:p>
      </dgm:t>
    </dgm:pt>
    <dgm:pt modelId="{C5569542-9B47-41B8-A684-958F227BE0BE}" type="sibTrans" cxnId="{31E2DC2C-B7E2-4D3A-94A7-3573728A0ADA}">
      <dgm:prSet/>
      <dgm:spPr/>
      <dgm:t>
        <a:bodyPr/>
        <a:lstStyle/>
        <a:p>
          <a:endParaRPr lang="en-US" sz="2400"/>
        </a:p>
      </dgm:t>
    </dgm:pt>
    <dgm:pt modelId="{91A7AEC4-3840-49C1-999F-B054E9DF97D0}">
      <dgm:prSet phldrT="[Text]" custT="1"/>
      <dgm:spPr/>
      <dgm:t>
        <a:bodyPr/>
        <a:lstStyle/>
        <a:p>
          <a:pPr>
            <a:buClr>
              <a:schemeClr val="accent4"/>
            </a:buClr>
            <a:buFont typeface="Wingdings" panose="05000000000000000000" pitchFamily="2" charset="2"/>
            <a:buChar char="§"/>
          </a:pPr>
          <a:r>
            <a:rPr lang="en-US" sz="2400" dirty="0">
              <a:solidFill>
                <a:schemeClr val="tx1"/>
              </a:solidFill>
            </a:rPr>
            <a:t>In what ways have you </a:t>
          </a:r>
          <a:r>
            <a:rPr lang="en-US" sz="2400" b="1" dirty="0">
              <a:solidFill>
                <a:schemeClr val="tx1"/>
              </a:solidFill>
            </a:rPr>
            <a:t>advocated</a:t>
          </a:r>
          <a:r>
            <a:rPr lang="en-US" sz="2400" dirty="0">
              <a:solidFill>
                <a:schemeClr val="tx1"/>
              </a:solidFill>
            </a:rPr>
            <a:t> for yourself and/or other women?</a:t>
          </a:r>
        </a:p>
      </dgm:t>
    </dgm:pt>
    <dgm:pt modelId="{3E707298-A41B-4624-AA12-7759D173A04D}" type="parTrans" cxnId="{7946DE2D-EBC4-4E78-AC40-CAAD483594C8}">
      <dgm:prSet/>
      <dgm:spPr/>
      <dgm:t>
        <a:bodyPr/>
        <a:lstStyle/>
        <a:p>
          <a:endParaRPr lang="en-US" sz="2400"/>
        </a:p>
      </dgm:t>
    </dgm:pt>
    <dgm:pt modelId="{60DDD5B1-1DFA-43F1-9671-FC8CC1DD229B}" type="sibTrans" cxnId="{7946DE2D-EBC4-4E78-AC40-CAAD483594C8}">
      <dgm:prSet/>
      <dgm:spPr/>
      <dgm:t>
        <a:bodyPr/>
        <a:lstStyle/>
        <a:p>
          <a:endParaRPr lang="en-US" sz="2400"/>
        </a:p>
      </dgm:t>
    </dgm:pt>
    <dgm:pt modelId="{D54CE62F-E159-4EE8-B155-3CA15ECF1C5E}">
      <dgm:prSet phldrT="[Text]" custT="1"/>
      <dgm:spPr/>
      <dgm:t>
        <a:bodyPr/>
        <a:lstStyle/>
        <a:p>
          <a:pPr>
            <a:buClr>
              <a:schemeClr val="accent4"/>
            </a:buClr>
            <a:buFont typeface="Wingdings" panose="05000000000000000000" pitchFamily="2" charset="2"/>
            <a:buChar char="§"/>
          </a:pPr>
          <a:r>
            <a:rPr lang="en-US" sz="2400" dirty="0">
              <a:solidFill>
                <a:schemeClr val="tx1"/>
              </a:solidFill>
            </a:rPr>
            <a:t>When have you </a:t>
          </a:r>
          <a:r>
            <a:rPr lang="en-US" sz="2400" b="1" dirty="0">
              <a:solidFill>
                <a:schemeClr val="tx1"/>
              </a:solidFill>
            </a:rPr>
            <a:t>navigated</a:t>
          </a:r>
          <a:r>
            <a:rPr lang="en-US" sz="2400" dirty="0">
              <a:solidFill>
                <a:schemeClr val="tx1"/>
              </a:solidFill>
            </a:rPr>
            <a:t> exclusion based on your gender and/or other identity?</a:t>
          </a:r>
        </a:p>
      </dgm:t>
    </dgm:pt>
    <dgm:pt modelId="{2F03B10C-94DE-42FC-B56C-B3412D3611B6}" type="parTrans" cxnId="{AA2E353A-B2E1-4357-900B-6449827A7515}">
      <dgm:prSet/>
      <dgm:spPr/>
      <dgm:t>
        <a:bodyPr/>
        <a:lstStyle/>
        <a:p>
          <a:endParaRPr lang="en-US" sz="2000"/>
        </a:p>
      </dgm:t>
    </dgm:pt>
    <dgm:pt modelId="{909DA719-15E9-49ED-91E6-33CA2178A393}" type="sibTrans" cxnId="{AA2E353A-B2E1-4357-900B-6449827A7515}">
      <dgm:prSet/>
      <dgm:spPr/>
      <dgm:t>
        <a:bodyPr/>
        <a:lstStyle/>
        <a:p>
          <a:endParaRPr lang="en-US" sz="2000"/>
        </a:p>
      </dgm:t>
    </dgm:pt>
    <dgm:pt modelId="{9D15C8FA-4FEB-4722-837E-7C2FB33251F0}">
      <dgm:prSet phldrT="[Text]" custT="1"/>
      <dgm:spPr/>
      <dgm:t>
        <a:bodyPr/>
        <a:lstStyle/>
        <a:p>
          <a:pPr>
            <a:buClr>
              <a:schemeClr val="accent4"/>
            </a:buClr>
            <a:buFont typeface="Wingdings" panose="05000000000000000000" pitchFamily="2" charset="2"/>
            <a:buChar char="§"/>
          </a:pPr>
          <a:r>
            <a:rPr lang="en-US" sz="2400" dirty="0"/>
            <a:t>How have you </a:t>
          </a:r>
          <a:r>
            <a:rPr lang="en-US" sz="2400" b="1" dirty="0"/>
            <a:t>reframed</a:t>
          </a:r>
          <a:r>
            <a:rPr lang="en-US" sz="2400" dirty="0"/>
            <a:t> difficult challenges into inspiring opportunities?</a:t>
          </a:r>
        </a:p>
      </dgm:t>
    </dgm:pt>
    <dgm:pt modelId="{757AB092-4320-46F5-8714-C6D88CCB6287}" type="parTrans" cxnId="{29CA7CCB-7106-4C75-9DB5-E3D7490FB4EA}">
      <dgm:prSet/>
      <dgm:spPr/>
      <dgm:t>
        <a:bodyPr/>
        <a:lstStyle/>
        <a:p>
          <a:endParaRPr lang="en-US" sz="2000"/>
        </a:p>
      </dgm:t>
    </dgm:pt>
    <dgm:pt modelId="{C3361094-48FA-49A7-9F50-2C3AF6B7B896}" type="sibTrans" cxnId="{29CA7CCB-7106-4C75-9DB5-E3D7490FB4EA}">
      <dgm:prSet/>
      <dgm:spPr/>
      <dgm:t>
        <a:bodyPr/>
        <a:lstStyle/>
        <a:p>
          <a:endParaRPr lang="en-US" sz="2000"/>
        </a:p>
      </dgm:t>
    </dgm:pt>
    <dgm:pt modelId="{00A3DF37-C35B-48C1-8E2A-DE6C4C51AC82}" type="pres">
      <dgm:prSet presAssocID="{42F34EBE-8B41-45A1-B40C-4121A568498E}" presName="Name0" presStyleCnt="0">
        <dgm:presLayoutVars>
          <dgm:chMax/>
          <dgm:chPref val="3"/>
          <dgm:dir/>
          <dgm:animOne val="branch"/>
          <dgm:animLvl val="lvl"/>
        </dgm:presLayoutVars>
      </dgm:prSet>
      <dgm:spPr/>
    </dgm:pt>
    <dgm:pt modelId="{7416CED2-DD08-4304-98F9-D70759A52837}" type="pres">
      <dgm:prSet presAssocID="{32833D40-5C7E-4543-962D-892A730C9D40}" presName="composite" presStyleCnt="0"/>
      <dgm:spPr/>
    </dgm:pt>
    <dgm:pt modelId="{31D1F2FE-B071-48A0-A2F0-687999591817}" type="pres">
      <dgm:prSet presAssocID="{32833D40-5C7E-4543-962D-892A730C9D40}" presName="FirstChild" presStyleLbl="revTx" presStyleIdx="0" presStyleCnt="6">
        <dgm:presLayoutVars>
          <dgm:chMax val="0"/>
          <dgm:chPref val="0"/>
          <dgm:bulletEnabled val="1"/>
        </dgm:presLayoutVars>
      </dgm:prSet>
      <dgm:spPr/>
    </dgm:pt>
    <dgm:pt modelId="{EFE60E34-FAC8-4DDF-888A-D162F27BC1AB}" type="pres">
      <dgm:prSet presAssocID="{32833D40-5C7E-4543-962D-892A730C9D40}" presName="Parent" presStyleLbl="alignNode1" presStyleIdx="0" presStyleCnt="3" custScaleX="107997">
        <dgm:presLayoutVars>
          <dgm:chMax val="3"/>
          <dgm:chPref val="3"/>
          <dgm:bulletEnabled val="1"/>
        </dgm:presLayoutVars>
      </dgm:prSet>
      <dgm:spPr/>
    </dgm:pt>
    <dgm:pt modelId="{C0E957F6-FB4C-46DE-B74D-D3042FC2A653}" type="pres">
      <dgm:prSet presAssocID="{32833D40-5C7E-4543-962D-892A730C9D40}" presName="Accent" presStyleLbl="parChTrans1D1" presStyleIdx="0" presStyleCnt="3"/>
      <dgm:spPr/>
    </dgm:pt>
    <dgm:pt modelId="{9506B18E-7117-493E-A764-5F6A4D0C8CD0}" type="pres">
      <dgm:prSet presAssocID="{32833D40-5C7E-4543-962D-892A730C9D40}" presName="Child" presStyleLbl="revTx" presStyleIdx="1" presStyleCnt="6">
        <dgm:presLayoutVars>
          <dgm:chMax val="0"/>
          <dgm:chPref val="0"/>
          <dgm:bulletEnabled val="1"/>
        </dgm:presLayoutVars>
      </dgm:prSet>
      <dgm:spPr/>
    </dgm:pt>
    <dgm:pt modelId="{FF5A17F7-3932-4D9B-8655-E2E5F746F4D4}" type="pres">
      <dgm:prSet presAssocID="{C4518955-0688-4FE7-A4E2-9E9809A3E669}" presName="sibTrans" presStyleCnt="0"/>
      <dgm:spPr/>
    </dgm:pt>
    <dgm:pt modelId="{75F951F3-AC8F-4D2B-89AD-EF39420C04D4}" type="pres">
      <dgm:prSet presAssocID="{4285BFFB-1433-432C-A5D7-93545BCB3BD9}" presName="composite" presStyleCnt="0"/>
      <dgm:spPr/>
    </dgm:pt>
    <dgm:pt modelId="{8DDEFE02-E4C7-43B8-9FDA-1251E9726FD8}" type="pres">
      <dgm:prSet presAssocID="{4285BFFB-1433-432C-A5D7-93545BCB3BD9}" presName="FirstChild" presStyleLbl="revTx" presStyleIdx="2" presStyleCnt="6">
        <dgm:presLayoutVars>
          <dgm:chMax val="0"/>
          <dgm:chPref val="0"/>
          <dgm:bulletEnabled val="1"/>
        </dgm:presLayoutVars>
      </dgm:prSet>
      <dgm:spPr/>
    </dgm:pt>
    <dgm:pt modelId="{5465B731-E540-4CE8-B360-E108A8E119E9}" type="pres">
      <dgm:prSet presAssocID="{4285BFFB-1433-432C-A5D7-93545BCB3BD9}" presName="Parent" presStyleLbl="alignNode1" presStyleIdx="1" presStyleCnt="3" custScaleX="107997">
        <dgm:presLayoutVars>
          <dgm:chMax val="3"/>
          <dgm:chPref val="3"/>
          <dgm:bulletEnabled val="1"/>
        </dgm:presLayoutVars>
      </dgm:prSet>
      <dgm:spPr/>
    </dgm:pt>
    <dgm:pt modelId="{3DF82F56-8930-4FC1-BED9-C49AF743BD59}" type="pres">
      <dgm:prSet presAssocID="{4285BFFB-1433-432C-A5D7-93545BCB3BD9}" presName="Accent" presStyleLbl="parChTrans1D1" presStyleIdx="1" presStyleCnt="3"/>
      <dgm:spPr/>
    </dgm:pt>
    <dgm:pt modelId="{018BDFDA-8BB8-4707-9DB3-65155F184155}" type="pres">
      <dgm:prSet presAssocID="{4285BFFB-1433-432C-A5D7-93545BCB3BD9}" presName="Child" presStyleLbl="revTx" presStyleIdx="3" presStyleCnt="6">
        <dgm:presLayoutVars>
          <dgm:chMax val="0"/>
          <dgm:chPref val="0"/>
          <dgm:bulletEnabled val="1"/>
        </dgm:presLayoutVars>
      </dgm:prSet>
      <dgm:spPr/>
    </dgm:pt>
    <dgm:pt modelId="{6291CE98-12F3-4F90-A3E5-01EA2EB26620}" type="pres">
      <dgm:prSet presAssocID="{33F223FC-5D88-4699-AA4C-686462184ECE}" presName="sibTrans" presStyleCnt="0"/>
      <dgm:spPr/>
    </dgm:pt>
    <dgm:pt modelId="{08AFD423-F1CD-45E6-9466-912E0BDE3903}" type="pres">
      <dgm:prSet presAssocID="{4B895098-C293-4D11-A969-9F6352A99CE1}" presName="composite" presStyleCnt="0"/>
      <dgm:spPr/>
    </dgm:pt>
    <dgm:pt modelId="{9B0BDF7B-FF5D-42C9-9289-C74A3E279008}" type="pres">
      <dgm:prSet presAssocID="{4B895098-C293-4D11-A969-9F6352A99CE1}" presName="FirstChild" presStyleLbl="revTx" presStyleIdx="4" presStyleCnt="6">
        <dgm:presLayoutVars>
          <dgm:chMax val="0"/>
          <dgm:chPref val="0"/>
          <dgm:bulletEnabled val="1"/>
        </dgm:presLayoutVars>
      </dgm:prSet>
      <dgm:spPr/>
    </dgm:pt>
    <dgm:pt modelId="{DDAD8B5C-AFEC-492B-9B8B-5597A1C9FE0E}" type="pres">
      <dgm:prSet presAssocID="{4B895098-C293-4D11-A969-9F6352A99CE1}" presName="Parent" presStyleLbl="alignNode1" presStyleIdx="2" presStyleCnt="3" custScaleX="107997">
        <dgm:presLayoutVars>
          <dgm:chMax val="3"/>
          <dgm:chPref val="3"/>
          <dgm:bulletEnabled val="1"/>
        </dgm:presLayoutVars>
      </dgm:prSet>
      <dgm:spPr/>
    </dgm:pt>
    <dgm:pt modelId="{760B85A6-1682-436A-BFA7-333334A76BD8}" type="pres">
      <dgm:prSet presAssocID="{4B895098-C293-4D11-A969-9F6352A99CE1}" presName="Accent" presStyleLbl="parChTrans1D1" presStyleIdx="2" presStyleCnt="3"/>
      <dgm:spPr/>
    </dgm:pt>
    <dgm:pt modelId="{81C15D99-06E6-4595-A592-2A4CF8DCD79F}" type="pres">
      <dgm:prSet presAssocID="{4B895098-C293-4D11-A969-9F6352A99CE1}" presName="Child" presStyleLbl="revTx" presStyleIdx="5" presStyleCnt="6">
        <dgm:presLayoutVars>
          <dgm:chMax val="0"/>
          <dgm:chPref val="0"/>
          <dgm:bulletEnabled val="1"/>
        </dgm:presLayoutVars>
      </dgm:prSet>
      <dgm:spPr/>
    </dgm:pt>
  </dgm:ptLst>
  <dgm:cxnLst>
    <dgm:cxn modelId="{FF568D0A-F4CE-40FD-A12B-6194EE6A83F7}" srcId="{42F34EBE-8B41-45A1-B40C-4121A568498E}" destId="{32833D40-5C7E-4543-962D-892A730C9D40}" srcOrd="0" destOrd="0" parTransId="{252A7536-48BA-4499-84C2-B56EE4CBA64B}" sibTransId="{C4518955-0688-4FE7-A4E2-9E9809A3E669}"/>
    <dgm:cxn modelId="{2A2D590E-15BD-486E-B8A9-1241F5233AB9}" type="presOf" srcId="{4B895098-C293-4D11-A969-9F6352A99CE1}" destId="{DDAD8B5C-AFEC-492B-9B8B-5597A1C9FE0E}" srcOrd="0" destOrd="0" presId="urn:microsoft.com/office/officeart/2011/layout/TabList"/>
    <dgm:cxn modelId="{5E570615-F7D0-411A-BB2A-91B2E462AA6E}" type="presOf" srcId="{4285BFFB-1433-432C-A5D7-93545BCB3BD9}" destId="{5465B731-E540-4CE8-B360-E108A8E119E9}" srcOrd="0" destOrd="0" presId="urn:microsoft.com/office/officeart/2011/layout/TabList"/>
    <dgm:cxn modelId="{0C6C9E1C-2F2E-4581-B1D3-8FDE1BCE51ED}" type="presOf" srcId="{91A7AEC4-3840-49C1-999F-B054E9DF97D0}" destId="{81C15D99-06E6-4595-A592-2A4CF8DCD79F}" srcOrd="0" destOrd="0" presId="urn:microsoft.com/office/officeart/2011/layout/TabList"/>
    <dgm:cxn modelId="{31E2DC2C-B7E2-4D3A-94A7-3573728A0ADA}" srcId="{4B895098-C293-4D11-A969-9F6352A99CE1}" destId="{9A2B83BC-C36B-4B14-BE0B-E5BB21E6FB27}" srcOrd="0" destOrd="0" parTransId="{AB97C6A7-4AED-456A-AC5E-7EE799FB3A46}" sibTransId="{C5569542-9B47-41B8-A684-958F227BE0BE}"/>
    <dgm:cxn modelId="{7946DE2D-EBC4-4E78-AC40-CAAD483594C8}" srcId="{4B895098-C293-4D11-A969-9F6352A99CE1}" destId="{91A7AEC4-3840-49C1-999F-B054E9DF97D0}" srcOrd="1" destOrd="0" parTransId="{3E707298-A41B-4624-AA12-7759D173A04D}" sibTransId="{60DDD5B1-1DFA-43F1-9671-FC8CC1DD229B}"/>
    <dgm:cxn modelId="{73AD1735-B339-4859-962B-1071C10D541E}" type="presOf" srcId="{E116A10A-BADF-40F6-BEE0-250CB508CB53}" destId="{31D1F2FE-B071-48A0-A2F0-687999591817}" srcOrd="0" destOrd="0" presId="urn:microsoft.com/office/officeart/2011/layout/TabList"/>
    <dgm:cxn modelId="{AA2E353A-B2E1-4357-900B-6449827A7515}" srcId="{4285BFFB-1433-432C-A5D7-93545BCB3BD9}" destId="{D54CE62F-E159-4EE8-B155-3CA15ECF1C5E}" srcOrd="1" destOrd="0" parTransId="{2F03B10C-94DE-42FC-B56C-B3412D3611B6}" sibTransId="{909DA719-15E9-49ED-91E6-33CA2178A393}"/>
    <dgm:cxn modelId="{ECD4413D-E409-44CF-B5AA-FF470D4465B9}" srcId="{42F34EBE-8B41-45A1-B40C-4121A568498E}" destId="{4B895098-C293-4D11-A969-9F6352A99CE1}" srcOrd="2" destOrd="0" parTransId="{40A61626-9EAC-48EE-91C0-38A78CA027A2}" sibTransId="{F23B8C17-EBC1-45B4-B702-CE67CC430F73}"/>
    <dgm:cxn modelId="{A0E1EA5B-F7FA-4B73-8224-BC32544F2923}" srcId="{4285BFFB-1433-432C-A5D7-93545BCB3BD9}" destId="{EAE05253-E434-41B8-B9C0-C635C1CA091D}" srcOrd="0" destOrd="0" parTransId="{38DF46DA-36ED-4860-904F-95CF3EEEA4DA}" sibTransId="{9BD4B26A-8F33-436C-BA67-B2F20092303B}"/>
    <dgm:cxn modelId="{C17B9D60-3794-4BB1-B120-54352F485693}" type="presOf" srcId="{EAE05253-E434-41B8-B9C0-C635C1CA091D}" destId="{8DDEFE02-E4C7-43B8-9FDA-1251E9726FD8}" srcOrd="0" destOrd="0" presId="urn:microsoft.com/office/officeart/2011/layout/TabList"/>
    <dgm:cxn modelId="{AAE25C42-435A-436F-8729-F10E535AAA0A}" srcId="{32833D40-5C7E-4543-962D-892A730C9D40}" destId="{E116A10A-BADF-40F6-BEE0-250CB508CB53}" srcOrd="0" destOrd="0" parTransId="{67C7C04C-65F4-40B9-A532-A373F62DEADD}" sibTransId="{4C3F18B3-FB68-45E4-8E79-0E7FC3580E16}"/>
    <dgm:cxn modelId="{1BB0AB6F-D56F-4D83-BB27-ACD6DB6A65D7}" type="presOf" srcId="{42F34EBE-8B41-45A1-B40C-4121A568498E}" destId="{00A3DF37-C35B-48C1-8E2A-DE6C4C51AC82}" srcOrd="0" destOrd="0" presId="urn:microsoft.com/office/officeart/2011/layout/TabList"/>
    <dgm:cxn modelId="{1358899E-75CA-42BC-BC65-3A996874D587}" srcId="{42F34EBE-8B41-45A1-B40C-4121A568498E}" destId="{4285BFFB-1433-432C-A5D7-93545BCB3BD9}" srcOrd="1" destOrd="0" parTransId="{D9939148-DAC9-46F6-B605-4FD726A6F8A8}" sibTransId="{33F223FC-5D88-4699-AA4C-686462184ECE}"/>
    <dgm:cxn modelId="{659D43B6-BAE5-4368-A4FB-422CCCF54773}" type="presOf" srcId="{9D15C8FA-4FEB-4722-837E-7C2FB33251F0}" destId="{9506B18E-7117-493E-A764-5F6A4D0C8CD0}" srcOrd="0" destOrd="0" presId="urn:microsoft.com/office/officeart/2011/layout/TabList"/>
    <dgm:cxn modelId="{29CA7CCB-7106-4C75-9DB5-E3D7490FB4EA}" srcId="{32833D40-5C7E-4543-962D-892A730C9D40}" destId="{9D15C8FA-4FEB-4722-837E-7C2FB33251F0}" srcOrd="1" destOrd="0" parTransId="{757AB092-4320-46F5-8714-C6D88CCB6287}" sibTransId="{C3361094-48FA-49A7-9F50-2C3AF6B7B896}"/>
    <dgm:cxn modelId="{E5D804F9-E9AB-4600-ACB7-F1726E002F3B}" type="presOf" srcId="{32833D40-5C7E-4543-962D-892A730C9D40}" destId="{EFE60E34-FAC8-4DDF-888A-D162F27BC1AB}" srcOrd="0" destOrd="0" presId="urn:microsoft.com/office/officeart/2011/layout/TabList"/>
    <dgm:cxn modelId="{FCC609FB-7230-4382-ADA4-CEDC0C2529CD}" type="presOf" srcId="{9A2B83BC-C36B-4B14-BE0B-E5BB21E6FB27}" destId="{9B0BDF7B-FF5D-42C9-9289-C74A3E279008}" srcOrd="0" destOrd="0" presId="urn:microsoft.com/office/officeart/2011/layout/TabList"/>
    <dgm:cxn modelId="{02E44DFC-38D7-405A-8CFD-DEAB4BFC8CCA}" type="presOf" srcId="{D54CE62F-E159-4EE8-B155-3CA15ECF1C5E}" destId="{018BDFDA-8BB8-4707-9DB3-65155F184155}" srcOrd="0" destOrd="0" presId="urn:microsoft.com/office/officeart/2011/layout/TabList"/>
    <dgm:cxn modelId="{0275B210-17E2-456C-A367-9406EF401931}" type="presParOf" srcId="{00A3DF37-C35B-48C1-8E2A-DE6C4C51AC82}" destId="{7416CED2-DD08-4304-98F9-D70759A52837}" srcOrd="0" destOrd="0" presId="urn:microsoft.com/office/officeart/2011/layout/TabList"/>
    <dgm:cxn modelId="{74E52133-AD08-4283-9E0A-A37E5FBF60A1}" type="presParOf" srcId="{7416CED2-DD08-4304-98F9-D70759A52837}" destId="{31D1F2FE-B071-48A0-A2F0-687999591817}" srcOrd="0" destOrd="0" presId="urn:microsoft.com/office/officeart/2011/layout/TabList"/>
    <dgm:cxn modelId="{174CB167-E230-4CF1-9637-A653A0FA235D}" type="presParOf" srcId="{7416CED2-DD08-4304-98F9-D70759A52837}" destId="{EFE60E34-FAC8-4DDF-888A-D162F27BC1AB}" srcOrd="1" destOrd="0" presId="urn:microsoft.com/office/officeart/2011/layout/TabList"/>
    <dgm:cxn modelId="{63F47F83-8978-4F37-8173-D45ACFA9FA64}" type="presParOf" srcId="{7416CED2-DD08-4304-98F9-D70759A52837}" destId="{C0E957F6-FB4C-46DE-B74D-D3042FC2A653}" srcOrd="2" destOrd="0" presId="urn:microsoft.com/office/officeart/2011/layout/TabList"/>
    <dgm:cxn modelId="{1EB6CF35-0843-4EFB-9CC1-4B5B53A949F5}" type="presParOf" srcId="{00A3DF37-C35B-48C1-8E2A-DE6C4C51AC82}" destId="{9506B18E-7117-493E-A764-5F6A4D0C8CD0}" srcOrd="1" destOrd="0" presId="urn:microsoft.com/office/officeart/2011/layout/TabList"/>
    <dgm:cxn modelId="{0B139569-3ECF-4505-A81C-51B03787C667}" type="presParOf" srcId="{00A3DF37-C35B-48C1-8E2A-DE6C4C51AC82}" destId="{FF5A17F7-3932-4D9B-8655-E2E5F746F4D4}" srcOrd="2" destOrd="0" presId="urn:microsoft.com/office/officeart/2011/layout/TabList"/>
    <dgm:cxn modelId="{55D51A22-F86F-4E12-BC86-62069F463BE0}" type="presParOf" srcId="{00A3DF37-C35B-48C1-8E2A-DE6C4C51AC82}" destId="{75F951F3-AC8F-4D2B-89AD-EF39420C04D4}" srcOrd="3" destOrd="0" presId="urn:microsoft.com/office/officeart/2011/layout/TabList"/>
    <dgm:cxn modelId="{AC8D6533-0BEB-49DD-A8D6-EC022CF02EBA}" type="presParOf" srcId="{75F951F3-AC8F-4D2B-89AD-EF39420C04D4}" destId="{8DDEFE02-E4C7-43B8-9FDA-1251E9726FD8}" srcOrd="0" destOrd="0" presId="urn:microsoft.com/office/officeart/2011/layout/TabList"/>
    <dgm:cxn modelId="{117D57C8-22D6-4223-9DA1-6729EC2F5192}" type="presParOf" srcId="{75F951F3-AC8F-4D2B-89AD-EF39420C04D4}" destId="{5465B731-E540-4CE8-B360-E108A8E119E9}" srcOrd="1" destOrd="0" presId="urn:microsoft.com/office/officeart/2011/layout/TabList"/>
    <dgm:cxn modelId="{A8BCA04F-665E-466E-B17E-B09339DA51C1}" type="presParOf" srcId="{75F951F3-AC8F-4D2B-89AD-EF39420C04D4}" destId="{3DF82F56-8930-4FC1-BED9-C49AF743BD59}" srcOrd="2" destOrd="0" presId="urn:microsoft.com/office/officeart/2011/layout/TabList"/>
    <dgm:cxn modelId="{11528319-B7E4-4340-A389-B3F2BB45EF4E}" type="presParOf" srcId="{00A3DF37-C35B-48C1-8E2A-DE6C4C51AC82}" destId="{018BDFDA-8BB8-4707-9DB3-65155F184155}" srcOrd="4" destOrd="0" presId="urn:microsoft.com/office/officeart/2011/layout/TabList"/>
    <dgm:cxn modelId="{D6154BCC-DAD8-4D98-9336-00072F35B92B}" type="presParOf" srcId="{00A3DF37-C35B-48C1-8E2A-DE6C4C51AC82}" destId="{6291CE98-12F3-4F90-A3E5-01EA2EB26620}" srcOrd="5" destOrd="0" presId="urn:microsoft.com/office/officeart/2011/layout/TabList"/>
    <dgm:cxn modelId="{3520C654-3E65-445E-8F98-0420E77BE582}" type="presParOf" srcId="{00A3DF37-C35B-48C1-8E2A-DE6C4C51AC82}" destId="{08AFD423-F1CD-45E6-9466-912E0BDE3903}" srcOrd="6" destOrd="0" presId="urn:microsoft.com/office/officeart/2011/layout/TabList"/>
    <dgm:cxn modelId="{FD855571-6DFC-4AF3-A534-5EEF922AB2D9}" type="presParOf" srcId="{08AFD423-F1CD-45E6-9466-912E0BDE3903}" destId="{9B0BDF7B-FF5D-42C9-9289-C74A3E279008}" srcOrd="0" destOrd="0" presId="urn:microsoft.com/office/officeart/2011/layout/TabList"/>
    <dgm:cxn modelId="{339DE927-C25B-46FB-A5F4-1D05E56354C7}" type="presParOf" srcId="{08AFD423-F1CD-45E6-9466-912E0BDE3903}" destId="{DDAD8B5C-AFEC-492B-9B8B-5597A1C9FE0E}" srcOrd="1" destOrd="0" presId="urn:microsoft.com/office/officeart/2011/layout/TabList"/>
    <dgm:cxn modelId="{2F0F7A6C-D3C1-4A2F-94EF-0666D719FA1A}" type="presParOf" srcId="{08AFD423-F1CD-45E6-9466-912E0BDE3903}" destId="{760B85A6-1682-436A-BFA7-333334A76BD8}" srcOrd="2" destOrd="0" presId="urn:microsoft.com/office/officeart/2011/layout/TabList"/>
    <dgm:cxn modelId="{EDBDA1A7-408B-4742-9C78-247AAFF58B0E}" type="presParOf" srcId="{00A3DF37-C35B-48C1-8E2A-DE6C4C51AC82}" destId="{81C15D99-06E6-4595-A592-2A4CF8DCD79F}" srcOrd="7" destOrd="0" presId="urn:microsoft.com/office/officeart/2011/layout/Tab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005D6-D991-46FC-9070-09ECB9E62AF0}">
      <dsp:nvSpPr>
        <dsp:cNvPr id="0" name=""/>
        <dsp:cNvSpPr/>
      </dsp:nvSpPr>
      <dsp:spPr>
        <a:xfrm>
          <a:off x="0" y="4834"/>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1 (5/1/20) Amplifying Yourself and Others</a:t>
          </a:r>
        </a:p>
      </dsp:txBody>
      <dsp:txXfrm>
        <a:off x="23417" y="28251"/>
        <a:ext cx="6945714" cy="432866"/>
      </dsp:txXfrm>
    </dsp:sp>
    <dsp:sp modelId="{073068A7-C588-4267-8978-B3EB80858E19}">
      <dsp:nvSpPr>
        <dsp:cNvPr id="0" name=""/>
        <dsp:cNvSpPr/>
      </dsp:nvSpPr>
      <dsp:spPr>
        <a:xfrm>
          <a:off x="0" y="542134"/>
          <a:ext cx="6992548" cy="479700"/>
        </a:xfrm>
        <a:prstGeom prst="roundRect">
          <a:avLst/>
        </a:prstGeom>
        <a:solidFill>
          <a:schemeClr val="bg1"/>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2 (5/8/20) Deconstructing Gender and Leadership</a:t>
          </a:r>
        </a:p>
      </dsp:txBody>
      <dsp:txXfrm>
        <a:off x="23417" y="565551"/>
        <a:ext cx="6945714" cy="432866"/>
      </dsp:txXfrm>
    </dsp:sp>
    <dsp:sp modelId="{F0C0FBF9-7AB3-4129-A617-35BA99313D0E}">
      <dsp:nvSpPr>
        <dsp:cNvPr id="0" name=""/>
        <dsp:cNvSpPr/>
      </dsp:nvSpPr>
      <dsp:spPr>
        <a:xfrm>
          <a:off x="0" y="1079434"/>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3 (5/15/20) Expanding Identity to Values and Strengths</a:t>
          </a:r>
        </a:p>
      </dsp:txBody>
      <dsp:txXfrm>
        <a:off x="23417" y="1102851"/>
        <a:ext cx="6945714" cy="432866"/>
      </dsp:txXfrm>
    </dsp:sp>
    <dsp:sp modelId="{D55709C1-C855-4448-892A-3AAE3BA81F97}">
      <dsp:nvSpPr>
        <dsp:cNvPr id="0" name=""/>
        <dsp:cNvSpPr/>
      </dsp:nvSpPr>
      <dsp:spPr>
        <a:xfrm>
          <a:off x="0" y="1616735"/>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4 (5/22/20) Cracking the Confidence Code</a:t>
          </a:r>
        </a:p>
      </dsp:txBody>
      <dsp:txXfrm>
        <a:off x="23417" y="1640152"/>
        <a:ext cx="6945714" cy="432866"/>
      </dsp:txXfrm>
    </dsp:sp>
    <dsp:sp modelId="{386189AB-0E02-4AB8-A288-14476A18730F}">
      <dsp:nvSpPr>
        <dsp:cNvPr id="0" name=""/>
        <dsp:cNvSpPr/>
      </dsp:nvSpPr>
      <dsp:spPr>
        <a:xfrm>
          <a:off x="0" y="2154035"/>
          <a:ext cx="6992548" cy="479700"/>
        </a:xfrm>
        <a:prstGeom prst="roundRect">
          <a:avLst/>
        </a:pr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5 (5/29/20) Cultivating Resilience </a:t>
          </a:r>
        </a:p>
      </dsp:txBody>
      <dsp:txXfrm>
        <a:off x="23417" y="2177452"/>
        <a:ext cx="6945714" cy="432866"/>
      </dsp:txXfrm>
    </dsp:sp>
    <dsp:sp modelId="{903EAA85-010B-4148-BD1A-9F12769ACA61}">
      <dsp:nvSpPr>
        <dsp:cNvPr id="0" name=""/>
        <dsp:cNvSpPr/>
      </dsp:nvSpPr>
      <dsp:spPr>
        <a:xfrm>
          <a:off x="0" y="2691335"/>
          <a:ext cx="6992548" cy="479700"/>
        </a:xfrm>
        <a:prstGeom prst="roundRect">
          <a:avLst/>
        </a:prstGeom>
        <a:solidFill>
          <a:srgbClr val="FFC0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6 (6/5/20) Building Inclusive Organizations</a:t>
          </a:r>
        </a:p>
      </dsp:txBody>
      <dsp:txXfrm>
        <a:off x="23417" y="2714752"/>
        <a:ext cx="6945714" cy="432866"/>
      </dsp:txXfrm>
    </dsp:sp>
    <dsp:sp modelId="{B1E93340-C86C-4387-8CFC-200C68DF99D9}">
      <dsp:nvSpPr>
        <dsp:cNvPr id="0" name=""/>
        <dsp:cNvSpPr/>
      </dsp:nvSpPr>
      <dsp:spPr>
        <a:xfrm>
          <a:off x="0" y="32286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7 (6/12/20) Creating Change through Community</a:t>
          </a:r>
        </a:p>
      </dsp:txBody>
      <dsp:txXfrm>
        <a:off x="23417" y="3252052"/>
        <a:ext cx="6945714" cy="432866"/>
      </dsp:txXfrm>
    </dsp:sp>
    <dsp:sp modelId="{6021FA2A-435D-4096-AFA9-4A3D9D6EF7B7}">
      <dsp:nvSpPr>
        <dsp:cNvPr id="0" name=""/>
        <dsp:cNvSpPr/>
      </dsp:nvSpPr>
      <dsp:spPr>
        <a:xfrm>
          <a:off x="0" y="37659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Symbol" panose="05050102010706020507" pitchFamily="18" charset="2"/>
            <a:buNone/>
          </a:pPr>
          <a:r>
            <a:rPr lang="en-US" sz="2000" kern="1200" dirty="0"/>
            <a:t>Session 8 (6/19/20) Sustaining a Movement</a:t>
          </a:r>
        </a:p>
      </dsp:txBody>
      <dsp:txXfrm>
        <a:off x="23417" y="3789352"/>
        <a:ext cx="6945714" cy="432866"/>
      </dsp:txXfrm>
    </dsp:sp>
    <dsp:sp modelId="{3ABB8D66-AAB2-4CB3-9486-78E9FDC0E29E}">
      <dsp:nvSpPr>
        <dsp:cNvPr id="0" name=""/>
        <dsp:cNvSpPr/>
      </dsp:nvSpPr>
      <dsp:spPr>
        <a:xfrm>
          <a:off x="0" y="4303235"/>
          <a:ext cx="6992548" cy="4797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Make-up sessions will take place Wednesdays at 4 p.m. Zoom info on the website.</a:t>
          </a:r>
        </a:p>
      </dsp:txBody>
      <dsp:txXfrm>
        <a:off x="23417" y="4326652"/>
        <a:ext cx="6945714" cy="43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A17CF-1B75-4C16-A0E0-BAE595D128B1}">
      <dsp:nvSpPr>
        <dsp:cNvPr id="0" name=""/>
        <dsp:cNvSpPr/>
      </dsp:nvSpPr>
      <dsp:spPr>
        <a:xfrm>
          <a:off x="-4248482" y="-651829"/>
          <a:ext cx="5061967" cy="5061967"/>
        </a:xfrm>
        <a:prstGeom prst="blockArc">
          <a:avLst>
            <a:gd name="adj1" fmla="val 18900000"/>
            <a:gd name="adj2" fmla="val 2700000"/>
            <a:gd name="adj3" fmla="val 42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26AF54-CFBD-40D3-8145-069D65261067}">
      <dsp:nvSpPr>
        <dsp:cNvPr id="0" name=""/>
        <dsp:cNvSpPr/>
      </dsp:nvSpPr>
      <dsp:spPr>
        <a:xfrm>
          <a:off x="426195" y="288938"/>
          <a:ext cx="7902651" cy="57817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8929"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Improves organizational and financial performance</a:t>
          </a:r>
          <a:endParaRPr lang="en-US" sz="2400" kern="1200" dirty="0"/>
        </a:p>
      </dsp:txBody>
      <dsp:txXfrm>
        <a:off x="426195" y="288938"/>
        <a:ext cx="7902651" cy="578178"/>
      </dsp:txXfrm>
    </dsp:sp>
    <dsp:sp modelId="{279D3D40-D482-4A8D-87B0-809E5F6CCB28}">
      <dsp:nvSpPr>
        <dsp:cNvPr id="0" name=""/>
        <dsp:cNvSpPr/>
      </dsp:nvSpPr>
      <dsp:spPr>
        <a:xfrm>
          <a:off x="64833" y="216666"/>
          <a:ext cx="722722" cy="722722"/>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7685F5-7C85-4031-81FC-0F9B8F6A665B}">
      <dsp:nvSpPr>
        <dsp:cNvPr id="0" name=""/>
        <dsp:cNvSpPr/>
      </dsp:nvSpPr>
      <dsp:spPr>
        <a:xfrm>
          <a:off x="757677" y="1156356"/>
          <a:ext cx="7571168" cy="57817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8929"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Facilitates more creative and effective decision making</a:t>
          </a:r>
          <a:endParaRPr lang="en-US" sz="2400" kern="1200" dirty="0"/>
        </a:p>
      </dsp:txBody>
      <dsp:txXfrm>
        <a:off x="757677" y="1156356"/>
        <a:ext cx="7571168" cy="578178"/>
      </dsp:txXfrm>
    </dsp:sp>
    <dsp:sp modelId="{E76019CA-9954-4328-9D0F-4D586E72BC48}">
      <dsp:nvSpPr>
        <dsp:cNvPr id="0" name=""/>
        <dsp:cNvSpPr/>
      </dsp:nvSpPr>
      <dsp:spPr>
        <a:xfrm>
          <a:off x="396316" y="1084084"/>
          <a:ext cx="722722" cy="72272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7929EA-AABC-4061-90BA-081F9FFC057C}">
      <dsp:nvSpPr>
        <dsp:cNvPr id="0" name=""/>
        <dsp:cNvSpPr/>
      </dsp:nvSpPr>
      <dsp:spPr>
        <a:xfrm>
          <a:off x="757677" y="2023774"/>
          <a:ext cx="7571168" cy="57817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8929"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Increases innovation while also lowering risk</a:t>
          </a:r>
          <a:endParaRPr lang="en-US" sz="2400" kern="1200" dirty="0"/>
        </a:p>
      </dsp:txBody>
      <dsp:txXfrm>
        <a:off x="757677" y="2023774"/>
        <a:ext cx="7571168" cy="578178"/>
      </dsp:txXfrm>
    </dsp:sp>
    <dsp:sp modelId="{FE42C6F1-82F7-4BF5-961E-E091F1CBD617}">
      <dsp:nvSpPr>
        <dsp:cNvPr id="0" name=""/>
        <dsp:cNvSpPr/>
      </dsp:nvSpPr>
      <dsp:spPr>
        <a:xfrm>
          <a:off x="396316" y="1951501"/>
          <a:ext cx="722722" cy="722722"/>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54E517-7FCE-46FE-942B-BF427E719FBC}">
      <dsp:nvSpPr>
        <dsp:cNvPr id="0" name=""/>
        <dsp:cNvSpPr/>
      </dsp:nvSpPr>
      <dsp:spPr>
        <a:xfrm>
          <a:off x="426195" y="2891191"/>
          <a:ext cx="7902651" cy="57817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8929"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Decreases bias, harassment, and other inequities</a:t>
          </a:r>
        </a:p>
      </dsp:txBody>
      <dsp:txXfrm>
        <a:off x="426195" y="2891191"/>
        <a:ext cx="7902651" cy="578178"/>
      </dsp:txXfrm>
    </dsp:sp>
    <dsp:sp modelId="{846788D3-4397-4411-943D-576FF3C3A498}">
      <dsp:nvSpPr>
        <dsp:cNvPr id="0" name=""/>
        <dsp:cNvSpPr/>
      </dsp:nvSpPr>
      <dsp:spPr>
        <a:xfrm>
          <a:off x="64833" y="2818919"/>
          <a:ext cx="722722" cy="722722"/>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A83F1-7E3F-4747-B581-F5B515A532FF}">
      <dsp:nvSpPr>
        <dsp:cNvPr id="0" name=""/>
        <dsp:cNvSpPr/>
      </dsp:nvSpPr>
      <dsp:spPr>
        <a:xfrm>
          <a:off x="890763" y="859091"/>
          <a:ext cx="981188" cy="981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5DCE6E-DD15-460C-8055-8E976CF46B8F}">
      <dsp:nvSpPr>
        <dsp:cNvPr id="0" name=""/>
        <dsp:cNvSpPr/>
      </dsp:nvSpPr>
      <dsp:spPr>
        <a:xfrm>
          <a:off x="291148" y="2235737"/>
          <a:ext cx="2180418" cy="1257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Women perform 2x as much domestic work and childcare as their male partners.</a:t>
          </a:r>
        </a:p>
      </dsp:txBody>
      <dsp:txXfrm>
        <a:off x="291148" y="2235737"/>
        <a:ext cx="2180418" cy="1257714"/>
      </dsp:txXfrm>
    </dsp:sp>
    <dsp:sp modelId="{36808A2E-B444-4AB0-A29B-87B12980A5DE}">
      <dsp:nvSpPr>
        <dsp:cNvPr id="0" name=""/>
        <dsp:cNvSpPr/>
      </dsp:nvSpPr>
      <dsp:spPr>
        <a:xfrm>
          <a:off x="3452755" y="859091"/>
          <a:ext cx="981188" cy="981188"/>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DEA7EA-F274-4347-B326-9F59853C323A}">
      <dsp:nvSpPr>
        <dsp:cNvPr id="0" name=""/>
        <dsp:cNvSpPr/>
      </dsp:nvSpPr>
      <dsp:spPr>
        <a:xfrm>
          <a:off x="2853140" y="2235737"/>
          <a:ext cx="2180418" cy="1257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2 of 3 caregivers for elderly parents and family members are women.</a:t>
          </a:r>
        </a:p>
      </dsp:txBody>
      <dsp:txXfrm>
        <a:off x="2853140" y="2235737"/>
        <a:ext cx="2180418" cy="1257714"/>
      </dsp:txXfrm>
    </dsp:sp>
    <dsp:sp modelId="{149DB75D-0734-4F30-AEE9-6A193CCF1EEE}">
      <dsp:nvSpPr>
        <dsp:cNvPr id="0" name=""/>
        <dsp:cNvSpPr/>
      </dsp:nvSpPr>
      <dsp:spPr>
        <a:xfrm>
          <a:off x="6014747" y="859091"/>
          <a:ext cx="981188" cy="981188"/>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A557E7-FB5A-470E-B5B1-4D68B8FB2EFD}">
      <dsp:nvSpPr>
        <dsp:cNvPr id="0" name=""/>
        <dsp:cNvSpPr/>
      </dsp:nvSpPr>
      <dsp:spPr>
        <a:xfrm>
          <a:off x="5415132" y="2235737"/>
          <a:ext cx="2180418" cy="1257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77% of men think they spend equivalent time with household and care-related tasks. Only 40% of women agree.</a:t>
          </a:r>
        </a:p>
      </dsp:txBody>
      <dsp:txXfrm>
        <a:off x="5415132" y="2235737"/>
        <a:ext cx="2180418" cy="12577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CCB3F-5C6E-4BD1-BC1E-8D5FD9384C5B}">
      <dsp:nvSpPr>
        <dsp:cNvPr id="0" name=""/>
        <dsp:cNvSpPr/>
      </dsp:nvSpPr>
      <dsp:spPr>
        <a:xfrm>
          <a:off x="701" y="241098"/>
          <a:ext cx="2736688" cy="16420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Women have lost 1 million more jobs than men</a:t>
          </a:r>
        </a:p>
      </dsp:txBody>
      <dsp:txXfrm>
        <a:off x="701" y="241098"/>
        <a:ext cx="2736688" cy="1642013"/>
      </dsp:txXfrm>
    </dsp:sp>
    <dsp:sp modelId="{B0D07835-C11A-4120-8057-31E65522BD8E}">
      <dsp:nvSpPr>
        <dsp:cNvPr id="0" name=""/>
        <dsp:cNvSpPr/>
      </dsp:nvSpPr>
      <dsp:spPr>
        <a:xfrm>
          <a:off x="3011058" y="241098"/>
          <a:ext cx="2736688" cy="16420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1 in 3 women are considering downshifting or leaving their careers</a:t>
          </a:r>
        </a:p>
      </dsp:txBody>
      <dsp:txXfrm>
        <a:off x="3011058" y="241098"/>
        <a:ext cx="2736688" cy="1642013"/>
      </dsp:txXfrm>
    </dsp:sp>
    <dsp:sp modelId="{F97DF8C1-5E91-4B7F-B459-058DCE37CD99}">
      <dsp:nvSpPr>
        <dsp:cNvPr id="0" name=""/>
        <dsp:cNvSpPr/>
      </dsp:nvSpPr>
      <dsp:spPr>
        <a:xfrm>
          <a:off x="1333208" y="2156780"/>
          <a:ext cx="3082031" cy="16420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Employment for women is projected to recover two full years after that of men</a:t>
          </a:r>
        </a:p>
      </dsp:txBody>
      <dsp:txXfrm>
        <a:off x="1333208" y="2156780"/>
        <a:ext cx="3082031" cy="16420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D2C4B-E393-4949-8F26-BB9E367D0DC7}">
      <dsp:nvSpPr>
        <dsp:cNvPr id="0" name=""/>
        <dsp:cNvSpPr/>
      </dsp:nvSpPr>
      <dsp:spPr>
        <a:xfrm>
          <a:off x="1536867" y="0"/>
          <a:ext cx="6147472" cy="151328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278" tIns="384374" rIns="119278" bIns="384374" numCol="1" spcCol="1270" anchor="ctr"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kern="1200" dirty="0"/>
            <a:t>Identify biases that limit women and other marginalized groups  </a:t>
          </a:r>
        </a:p>
      </dsp:txBody>
      <dsp:txXfrm>
        <a:off x="1536867" y="0"/>
        <a:ext cx="6147472" cy="1513284"/>
      </dsp:txXfrm>
    </dsp:sp>
    <dsp:sp modelId="{785B3CBC-27A8-4E56-B2B4-E98D94FEF1F6}">
      <dsp:nvSpPr>
        <dsp:cNvPr id="0" name=""/>
        <dsp:cNvSpPr/>
      </dsp:nvSpPr>
      <dsp:spPr>
        <a:xfrm>
          <a:off x="0" y="1476"/>
          <a:ext cx="1536868" cy="151328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326" tIns="149479" rIns="81326" bIns="149479" numCol="1" spcCol="1270" anchor="ctr" anchorCtr="0">
          <a:noAutofit/>
        </a:bodyPr>
        <a:lstStyle/>
        <a:p>
          <a:pPr marL="0" lvl="0" indent="0" algn="ctr" defTabSz="1244600">
            <a:lnSpc>
              <a:spcPct val="90000"/>
            </a:lnSpc>
            <a:spcBef>
              <a:spcPct val="0"/>
            </a:spcBef>
            <a:spcAft>
              <a:spcPct val="35000"/>
            </a:spcAft>
            <a:buNone/>
          </a:pPr>
          <a:r>
            <a:rPr lang="en-US" sz="2800" kern="1200" dirty="0"/>
            <a:t>Reframe</a:t>
          </a:r>
        </a:p>
      </dsp:txBody>
      <dsp:txXfrm>
        <a:off x="0" y="1476"/>
        <a:ext cx="1536868" cy="1513284"/>
      </dsp:txXfrm>
    </dsp:sp>
    <dsp:sp modelId="{1BCAB9D6-CBF5-4D3A-8C2B-6550A9FEA7E2}">
      <dsp:nvSpPr>
        <dsp:cNvPr id="0" name=""/>
        <dsp:cNvSpPr/>
      </dsp:nvSpPr>
      <dsp:spPr>
        <a:xfrm>
          <a:off x="1536868" y="1605558"/>
          <a:ext cx="6147472" cy="1513284"/>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278" tIns="384374" rIns="119278" bIns="384374" numCol="1" spcCol="1270" anchor="ctr" anchorCtr="0">
          <a:noAutofit/>
        </a:bodyPr>
        <a:lstStyle/>
        <a:p>
          <a:pPr marL="0" lvl="0" indent="0" algn="l" defTabSz="1066800">
            <a:lnSpc>
              <a:spcPct val="90000"/>
            </a:lnSpc>
            <a:spcBef>
              <a:spcPct val="0"/>
            </a:spcBef>
            <a:spcAft>
              <a:spcPct val="35000"/>
            </a:spcAft>
            <a:buNone/>
          </a:pPr>
          <a:r>
            <a:rPr lang="en-US" sz="2400" kern="1200" dirty="0"/>
            <a:t>Engage </a:t>
          </a:r>
          <a:r>
            <a:rPr lang="en-US" sz="2400" b="0" kern="1200" dirty="0"/>
            <a:t>men/senior leaders </a:t>
          </a:r>
          <a:r>
            <a:rPr lang="en-US" sz="2400" kern="1200" dirty="0"/>
            <a:t>in mentorship and sponsorship to increase visibility and access </a:t>
          </a:r>
        </a:p>
      </dsp:txBody>
      <dsp:txXfrm>
        <a:off x="1536868" y="1605558"/>
        <a:ext cx="6147472" cy="1513284"/>
      </dsp:txXfrm>
    </dsp:sp>
    <dsp:sp modelId="{67A5320A-5301-4E23-8198-2C6E9F0DFBA8}">
      <dsp:nvSpPr>
        <dsp:cNvPr id="0" name=""/>
        <dsp:cNvSpPr/>
      </dsp:nvSpPr>
      <dsp:spPr>
        <a:xfrm>
          <a:off x="0" y="1605558"/>
          <a:ext cx="1536868" cy="151328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326" tIns="149479" rIns="81326" bIns="149479" numCol="1" spcCol="1270" anchor="ctr" anchorCtr="0">
          <a:noAutofit/>
        </a:bodyPr>
        <a:lstStyle/>
        <a:p>
          <a:pPr marL="0" lvl="0" indent="0" algn="ctr" defTabSz="1244600">
            <a:lnSpc>
              <a:spcPct val="90000"/>
            </a:lnSpc>
            <a:spcBef>
              <a:spcPct val="0"/>
            </a:spcBef>
            <a:spcAft>
              <a:spcPct val="35000"/>
            </a:spcAft>
            <a:buNone/>
          </a:pPr>
          <a:r>
            <a:rPr lang="en-US" sz="2800" kern="1200" dirty="0"/>
            <a:t>Navigate</a:t>
          </a:r>
        </a:p>
      </dsp:txBody>
      <dsp:txXfrm>
        <a:off x="0" y="1605558"/>
        <a:ext cx="1536868" cy="1513284"/>
      </dsp:txXfrm>
    </dsp:sp>
    <dsp:sp modelId="{432FF164-C903-485D-83A6-454FFA8EEAA8}">
      <dsp:nvSpPr>
        <dsp:cNvPr id="0" name=""/>
        <dsp:cNvSpPr/>
      </dsp:nvSpPr>
      <dsp:spPr>
        <a:xfrm>
          <a:off x="1536868" y="3209639"/>
          <a:ext cx="6147472" cy="1513284"/>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9278" tIns="384374" rIns="119278" bIns="384374" numCol="1" spcCol="1270" anchor="ctr" anchorCtr="0">
          <a:noAutofit/>
        </a:bodyPr>
        <a:lstStyle/>
        <a:p>
          <a:pPr marL="0" lvl="0" indent="0" algn="l" defTabSz="1066800">
            <a:lnSpc>
              <a:spcPct val="90000"/>
            </a:lnSpc>
            <a:spcBef>
              <a:spcPct val="0"/>
            </a:spcBef>
            <a:spcAft>
              <a:spcPct val="35000"/>
            </a:spcAft>
            <a:buNone/>
          </a:pPr>
          <a:r>
            <a:rPr lang="en-US" sz="2400" kern="1200" dirty="0"/>
            <a:t>Focus on </a:t>
          </a:r>
          <a:r>
            <a:rPr lang="en-US" sz="2400" b="0" kern="1200" dirty="0"/>
            <a:t>performance</a:t>
          </a:r>
          <a:r>
            <a:rPr lang="en-US" sz="2400" kern="1200" dirty="0"/>
            <a:t> and </a:t>
          </a:r>
          <a:r>
            <a:rPr lang="en-US" sz="2400" b="0" kern="1200" dirty="0"/>
            <a:t>results</a:t>
          </a:r>
          <a:r>
            <a:rPr lang="en-US" sz="2400" kern="1200" dirty="0"/>
            <a:t> for hiring, evaluation, salary, and promotion decisions</a:t>
          </a:r>
        </a:p>
      </dsp:txBody>
      <dsp:txXfrm>
        <a:off x="1536868" y="3209639"/>
        <a:ext cx="6147472" cy="1513284"/>
      </dsp:txXfrm>
    </dsp:sp>
    <dsp:sp modelId="{E7B1219A-0095-4736-9152-7B80CE6A1B13}">
      <dsp:nvSpPr>
        <dsp:cNvPr id="0" name=""/>
        <dsp:cNvSpPr/>
      </dsp:nvSpPr>
      <dsp:spPr>
        <a:xfrm>
          <a:off x="0" y="3209639"/>
          <a:ext cx="1536868" cy="1513284"/>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326" tIns="149479" rIns="81326" bIns="149479" numCol="1" spcCol="1270" anchor="ctr" anchorCtr="0">
          <a:noAutofit/>
        </a:bodyPr>
        <a:lstStyle/>
        <a:p>
          <a:pPr marL="0" lvl="0" indent="0" algn="ctr" defTabSz="1244600">
            <a:lnSpc>
              <a:spcPct val="90000"/>
            </a:lnSpc>
            <a:spcBef>
              <a:spcPct val="0"/>
            </a:spcBef>
            <a:spcAft>
              <a:spcPct val="35000"/>
            </a:spcAft>
            <a:buNone/>
          </a:pPr>
          <a:r>
            <a:rPr lang="en-US" sz="2800" kern="1200" dirty="0"/>
            <a:t>Advocate</a:t>
          </a:r>
        </a:p>
      </dsp:txBody>
      <dsp:txXfrm>
        <a:off x="0" y="3209639"/>
        <a:ext cx="1536868" cy="15132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144F4-9CB6-4C1A-A66F-6D7DCA5B2CF7}">
      <dsp:nvSpPr>
        <dsp:cNvPr id="0" name=""/>
        <dsp:cNvSpPr/>
      </dsp:nvSpPr>
      <dsp:spPr>
        <a:xfrm rot="5400000">
          <a:off x="226" y="743467"/>
          <a:ext cx="2944007" cy="2944460"/>
        </a:xfrm>
        <a:prstGeom prst="blockArc">
          <a:avLst>
            <a:gd name="adj1" fmla="val 13500000"/>
            <a:gd name="adj2" fmla="val 18900000"/>
            <a:gd name="adj3" fmla="val 496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A45992-C85A-40E2-A88A-E1337BE626BF}">
      <dsp:nvSpPr>
        <dsp:cNvPr id="0" name=""/>
        <dsp:cNvSpPr/>
      </dsp:nvSpPr>
      <dsp:spPr>
        <a:xfrm rot="16200000">
          <a:off x="3030213" y="743467"/>
          <a:ext cx="2944007" cy="2944460"/>
        </a:xfrm>
        <a:prstGeom prst="blockArc">
          <a:avLst>
            <a:gd name="adj1" fmla="val 13500000"/>
            <a:gd name="adj2" fmla="val 18900000"/>
            <a:gd name="adj3" fmla="val 496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4BA815-03A7-4FB0-ACA4-0415EDB33035}">
      <dsp:nvSpPr>
        <dsp:cNvPr id="0" name=""/>
        <dsp:cNvSpPr/>
      </dsp:nvSpPr>
      <dsp:spPr>
        <a:xfrm>
          <a:off x="3378333" y="3301019"/>
          <a:ext cx="2235295" cy="58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Inclusion</a:t>
          </a:r>
        </a:p>
      </dsp:txBody>
      <dsp:txXfrm>
        <a:off x="3378333" y="3301019"/>
        <a:ext cx="2235295" cy="588990"/>
      </dsp:txXfrm>
    </dsp:sp>
    <dsp:sp modelId="{2F93AB4C-698B-45DE-B6B8-F0900C31B722}">
      <dsp:nvSpPr>
        <dsp:cNvPr id="0" name=""/>
        <dsp:cNvSpPr/>
      </dsp:nvSpPr>
      <dsp:spPr>
        <a:xfrm rot="5400000">
          <a:off x="2935777" y="743467"/>
          <a:ext cx="2944007" cy="2944460"/>
        </a:xfrm>
        <a:prstGeom prst="blockArc">
          <a:avLst>
            <a:gd name="adj1" fmla="val 13500000"/>
            <a:gd name="adj2" fmla="val 18900000"/>
            <a:gd name="adj3" fmla="val 496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9528AA-ADEE-439A-A75D-27A57A92D1AE}">
      <dsp:nvSpPr>
        <dsp:cNvPr id="0" name=""/>
        <dsp:cNvSpPr/>
      </dsp:nvSpPr>
      <dsp:spPr>
        <a:xfrm rot="16200000">
          <a:off x="5964874" y="743467"/>
          <a:ext cx="2944007" cy="2944460"/>
        </a:xfrm>
        <a:prstGeom prst="blockArc">
          <a:avLst>
            <a:gd name="adj1" fmla="val 13500000"/>
            <a:gd name="adj2" fmla="val 18900000"/>
            <a:gd name="adj3" fmla="val 496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DD098C-A277-42FB-80C6-B9447CEA7998}">
      <dsp:nvSpPr>
        <dsp:cNvPr id="0" name=""/>
        <dsp:cNvSpPr/>
      </dsp:nvSpPr>
      <dsp:spPr>
        <a:xfrm>
          <a:off x="6098284" y="3301019"/>
          <a:ext cx="2235295" cy="58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Belonging</a:t>
          </a:r>
        </a:p>
      </dsp:txBody>
      <dsp:txXfrm>
        <a:off x="6098284" y="3301019"/>
        <a:ext cx="2235295" cy="588990"/>
      </dsp:txXfrm>
    </dsp:sp>
    <dsp:sp modelId="{27296F61-2E15-4E7B-B61A-7337DE1DCA3A}">
      <dsp:nvSpPr>
        <dsp:cNvPr id="0" name=""/>
        <dsp:cNvSpPr/>
      </dsp:nvSpPr>
      <dsp:spPr>
        <a:xfrm>
          <a:off x="3844096" y="1138845"/>
          <a:ext cx="1239711" cy="123971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Welcomed</a:t>
          </a:r>
        </a:p>
      </dsp:txBody>
      <dsp:txXfrm>
        <a:off x="4009391" y="1355795"/>
        <a:ext cx="909121" cy="557870"/>
      </dsp:txXfrm>
    </dsp:sp>
    <dsp:sp modelId="{31533069-C0D8-46F9-B707-D01E708B5028}">
      <dsp:nvSpPr>
        <dsp:cNvPr id="0" name=""/>
        <dsp:cNvSpPr/>
      </dsp:nvSpPr>
      <dsp:spPr>
        <a:xfrm>
          <a:off x="4291425" y="1913665"/>
          <a:ext cx="1239711" cy="123971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Affirmed</a:t>
          </a:r>
        </a:p>
      </dsp:txBody>
      <dsp:txXfrm>
        <a:off x="4670570" y="2233924"/>
        <a:ext cx="743826" cy="681841"/>
      </dsp:txXfrm>
    </dsp:sp>
    <dsp:sp modelId="{9C99AAD2-455A-4D8D-AB67-7D54A8388AA1}">
      <dsp:nvSpPr>
        <dsp:cNvPr id="0" name=""/>
        <dsp:cNvSpPr/>
      </dsp:nvSpPr>
      <dsp:spPr>
        <a:xfrm>
          <a:off x="3396767" y="1913665"/>
          <a:ext cx="1239711" cy="123971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Valued</a:t>
          </a:r>
          <a:endParaRPr lang="en-US" sz="1600" kern="1200" dirty="0"/>
        </a:p>
      </dsp:txBody>
      <dsp:txXfrm>
        <a:off x="3513506" y="2233924"/>
        <a:ext cx="743826" cy="681841"/>
      </dsp:txXfrm>
    </dsp:sp>
    <dsp:sp modelId="{4820299D-7487-42B5-AA5B-64C2D508277D}">
      <dsp:nvSpPr>
        <dsp:cNvPr id="0" name=""/>
        <dsp:cNvSpPr/>
      </dsp:nvSpPr>
      <dsp:spPr>
        <a:xfrm>
          <a:off x="849190" y="1190612"/>
          <a:ext cx="932834" cy="93285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Race</a:t>
          </a:r>
        </a:p>
      </dsp:txBody>
      <dsp:txXfrm>
        <a:off x="985800" y="1327226"/>
        <a:ext cx="659614" cy="659628"/>
      </dsp:txXfrm>
    </dsp:sp>
    <dsp:sp modelId="{B2059B11-A2F3-47AD-BC77-F8D3677BCFDC}">
      <dsp:nvSpPr>
        <dsp:cNvPr id="0" name=""/>
        <dsp:cNvSpPr/>
      </dsp:nvSpPr>
      <dsp:spPr>
        <a:xfrm>
          <a:off x="505146" y="1970522"/>
          <a:ext cx="458215" cy="458032"/>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5D39914-A352-4C42-ABD1-E320BEC55CED}">
      <dsp:nvSpPr>
        <dsp:cNvPr id="0" name=""/>
        <dsp:cNvSpPr/>
      </dsp:nvSpPr>
      <dsp:spPr>
        <a:xfrm>
          <a:off x="1858577" y="1374108"/>
          <a:ext cx="266617" cy="266443"/>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F8FFC5D-D862-49CB-9368-1A9D30DC4BF9}">
      <dsp:nvSpPr>
        <dsp:cNvPr id="0" name=""/>
        <dsp:cNvSpPr/>
      </dsp:nvSpPr>
      <dsp:spPr>
        <a:xfrm>
          <a:off x="1759497" y="1747777"/>
          <a:ext cx="932834" cy="93285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Gender</a:t>
          </a:r>
        </a:p>
      </dsp:txBody>
      <dsp:txXfrm>
        <a:off x="1896107" y="1884391"/>
        <a:ext cx="659614" cy="659628"/>
      </dsp:txXfrm>
    </dsp:sp>
    <dsp:sp modelId="{C388B355-C1BA-422B-BD4B-077D6A0ABADF}">
      <dsp:nvSpPr>
        <dsp:cNvPr id="0" name=""/>
        <dsp:cNvSpPr/>
      </dsp:nvSpPr>
      <dsp:spPr>
        <a:xfrm>
          <a:off x="1857046" y="2737685"/>
          <a:ext cx="266617" cy="266443"/>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9AC8866-5899-41A5-A22C-FFA7484D930A}">
      <dsp:nvSpPr>
        <dsp:cNvPr id="0" name=""/>
        <dsp:cNvSpPr/>
      </dsp:nvSpPr>
      <dsp:spPr>
        <a:xfrm>
          <a:off x="865813" y="2280867"/>
          <a:ext cx="932834" cy="93285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Class</a:t>
          </a:r>
        </a:p>
      </dsp:txBody>
      <dsp:txXfrm>
        <a:off x="1002423" y="2417481"/>
        <a:ext cx="659614" cy="659628"/>
      </dsp:txXfrm>
    </dsp:sp>
    <dsp:sp modelId="{A6E18A06-B935-45D4-8181-4913AA31714C}">
      <dsp:nvSpPr>
        <dsp:cNvPr id="0" name=""/>
        <dsp:cNvSpPr/>
      </dsp:nvSpPr>
      <dsp:spPr>
        <a:xfrm>
          <a:off x="6324209" y="1196410"/>
          <a:ext cx="2035236" cy="203486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Relationship</a:t>
          </a:r>
        </a:p>
      </dsp:txBody>
      <dsp:txXfrm>
        <a:off x="6622262" y="1494410"/>
        <a:ext cx="1439130" cy="1438868"/>
      </dsp:txXfrm>
    </dsp:sp>
    <dsp:sp modelId="{296F94D1-6665-472F-A4FA-1BED76DAD78A}">
      <dsp:nvSpPr>
        <dsp:cNvPr id="0" name=""/>
        <dsp:cNvSpPr/>
      </dsp:nvSpPr>
      <dsp:spPr>
        <a:xfrm>
          <a:off x="553255" y="3301019"/>
          <a:ext cx="2235295" cy="58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Diversity</a:t>
          </a:r>
        </a:p>
      </dsp:txBody>
      <dsp:txXfrm>
        <a:off x="553255" y="3301019"/>
        <a:ext cx="2235295" cy="5889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B85A6-1682-436A-BFA7-333334A76BD8}">
      <dsp:nvSpPr>
        <dsp:cNvPr id="0" name=""/>
        <dsp:cNvSpPr/>
      </dsp:nvSpPr>
      <dsp:spPr>
        <a:xfrm>
          <a:off x="41334" y="3202292"/>
          <a:ext cx="7951850"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F82F56-8930-4FC1-BED9-C49AF743BD59}">
      <dsp:nvSpPr>
        <dsp:cNvPr id="0" name=""/>
        <dsp:cNvSpPr/>
      </dsp:nvSpPr>
      <dsp:spPr>
        <a:xfrm>
          <a:off x="41334" y="1826856"/>
          <a:ext cx="7951850"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E957F6-FB4C-46DE-B74D-D3042FC2A653}">
      <dsp:nvSpPr>
        <dsp:cNvPr id="0" name=""/>
        <dsp:cNvSpPr/>
      </dsp:nvSpPr>
      <dsp:spPr>
        <a:xfrm>
          <a:off x="41334" y="451421"/>
          <a:ext cx="7951850" cy="0"/>
        </a:xfrm>
        <a:prstGeom prst="line">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D1F2FE-B071-48A0-A2F0-687999591817}">
      <dsp:nvSpPr>
        <dsp:cNvPr id="0" name=""/>
        <dsp:cNvSpPr/>
      </dsp:nvSpPr>
      <dsp:spPr>
        <a:xfrm>
          <a:off x="2108815" y="503"/>
          <a:ext cx="5884369" cy="450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977900">
            <a:lnSpc>
              <a:spcPct val="90000"/>
            </a:lnSpc>
            <a:spcBef>
              <a:spcPct val="0"/>
            </a:spcBef>
            <a:spcAft>
              <a:spcPct val="35000"/>
            </a:spcAft>
            <a:buNone/>
          </a:pPr>
          <a:r>
            <a:rPr lang="en-US" sz="2200" kern="1200" dirty="0">
              <a:solidFill>
                <a:schemeClr val="bg1">
                  <a:lumMod val="50000"/>
                </a:schemeClr>
              </a:solidFill>
            </a:rPr>
            <a:t> To look at something in a new way</a:t>
          </a:r>
        </a:p>
      </dsp:txBody>
      <dsp:txXfrm>
        <a:off x="2108815" y="503"/>
        <a:ext cx="5884369" cy="450918"/>
      </dsp:txXfrm>
    </dsp:sp>
    <dsp:sp modelId="{EFE60E34-FAC8-4DDF-888A-D162F27BC1AB}">
      <dsp:nvSpPr>
        <dsp:cNvPr id="0" name=""/>
        <dsp:cNvSpPr/>
      </dsp:nvSpPr>
      <dsp:spPr>
        <a:xfrm>
          <a:off x="-41334" y="503"/>
          <a:ext cx="2232817" cy="450918"/>
        </a:xfrm>
        <a:prstGeom prst="round2SameRect">
          <a:avLst>
            <a:gd name="adj1" fmla="val 16670"/>
            <a:gd name="adj2" fmla="val 0"/>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Reframing</a:t>
          </a:r>
        </a:p>
      </dsp:txBody>
      <dsp:txXfrm>
        <a:off x="-19318" y="22519"/>
        <a:ext cx="2188785" cy="428902"/>
      </dsp:txXfrm>
    </dsp:sp>
    <dsp:sp modelId="{9506B18E-7117-493E-A764-5F6A4D0C8CD0}">
      <dsp:nvSpPr>
        <dsp:cNvPr id="0" name=""/>
        <dsp:cNvSpPr/>
      </dsp:nvSpPr>
      <dsp:spPr>
        <a:xfrm>
          <a:off x="0" y="451421"/>
          <a:ext cx="7951850" cy="901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l" defTabSz="1066800">
            <a:lnSpc>
              <a:spcPct val="90000"/>
            </a:lnSpc>
            <a:spcBef>
              <a:spcPct val="0"/>
            </a:spcBef>
            <a:spcAft>
              <a:spcPct val="15000"/>
            </a:spcAft>
            <a:buClr>
              <a:schemeClr val="accent4"/>
            </a:buClr>
            <a:buFont typeface="Wingdings" panose="05000000000000000000" pitchFamily="2" charset="2"/>
            <a:buChar char="§"/>
          </a:pPr>
          <a:r>
            <a:rPr lang="en-US" sz="2400" kern="1200" dirty="0"/>
            <a:t>How have you </a:t>
          </a:r>
          <a:r>
            <a:rPr lang="en-US" sz="2400" b="1" kern="1200" dirty="0"/>
            <a:t>reframed</a:t>
          </a:r>
          <a:r>
            <a:rPr lang="en-US" sz="2400" kern="1200" dirty="0"/>
            <a:t> difficult challenges into inspiring opportunities?</a:t>
          </a:r>
        </a:p>
      </dsp:txBody>
      <dsp:txXfrm>
        <a:off x="0" y="451421"/>
        <a:ext cx="7951850" cy="901971"/>
      </dsp:txXfrm>
    </dsp:sp>
    <dsp:sp modelId="{8DDEFE02-E4C7-43B8-9FDA-1251E9726FD8}">
      <dsp:nvSpPr>
        <dsp:cNvPr id="0" name=""/>
        <dsp:cNvSpPr/>
      </dsp:nvSpPr>
      <dsp:spPr>
        <a:xfrm>
          <a:off x="2108815" y="1375938"/>
          <a:ext cx="5884369" cy="450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977900">
            <a:lnSpc>
              <a:spcPct val="90000"/>
            </a:lnSpc>
            <a:spcBef>
              <a:spcPct val="0"/>
            </a:spcBef>
            <a:spcAft>
              <a:spcPct val="35000"/>
            </a:spcAft>
            <a:buNone/>
          </a:pPr>
          <a:r>
            <a:rPr lang="en-US" sz="2200" kern="1200" dirty="0">
              <a:solidFill>
                <a:schemeClr val="bg1">
                  <a:lumMod val="50000"/>
                </a:schemeClr>
              </a:solidFill>
            </a:rPr>
            <a:t> To avoid or go around obstacles</a:t>
          </a:r>
        </a:p>
      </dsp:txBody>
      <dsp:txXfrm>
        <a:off x="2108815" y="1375938"/>
        <a:ext cx="5884369" cy="450918"/>
      </dsp:txXfrm>
    </dsp:sp>
    <dsp:sp modelId="{5465B731-E540-4CE8-B360-E108A8E119E9}">
      <dsp:nvSpPr>
        <dsp:cNvPr id="0" name=""/>
        <dsp:cNvSpPr/>
      </dsp:nvSpPr>
      <dsp:spPr>
        <a:xfrm>
          <a:off x="-41334" y="1375938"/>
          <a:ext cx="2232817" cy="450918"/>
        </a:xfrm>
        <a:prstGeom prst="round2SameRect">
          <a:avLst>
            <a:gd name="adj1" fmla="val 16670"/>
            <a:gd name="adj2" fmla="val 0"/>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Navigating</a:t>
          </a:r>
        </a:p>
      </dsp:txBody>
      <dsp:txXfrm>
        <a:off x="-19318" y="1397954"/>
        <a:ext cx="2188785" cy="428902"/>
      </dsp:txXfrm>
    </dsp:sp>
    <dsp:sp modelId="{018BDFDA-8BB8-4707-9DB3-65155F184155}">
      <dsp:nvSpPr>
        <dsp:cNvPr id="0" name=""/>
        <dsp:cNvSpPr/>
      </dsp:nvSpPr>
      <dsp:spPr>
        <a:xfrm>
          <a:off x="0" y="1826856"/>
          <a:ext cx="7951850" cy="901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l" defTabSz="1066800">
            <a:lnSpc>
              <a:spcPct val="90000"/>
            </a:lnSpc>
            <a:spcBef>
              <a:spcPct val="0"/>
            </a:spcBef>
            <a:spcAft>
              <a:spcPct val="15000"/>
            </a:spcAft>
            <a:buClr>
              <a:schemeClr val="accent4"/>
            </a:buClr>
            <a:buFont typeface="Wingdings" panose="05000000000000000000" pitchFamily="2" charset="2"/>
            <a:buChar char="§"/>
          </a:pPr>
          <a:r>
            <a:rPr lang="en-US" sz="2400" kern="1200" dirty="0">
              <a:solidFill>
                <a:schemeClr val="tx1"/>
              </a:solidFill>
            </a:rPr>
            <a:t>When have you </a:t>
          </a:r>
          <a:r>
            <a:rPr lang="en-US" sz="2400" b="1" kern="1200" dirty="0">
              <a:solidFill>
                <a:schemeClr val="tx1"/>
              </a:solidFill>
            </a:rPr>
            <a:t>navigated</a:t>
          </a:r>
          <a:r>
            <a:rPr lang="en-US" sz="2400" kern="1200" dirty="0">
              <a:solidFill>
                <a:schemeClr val="tx1"/>
              </a:solidFill>
            </a:rPr>
            <a:t> exclusion based on your gender and/or other identity?</a:t>
          </a:r>
        </a:p>
      </dsp:txBody>
      <dsp:txXfrm>
        <a:off x="0" y="1826856"/>
        <a:ext cx="7951850" cy="901971"/>
      </dsp:txXfrm>
    </dsp:sp>
    <dsp:sp modelId="{9B0BDF7B-FF5D-42C9-9289-C74A3E279008}">
      <dsp:nvSpPr>
        <dsp:cNvPr id="0" name=""/>
        <dsp:cNvSpPr/>
      </dsp:nvSpPr>
      <dsp:spPr>
        <a:xfrm>
          <a:off x="2108815" y="2751374"/>
          <a:ext cx="5884369" cy="450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977900">
            <a:lnSpc>
              <a:spcPct val="90000"/>
            </a:lnSpc>
            <a:spcBef>
              <a:spcPct val="0"/>
            </a:spcBef>
            <a:spcAft>
              <a:spcPct val="35000"/>
            </a:spcAft>
            <a:buNone/>
          </a:pPr>
          <a:r>
            <a:rPr lang="en-US" sz="2200" kern="1200" dirty="0">
              <a:solidFill>
                <a:schemeClr val="bg1">
                  <a:lumMod val="50000"/>
                </a:schemeClr>
              </a:solidFill>
            </a:rPr>
            <a:t> To create change for self and others</a:t>
          </a:r>
        </a:p>
      </dsp:txBody>
      <dsp:txXfrm>
        <a:off x="2108815" y="2751374"/>
        <a:ext cx="5884369" cy="450918"/>
      </dsp:txXfrm>
    </dsp:sp>
    <dsp:sp modelId="{DDAD8B5C-AFEC-492B-9B8B-5597A1C9FE0E}">
      <dsp:nvSpPr>
        <dsp:cNvPr id="0" name=""/>
        <dsp:cNvSpPr/>
      </dsp:nvSpPr>
      <dsp:spPr>
        <a:xfrm>
          <a:off x="-41334" y="2751374"/>
          <a:ext cx="2232817" cy="450918"/>
        </a:xfrm>
        <a:prstGeom prst="round2SameRect">
          <a:avLst>
            <a:gd name="adj1" fmla="val 16670"/>
            <a:gd name="adj2" fmla="val 0"/>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Advocating</a:t>
          </a:r>
        </a:p>
      </dsp:txBody>
      <dsp:txXfrm>
        <a:off x="-19318" y="2773390"/>
        <a:ext cx="2188785" cy="428902"/>
      </dsp:txXfrm>
    </dsp:sp>
    <dsp:sp modelId="{81C15D99-06E6-4595-A592-2A4CF8DCD79F}">
      <dsp:nvSpPr>
        <dsp:cNvPr id="0" name=""/>
        <dsp:cNvSpPr/>
      </dsp:nvSpPr>
      <dsp:spPr>
        <a:xfrm>
          <a:off x="0" y="3202292"/>
          <a:ext cx="7951850" cy="901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228600" lvl="1" indent="-228600" algn="l" defTabSz="1066800">
            <a:lnSpc>
              <a:spcPct val="90000"/>
            </a:lnSpc>
            <a:spcBef>
              <a:spcPct val="0"/>
            </a:spcBef>
            <a:spcAft>
              <a:spcPct val="15000"/>
            </a:spcAft>
            <a:buClr>
              <a:schemeClr val="accent4"/>
            </a:buClr>
            <a:buFont typeface="Wingdings" panose="05000000000000000000" pitchFamily="2" charset="2"/>
            <a:buChar char="§"/>
          </a:pPr>
          <a:r>
            <a:rPr lang="en-US" sz="2400" kern="1200" dirty="0">
              <a:solidFill>
                <a:schemeClr val="tx1"/>
              </a:solidFill>
            </a:rPr>
            <a:t>In what ways have you </a:t>
          </a:r>
          <a:r>
            <a:rPr lang="en-US" sz="2400" b="1" kern="1200" dirty="0">
              <a:solidFill>
                <a:schemeClr val="tx1"/>
              </a:solidFill>
            </a:rPr>
            <a:t>advocated</a:t>
          </a:r>
          <a:r>
            <a:rPr lang="en-US" sz="2400" kern="1200" dirty="0">
              <a:solidFill>
                <a:schemeClr val="tx1"/>
              </a:solidFill>
            </a:rPr>
            <a:t> for yourself and/or other women?</a:t>
          </a:r>
        </a:p>
      </dsp:txBody>
      <dsp:txXfrm>
        <a:off x="0" y="3202292"/>
        <a:ext cx="7951850" cy="9019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1AB9B1-9A2B-4519-9946-83B330980337}" type="datetimeFigureOut">
              <a:rPr lang="en-US" smtClean="0"/>
              <a:t>6/1/2021</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D61E970-1572-4D99-9DDF-2049AD6D8931}" type="slidenum">
              <a:rPr lang="en-US" smtClean="0"/>
              <a:t>‹#›</a:t>
            </a:fld>
            <a:endParaRPr lang="en-US" dirty="0"/>
          </a:p>
        </p:txBody>
      </p:sp>
    </p:spTree>
    <p:extLst>
      <p:ext uri="{BB962C8B-B14F-4D97-AF65-F5344CB8AC3E}">
        <p14:creationId xmlns:p14="http://schemas.microsoft.com/office/powerpoint/2010/main" val="3165034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To Do: </a:t>
            </a:r>
          </a:p>
          <a:p>
            <a:pPr defTabSz="931774">
              <a:defRPr/>
            </a:pPr>
            <a:r>
              <a:rPr lang="en-US" b="1" dirty="0"/>
              <a:t>Need to assign tables and make nametags. How will women find their table?</a:t>
            </a:r>
          </a:p>
          <a:p>
            <a:endParaRPr lang="en-US" dirty="0"/>
          </a:p>
          <a:p>
            <a:r>
              <a:rPr lang="en-US" dirty="0"/>
              <a:t>Room Set-Up</a:t>
            </a:r>
          </a:p>
          <a:p>
            <a:r>
              <a:rPr lang="en-US" dirty="0"/>
              <a:t>*Rolling PowerPoint with pro-woman music playing in background</a:t>
            </a:r>
          </a:p>
          <a:p>
            <a:r>
              <a:rPr lang="en-US" dirty="0"/>
              <a:t>  </a:t>
            </a:r>
          </a:p>
          <a:p>
            <a:r>
              <a:rPr lang="en-US" dirty="0"/>
              <a:t>Table Set-Up:</a:t>
            </a:r>
          </a:p>
          <a:p>
            <a:r>
              <a:rPr lang="en-US" dirty="0"/>
              <a:t>*Tent cards with names and institution</a:t>
            </a:r>
          </a:p>
          <a:p>
            <a:r>
              <a:rPr lang="en-US" dirty="0"/>
              <a:t>*Yellow binder preloaded with content</a:t>
            </a:r>
          </a:p>
          <a:p>
            <a:r>
              <a:rPr lang="en-US" dirty="0"/>
              <a:t>*Journal and pen</a:t>
            </a:r>
          </a:p>
          <a:p>
            <a:r>
              <a:rPr lang="en-US" dirty="0"/>
              <a:t>*List of values/superpowers on table</a:t>
            </a:r>
          </a:p>
          <a:p>
            <a:endParaRPr lang="en-US" dirty="0"/>
          </a:p>
          <a:p>
            <a:r>
              <a:rPr lang="en-US" dirty="0"/>
              <a:t>Binder Content:</a:t>
            </a:r>
          </a:p>
          <a:p>
            <a:r>
              <a:rPr lang="en-US" dirty="0"/>
              <a:t>*Bio sheet - Leads, Program Leads, and special guests</a:t>
            </a:r>
          </a:p>
          <a:p>
            <a:r>
              <a:rPr lang="en-US" dirty="0"/>
              <a:t>*Things to do in Boston</a:t>
            </a:r>
          </a:p>
          <a:p>
            <a:r>
              <a:rPr lang="en-US" dirty="0"/>
              <a:t>*Cover sheet for binder</a:t>
            </a:r>
          </a:p>
          <a:p>
            <a:r>
              <a:rPr lang="en-US" dirty="0"/>
              <a:t>*Retreat agenda</a:t>
            </a:r>
          </a:p>
          <a:p>
            <a:r>
              <a:rPr lang="en-US" dirty="0"/>
              <a:t>*Key dates</a:t>
            </a:r>
          </a:p>
          <a:p>
            <a:r>
              <a:rPr lang="en-US" dirty="0"/>
              <a:t>*Roles and responsibilities</a:t>
            </a:r>
          </a:p>
          <a:p>
            <a:r>
              <a:rPr lang="en-US" dirty="0"/>
              <a:t>*Social Justice Glossary</a:t>
            </a:r>
          </a:p>
          <a:p>
            <a:r>
              <a:rPr lang="en-US" dirty="0"/>
              <a:t>*Facilitation tips</a:t>
            </a:r>
          </a:p>
          <a:p>
            <a:r>
              <a:rPr lang="en-US" dirty="0"/>
              <a:t> </a:t>
            </a:r>
          </a:p>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a:t>
            </a:fld>
            <a:endParaRPr lang="en-US" dirty="0"/>
          </a:p>
        </p:txBody>
      </p:sp>
    </p:spTree>
    <p:extLst>
      <p:ext uri="{BB962C8B-B14F-4D97-AF65-F5344CB8AC3E}">
        <p14:creationId xmlns:p14="http://schemas.microsoft.com/office/powerpoint/2010/main" val="1465628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AB (2-3 min)</a:t>
            </a:r>
          </a:p>
          <a:p>
            <a:pPr lvl="0"/>
            <a:endParaRPr lang="en-US" dirty="0"/>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Amy</a:t>
            </a:r>
            <a:r>
              <a:rPr lang="en-US" sz="1200" kern="1200" dirty="0">
                <a:solidFill>
                  <a:schemeClr val="tx1"/>
                </a:solidFill>
                <a:effectLst/>
                <a:latin typeface="+mn-lt"/>
                <a:ea typeface="+mn-ea"/>
                <a:cs typeface="+mn-cs"/>
              </a:rPr>
              <a:t> will greet and ask people to respond to the question in the chat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Alexis</a:t>
            </a:r>
            <a:r>
              <a:rPr lang="en-US" sz="1200" kern="1200" dirty="0">
                <a:solidFill>
                  <a:schemeClr val="tx1"/>
                </a:solidFill>
                <a:effectLst/>
                <a:latin typeface="+mn-lt"/>
                <a:ea typeface="+mn-ea"/>
                <a:cs typeface="+mn-cs"/>
              </a:rPr>
              <a:t> will manage any Zoom issues (e.g., joining the call, muting themselves, etc.)</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Patricia</a:t>
            </a:r>
            <a:r>
              <a:rPr lang="en-US" sz="1200" kern="1200" dirty="0">
                <a:solidFill>
                  <a:schemeClr val="tx1"/>
                </a:solidFill>
                <a:effectLst/>
                <a:latin typeface="+mn-lt"/>
                <a:ea typeface="+mn-ea"/>
                <a:cs typeface="+mn-cs"/>
              </a:rPr>
              <a:t> will post the question “What’s one word that describes how you’re doing today?” in the chat.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Please re-post this every few minutes because new participants won’t see the original question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979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4</a:t>
            </a:fld>
            <a:endParaRPr lang="en-US" dirty="0"/>
          </a:p>
        </p:txBody>
      </p:sp>
    </p:spTree>
    <p:extLst>
      <p:ext uri="{BB962C8B-B14F-4D97-AF65-F5344CB8AC3E}">
        <p14:creationId xmlns:p14="http://schemas.microsoft.com/office/powerpoint/2010/main" val="303257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5</a:t>
            </a:fld>
            <a:endParaRPr lang="en-US" dirty="0"/>
          </a:p>
        </p:txBody>
      </p:sp>
    </p:spTree>
    <p:extLst>
      <p:ext uri="{BB962C8B-B14F-4D97-AF65-F5344CB8AC3E}">
        <p14:creationId xmlns:p14="http://schemas.microsoft.com/office/powerpoint/2010/main" val="1475646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6</a:t>
            </a:fld>
            <a:endParaRPr lang="en-US" dirty="0"/>
          </a:p>
        </p:txBody>
      </p:sp>
    </p:spTree>
    <p:extLst>
      <p:ext uri="{BB962C8B-B14F-4D97-AF65-F5344CB8AC3E}">
        <p14:creationId xmlns:p14="http://schemas.microsoft.com/office/powerpoint/2010/main" val="83582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AB (2-3 min)</a:t>
            </a:r>
          </a:p>
          <a:p>
            <a:pPr lvl="0"/>
            <a:endParaRPr lang="en-US" dirty="0"/>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Amy</a:t>
            </a:r>
            <a:r>
              <a:rPr lang="en-US" sz="1200" kern="1200" dirty="0">
                <a:solidFill>
                  <a:schemeClr val="tx1"/>
                </a:solidFill>
                <a:effectLst/>
                <a:latin typeface="+mn-lt"/>
                <a:ea typeface="+mn-ea"/>
                <a:cs typeface="+mn-cs"/>
              </a:rPr>
              <a:t> will greet and ask people to respond to the question in the chat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Alexis</a:t>
            </a:r>
            <a:r>
              <a:rPr lang="en-US" sz="1200" kern="1200" dirty="0">
                <a:solidFill>
                  <a:schemeClr val="tx1"/>
                </a:solidFill>
                <a:effectLst/>
                <a:latin typeface="+mn-lt"/>
                <a:ea typeface="+mn-ea"/>
                <a:cs typeface="+mn-cs"/>
              </a:rPr>
              <a:t> will manage any Zoom issues (e.g., joining the call, muting themselves, etc.)</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Patricia</a:t>
            </a:r>
            <a:r>
              <a:rPr lang="en-US" sz="1200" kern="1200" dirty="0">
                <a:solidFill>
                  <a:schemeClr val="tx1"/>
                </a:solidFill>
                <a:effectLst/>
                <a:latin typeface="+mn-lt"/>
                <a:ea typeface="+mn-ea"/>
                <a:cs typeface="+mn-cs"/>
              </a:rPr>
              <a:t> will post the question “What’s one word that describes how you’re doing today?” in the chat.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Please re-post this every few minutes because new participants won’t see the original question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187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8</a:t>
            </a:fld>
            <a:endParaRPr lang="en-US" dirty="0"/>
          </a:p>
        </p:txBody>
      </p:sp>
    </p:spTree>
    <p:extLst>
      <p:ext uri="{BB962C8B-B14F-4D97-AF65-F5344CB8AC3E}">
        <p14:creationId xmlns:p14="http://schemas.microsoft.com/office/powerpoint/2010/main" val="3488203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820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52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1324709">
              <a:buFont typeface="Arial" panose="020B0604020202020204" pitchFamily="34" charset="0"/>
              <a:buNone/>
              <a:defRPr/>
            </a:pPr>
            <a:r>
              <a:rPr lang="en-US" sz="1200" dirty="0"/>
              <a:t>The Civil Rights movement and more recently the women’s movement. But these are not the only places where leadership and social justice intersect. They also intersect in our organizations, which reflect and perpetuate society.</a:t>
            </a:r>
          </a:p>
          <a:p>
            <a:pPr marL="0" indent="0" defTabSz="1324709">
              <a:buFont typeface="Arial" panose="020B0604020202020204" pitchFamily="34" charset="0"/>
              <a:buNone/>
              <a:defRPr/>
            </a:pPr>
            <a:r>
              <a:rPr lang="en-US" sz="1200" dirty="0"/>
              <a:t>I have been a student and teacher of leadership for more than 20 years. In the classroom as a teacher, in the training room as a facilitator. I’ve also been in positions of leadership – both formal and informal.</a:t>
            </a:r>
          </a:p>
          <a:p>
            <a:pPr marL="0" indent="0" defTabSz="1324709">
              <a:buFont typeface="Arial" panose="020B0604020202020204" pitchFamily="34" charset="0"/>
              <a:buNone/>
              <a:defRPr/>
            </a:pPr>
            <a:r>
              <a:rPr lang="en-US" sz="1200" dirty="0"/>
              <a:t>I have taught students with privileged identities as well as minoritized and marginalized identities.</a:t>
            </a:r>
          </a:p>
          <a:p>
            <a:pPr marL="0" indent="0" defTabSz="1324709">
              <a:buFont typeface="Arial" panose="020B0604020202020204" pitchFamily="34" charset="0"/>
              <a:buNone/>
              <a:defRPr/>
            </a:pPr>
            <a:r>
              <a:rPr lang="en-US" sz="1200" dirty="0"/>
              <a:t>I have sat across the table from the most powerful leaders at my institution AND the most vulnerable staff.</a:t>
            </a:r>
          </a:p>
          <a:p>
            <a:pPr marL="0" indent="0" defTabSz="1324709">
              <a:buFont typeface="Arial" panose="020B0604020202020204" pitchFamily="34" charset="0"/>
              <a:buNone/>
              <a:defRPr/>
            </a:pPr>
            <a:r>
              <a:rPr lang="en-US" sz="1200" dirty="0"/>
              <a:t>From these vantage points, I know this much to be true. Social justice and the dynamics of power/privilege/oppression are part of every organization, in every industry.</a:t>
            </a:r>
          </a:p>
          <a:p>
            <a:pPr marL="0" indent="0" defTabSz="1324709">
              <a:buFont typeface="Arial" panose="020B0604020202020204" pitchFamily="34" charset="0"/>
              <a:buNone/>
              <a:defRPr/>
            </a:pPr>
            <a:r>
              <a:rPr lang="en-US" sz="1200" dirty="0"/>
              <a:t>This is problematic because in modern economies like ours, organizations are the purveyors of wealth and status. They create and sustain society.</a:t>
            </a:r>
          </a:p>
          <a:p>
            <a:pPr marL="0" indent="0" defTabSz="1324709">
              <a:buFont typeface="Arial" panose="020B0604020202020204" pitchFamily="34" charset="0"/>
              <a:buNone/>
              <a:defRPr/>
            </a:pPr>
            <a:r>
              <a:rPr lang="en-US" sz="1200" dirty="0"/>
              <a:t>So it follows that until people with diverse identities have access to all levels of these organizations, they will not have full access to society. </a:t>
            </a:r>
          </a:p>
          <a:p>
            <a:pPr marL="0" indent="0" defTabSz="1324709">
              <a:buFont typeface="Arial" panose="020B0604020202020204" pitchFamily="34" charset="0"/>
              <a:buNone/>
              <a:defRPr/>
            </a:pPr>
            <a:r>
              <a:rPr lang="en-US" sz="1200" dirty="0"/>
              <a:t>This has real consequences. Social injustices that play out in every sector, from higher education to private industry to our communities and the streets of America.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4106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309" indent="-233309" defTabSz="933237">
              <a:lnSpc>
                <a:spcPct val="110000"/>
              </a:lnSpc>
              <a:spcBef>
                <a:spcPts val="714"/>
              </a:spcBef>
              <a:buClr>
                <a:srgbClr val="454551"/>
              </a:buClr>
              <a:buFont typeface="Arial" panose="020B0604020202020204" pitchFamily="34" charset="0"/>
              <a:buChar char="•"/>
              <a:defRPr/>
            </a:pPr>
            <a:r>
              <a:rPr lang="en-US" dirty="0"/>
              <a:t>Who is taking notes during meetings?  Who is volunteering? Women more likely to volunteer.</a:t>
            </a:r>
          </a:p>
          <a:p>
            <a:r>
              <a:rPr lang="en-US" dirty="0"/>
              <a:t>Who is speaking up more in meetings? “Men speak more than women in professional meetings, interrupt more frequently</a:t>
            </a:r>
          </a:p>
          <a:p>
            <a:r>
              <a:rPr lang="en-US" dirty="0"/>
              <a:t>And women are twice as likely as men to be interrupted (even more so if you are a </a:t>
            </a:r>
          </a:p>
          <a:p>
            <a:r>
              <a:rPr lang="en-US" dirty="0"/>
              <a:t>Woman of color).”</a:t>
            </a:r>
          </a:p>
          <a:p>
            <a:pPr marL="233309" indent="-233309" defTabSz="933237">
              <a:lnSpc>
                <a:spcPct val="110000"/>
              </a:lnSpc>
              <a:spcBef>
                <a:spcPts val="714"/>
              </a:spcBef>
              <a:buClr>
                <a:srgbClr val="454551"/>
              </a:buClr>
              <a:buFont typeface="Arial" panose="020B0604020202020204" pitchFamily="34" charset="0"/>
              <a:buChar char="•"/>
              <a:defRPr/>
            </a:pPr>
            <a:endParaRPr lang="en-US" dirty="0"/>
          </a:p>
          <a:p>
            <a:pPr marL="233309" indent="-233309" defTabSz="933237">
              <a:lnSpc>
                <a:spcPct val="110000"/>
              </a:lnSpc>
              <a:spcBef>
                <a:spcPts val="714"/>
              </a:spcBef>
              <a:buClr>
                <a:srgbClr val="454551"/>
              </a:buClr>
              <a:buFont typeface="Arial" panose="020B0604020202020204" pitchFamily="34" charset="0"/>
              <a:buChar char="•"/>
              <a:defRPr/>
            </a:pPr>
            <a:r>
              <a:rPr lang="en-US" dirty="0"/>
              <a:t>Who is organizing staff gatherings, meals, potlucks, socials?</a:t>
            </a:r>
          </a:p>
        </p:txBody>
      </p:sp>
      <p:sp>
        <p:nvSpPr>
          <p:cNvPr id="4" name="Slide Number Placeholder 3"/>
          <p:cNvSpPr>
            <a:spLocks noGrp="1"/>
          </p:cNvSpPr>
          <p:nvPr>
            <p:ph type="sldNum" sz="quarter" idx="10"/>
          </p:nvPr>
        </p:nvSpPr>
        <p:spPr/>
        <p:txBody>
          <a:bodyPr/>
          <a:lstStyle/>
          <a:p>
            <a:fld id="{DFD31D3E-B2EF-48E0-989A-C1DBEA7843CA}" type="slidenum">
              <a:rPr lang="en-US" smtClean="0"/>
              <a:t>12</a:t>
            </a:fld>
            <a:endParaRPr lang="en-US" dirty="0"/>
          </a:p>
        </p:txBody>
      </p:sp>
    </p:spTree>
    <p:extLst>
      <p:ext uri="{BB962C8B-B14F-4D97-AF65-F5344CB8AC3E}">
        <p14:creationId xmlns:p14="http://schemas.microsoft.com/office/powerpoint/2010/main" val="3774821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13</a:t>
            </a:fld>
            <a:endParaRPr lang="en-US" dirty="0"/>
          </a:p>
        </p:txBody>
      </p:sp>
    </p:spTree>
    <p:extLst>
      <p:ext uri="{BB962C8B-B14F-4D97-AF65-F5344CB8AC3E}">
        <p14:creationId xmlns:p14="http://schemas.microsoft.com/office/powerpoint/2010/main" val="1299533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latin typeface="+mn-lt"/>
              </a:rPr>
              <a:t>Any way you look at it, there’s a pay gap for women.</a:t>
            </a:r>
          </a:p>
          <a:p>
            <a:r>
              <a:rPr lang="en-US" sz="1200" dirty="0">
                <a:solidFill>
                  <a:schemeClr val="bg1"/>
                </a:solidFill>
                <a:latin typeface="+mn-lt"/>
              </a:rPr>
              <a:t>When you control for important factors such as education, experience, industry, occupation, role, and hours worked, the pay gap still exists.</a:t>
            </a:r>
            <a:endParaRPr lang="en-US" sz="1200" dirty="0">
              <a:solidFill>
                <a:schemeClr val="bg1"/>
              </a:solidFill>
            </a:endParaRPr>
          </a:p>
          <a:p>
            <a:pPr defTabSz="933237">
              <a:lnSpc>
                <a:spcPct val="110000"/>
              </a:lnSpc>
              <a:spcBef>
                <a:spcPts val="714"/>
              </a:spcBef>
              <a:buClr>
                <a:srgbClr val="454551"/>
              </a:buClr>
              <a:defRPr/>
            </a:pPr>
            <a:endParaRPr lang="en-US" dirty="0"/>
          </a:p>
        </p:txBody>
      </p:sp>
      <p:sp>
        <p:nvSpPr>
          <p:cNvPr id="4" name="Slide Number Placeholder 3"/>
          <p:cNvSpPr>
            <a:spLocks noGrp="1"/>
          </p:cNvSpPr>
          <p:nvPr>
            <p:ph type="sldNum" sz="quarter" idx="10"/>
          </p:nvPr>
        </p:nvSpPr>
        <p:spPr/>
        <p:txBody>
          <a:bodyPr/>
          <a:lstStyle/>
          <a:p>
            <a:fld id="{DFD31D3E-B2EF-48E0-989A-C1DBEA7843CA}" type="slidenum">
              <a:rPr lang="en-US" smtClean="0"/>
              <a:t>14</a:t>
            </a:fld>
            <a:endParaRPr lang="en-US" dirty="0"/>
          </a:p>
        </p:txBody>
      </p:sp>
    </p:spTree>
    <p:extLst>
      <p:ext uri="{BB962C8B-B14F-4D97-AF65-F5344CB8AC3E}">
        <p14:creationId xmlns:p14="http://schemas.microsoft.com/office/powerpoint/2010/main" val="2015557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sz="1200" dirty="0"/>
              <a:t>Again, this is a problem. Case in point, dealing with sexual harassment in the profession. One of the top 3 remedies for combatting sexual harassment is to have gender diversity at the leadership level.</a:t>
            </a:r>
          </a:p>
          <a:p>
            <a:pPr marL="181240" indent="-181240">
              <a:buFont typeface="Arial" panose="020B0604020202020204" pitchFamily="34" charset="0"/>
              <a:buChar char="•"/>
            </a:pPr>
            <a:r>
              <a:rPr lang="en-US" sz="1200" dirty="0"/>
              <a:t>I remember a conversation with some leaders about a donor who was consistently behaving inappropriately at away football games. He would ask women fundraisers to join him in his hotel room for an after-party. </a:t>
            </a:r>
          </a:p>
          <a:p>
            <a:pPr marL="181240" indent="-181240">
              <a:buFont typeface="Arial" panose="020B0604020202020204" pitchFamily="34" charset="0"/>
              <a:buChar char="•"/>
            </a:pPr>
            <a:r>
              <a:rPr lang="en-US" sz="1200" dirty="0"/>
              <a:t>The men in the room said the women just needed to decline the invitation and ignore it but still keep the donor in their pipeline.</a:t>
            </a:r>
          </a:p>
          <a:p>
            <a:pPr marL="181240" indent="-181240">
              <a:buFont typeface="Arial" panose="020B0604020202020204" pitchFamily="34" charset="0"/>
              <a:buChar char="•"/>
            </a:pPr>
            <a:r>
              <a:rPr lang="en-US" sz="1200" dirty="0"/>
              <a:t>But the women? They said, “Nope. We need to do something about this behavior and protect our fundraisers, present and future. And not only that, we need a division-wide policy with trainings on what is and is not appropriate behavior and how to manage it.”</a:t>
            </a:r>
          </a:p>
          <a:p>
            <a:pPr marL="181240" indent="-181240">
              <a:buFont typeface="Arial" panose="020B0604020202020204" pitchFamily="34" charset="0"/>
              <a:buChar char="•"/>
            </a:pPr>
            <a:r>
              <a:rPr lang="en-US" sz="1200" dirty="0"/>
              <a:t>This is what diversity does. It helps our organizations and our people.</a:t>
            </a:r>
          </a:p>
          <a:p>
            <a:pPr marL="181240" indent="-181240">
              <a:buFont typeface="Arial" panose="020B0604020202020204" pitchFamily="34" charset="0"/>
              <a:buChar char="•"/>
            </a:pPr>
            <a:r>
              <a:rPr lang="en-US" sz="1200" dirty="0"/>
              <a:t>Now let’s take a look at race.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4683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Women are less likely to be hired into manager-level jobs, and they are far less likely to be promoted into them - for every 100 men promoted to manager, 79 women are. Largely because of these gender gaps, men end up holding 62% of manager positions, while women hold only 38%.</a:t>
            </a:r>
          </a:p>
          <a:p>
            <a:endParaRPr lang="en-US" dirty="0"/>
          </a:p>
        </p:txBody>
      </p:sp>
      <p:sp>
        <p:nvSpPr>
          <p:cNvPr id="4" name="Slide Number Placeholder 3"/>
          <p:cNvSpPr>
            <a:spLocks noGrp="1"/>
          </p:cNvSpPr>
          <p:nvPr>
            <p:ph type="sldNum" sz="quarter" idx="5"/>
          </p:nvPr>
        </p:nvSpPr>
        <p:spPr/>
        <p:txBody>
          <a:bodyPr/>
          <a:lstStyle/>
          <a:p>
            <a:fld id="{DFD31D3E-B2EF-48E0-989A-C1DBEA7843CA}" type="slidenum">
              <a:rPr lang="en-US" smtClean="0"/>
              <a:t>16</a:t>
            </a:fld>
            <a:endParaRPr lang="en-US" dirty="0"/>
          </a:p>
        </p:txBody>
      </p:sp>
    </p:spTree>
    <p:extLst>
      <p:ext uri="{BB962C8B-B14F-4D97-AF65-F5344CB8AC3E}">
        <p14:creationId xmlns:p14="http://schemas.microsoft.com/office/powerpoint/2010/main" val="1439969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AKO –</a:t>
            </a:r>
          </a:p>
          <a:p>
            <a:r>
              <a:rPr lang="en-US" b="1" dirty="0"/>
              <a:t>3:00 p.m.	Gender and Leadership (AKO)</a:t>
            </a:r>
            <a:endParaRPr lang="en-US" dirty="0"/>
          </a:p>
          <a:p>
            <a:pPr lvl="0"/>
            <a:r>
              <a:rPr lang="en-US" dirty="0"/>
              <a:t>3:00-3:15 p.m.: Inside/outside the box in large group (15 min)</a:t>
            </a:r>
          </a:p>
          <a:p>
            <a:pPr lvl="0"/>
            <a:r>
              <a:rPr lang="en-US" dirty="0"/>
              <a:t>3:15-3:30 p.m.: Large group debrief (15 min)</a:t>
            </a:r>
          </a:p>
          <a:p>
            <a:pPr lvl="0"/>
            <a:r>
              <a:rPr lang="en-US" dirty="0"/>
              <a:t>3:30-4:00 p.m.: Create posters (30 min)</a:t>
            </a:r>
          </a:p>
          <a:p>
            <a:pPr lvl="0"/>
            <a:r>
              <a:rPr lang="en-US" dirty="0"/>
              <a:t>4:00-4:30 p.m.: Poster presentations</a:t>
            </a:r>
          </a:p>
          <a:p>
            <a:r>
              <a:rPr lang="en-US" dirty="0"/>
              <a:t> </a:t>
            </a:r>
          </a:p>
          <a:p>
            <a:pPr marL="232943" indent="-232943">
              <a:buFont typeface="+mj-lt"/>
              <a:buAutoNum type="arabicPeriod"/>
            </a:pPr>
            <a:r>
              <a:rPr lang="en-US" dirty="0"/>
              <a:t>This has implications in Advancement – in our organizations. (Refer to stats)</a:t>
            </a:r>
          </a:p>
          <a:p>
            <a:pPr marL="232943" indent="-232943">
              <a:buFont typeface="+mj-lt"/>
              <a:buAutoNum type="arabicPeriod"/>
            </a:pPr>
            <a:r>
              <a:rPr lang="en-US" dirty="0"/>
              <a:t>Why is this a problem? </a:t>
            </a:r>
          </a:p>
          <a:p>
            <a:pPr marL="698830" lvl="1" indent="-232943">
              <a:buFont typeface="+mj-lt"/>
              <a:buAutoNum type="arabicPeriod"/>
            </a:pPr>
            <a:r>
              <a:rPr lang="en-US" dirty="0"/>
              <a:t>In modern societies, orgs are conveners of wealth and status. Until women get full access to all levels of an org, they don’t have full access to society.</a:t>
            </a:r>
          </a:p>
          <a:p>
            <a:pPr marL="698830" lvl="1" indent="-232943">
              <a:buFont typeface="+mj-lt"/>
              <a:buAutoNum type="arabicPeriod"/>
            </a:pPr>
            <a:r>
              <a:rPr lang="en-US" dirty="0"/>
              <a:t>One of the top 3 remedies for combatting sexual harassment is to have gender diversity at the leadership level.</a:t>
            </a:r>
          </a:p>
          <a:p>
            <a:pPr marL="1109790" lvl="2" indent="-178016">
              <a:buFont typeface="Arial" panose="020B0604020202020204" pitchFamily="34" charset="0"/>
              <a:buChar char="•"/>
            </a:pPr>
            <a:r>
              <a:rPr lang="en-US" dirty="0"/>
              <a:t>I remember a conversation with some leaders about a donor who was consistently behaving inappropriately at away football games. He would ask women fundraisers to join him in his hotel room for an after-party. The men in the room said the women just needed to decline the invitation and ignore it but still keep the donor in their pipeline.</a:t>
            </a:r>
          </a:p>
          <a:p>
            <a:pPr marL="1109790" lvl="2" indent="-178016">
              <a:buFont typeface="Arial" panose="020B0604020202020204" pitchFamily="34" charset="0"/>
              <a:buChar char="•"/>
            </a:pPr>
            <a:r>
              <a:rPr lang="en-US" dirty="0"/>
              <a:t>But the women? They said, “Nope. We need to do something about this behavior and protect our fundraisers, present and future. And not only that, we need a division-wide policy with trainings on what is and is not appropriate behavior and how to manage it.”</a:t>
            </a:r>
          </a:p>
          <a:p>
            <a:pPr marL="1109790" lvl="2" indent="-178016">
              <a:buFont typeface="Arial" panose="020B0604020202020204" pitchFamily="34" charset="0"/>
              <a:buChar char="•"/>
            </a:pPr>
            <a:r>
              <a:rPr lang="en-US" dirty="0"/>
              <a:t>This policy ended up helping men as well. There was a DO who went to a donors house and when he excused himself to use the restroom, found a large hunting knife laying across the sink. He knew to get out of there right away because he was uncomfortable.</a:t>
            </a:r>
          </a:p>
          <a:p>
            <a:pPr marL="1109790" lvl="2" indent="-178016">
              <a:buFont typeface="Arial" panose="020B0604020202020204" pitchFamily="34" charset="0"/>
              <a:buChar char="•"/>
            </a:pPr>
            <a:r>
              <a:rPr lang="en-US" dirty="0"/>
              <a:t>This is what diversity does. It helps all of the people in the organization.</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17</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185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906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19</a:t>
            </a:fld>
            <a:endParaRPr lang="en-US" dirty="0"/>
          </a:p>
        </p:txBody>
      </p:sp>
    </p:spTree>
    <p:extLst>
      <p:ext uri="{BB962C8B-B14F-4D97-AF65-F5344CB8AC3E}">
        <p14:creationId xmlns:p14="http://schemas.microsoft.com/office/powerpoint/2010/main" val="312434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844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21</a:t>
            </a:fld>
            <a:endParaRPr lang="en-US" dirty="0"/>
          </a:p>
        </p:txBody>
      </p:sp>
    </p:spTree>
    <p:extLst>
      <p:ext uri="{BB962C8B-B14F-4D97-AF65-F5344CB8AC3E}">
        <p14:creationId xmlns:p14="http://schemas.microsoft.com/office/powerpoint/2010/main" val="1303357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83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24</a:t>
            </a:fld>
            <a:endParaRPr lang="en-US" dirty="0"/>
          </a:p>
        </p:txBody>
      </p:sp>
    </p:spTree>
    <p:extLst>
      <p:ext uri="{BB962C8B-B14F-4D97-AF65-F5344CB8AC3E}">
        <p14:creationId xmlns:p14="http://schemas.microsoft.com/office/powerpoint/2010/main" val="1280364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25</a:t>
            </a:fld>
            <a:endParaRPr lang="en-US" dirty="0"/>
          </a:p>
        </p:txBody>
      </p:sp>
    </p:spTree>
    <p:extLst>
      <p:ext uri="{BB962C8B-B14F-4D97-AF65-F5344CB8AC3E}">
        <p14:creationId xmlns:p14="http://schemas.microsoft.com/office/powerpoint/2010/main" val="4240546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27</a:t>
            </a:fld>
            <a:endParaRPr lang="en-US" dirty="0"/>
          </a:p>
        </p:txBody>
      </p:sp>
    </p:spTree>
    <p:extLst>
      <p:ext uri="{BB962C8B-B14F-4D97-AF65-F5344CB8AC3E}">
        <p14:creationId xmlns:p14="http://schemas.microsoft.com/office/powerpoint/2010/main" val="3854245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28</a:t>
            </a:fld>
            <a:endParaRPr lang="en-US" dirty="0"/>
          </a:p>
        </p:txBody>
      </p:sp>
    </p:spTree>
    <p:extLst>
      <p:ext uri="{BB962C8B-B14F-4D97-AF65-F5344CB8AC3E}">
        <p14:creationId xmlns:p14="http://schemas.microsoft.com/office/powerpoint/2010/main" val="391772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29</a:t>
            </a:fld>
            <a:endParaRPr lang="en-US" dirty="0"/>
          </a:p>
        </p:txBody>
      </p:sp>
    </p:spTree>
    <p:extLst>
      <p:ext uri="{BB962C8B-B14F-4D97-AF65-F5344CB8AC3E}">
        <p14:creationId xmlns:p14="http://schemas.microsoft.com/office/powerpoint/2010/main" val="3667558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30</a:t>
            </a:fld>
            <a:endParaRPr lang="en-US" dirty="0"/>
          </a:p>
        </p:txBody>
      </p:sp>
    </p:spTree>
    <p:extLst>
      <p:ext uri="{BB962C8B-B14F-4D97-AF65-F5344CB8AC3E}">
        <p14:creationId xmlns:p14="http://schemas.microsoft.com/office/powerpoint/2010/main" val="4469134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pPr lvl="0"/>
            <a:r>
              <a:rPr lang="en-US" sz="1200" kern="1200" dirty="0">
                <a:solidFill>
                  <a:schemeClr val="tx1"/>
                </a:solidFill>
                <a:effectLst/>
                <a:latin typeface="+mn-lt"/>
                <a:ea typeface="+mn-ea"/>
                <a:cs typeface="+mn-cs"/>
              </a:rPr>
              <a:t>Amplify is a women and GENDER initiative. Everyone is impacted by gender. Not everyone identifies with a gender that aligns with their assigned sex at birth.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946B2E-D510-4A36-BD1B-2D34B5185A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714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Identities are not discrete qualities. They overlap with each other to create unique experiences. For example, when we’re talking about women’s issues – let’s take sexual harassment – which is really a men’s issue but </a:t>
            </a:r>
            <a:r>
              <a:rPr lang="en-US" sz="1200" kern="1200" dirty="0" err="1">
                <a:solidFill>
                  <a:schemeClr val="tx1"/>
                </a:solidFill>
                <a:effectLst/>
                <a:latin typeface="+mn-lt"/>
                <a:ea typeface="+mn-ea"/>
                <a:cs typeface="+mn-cs"/>
              </a:rPr>
              <a:t>whatevs</a:t>
            </a:r>
            <a:r>
              <a:rPr lang="en-US" sz="1200" kern="1200" dirty="0">
                <a:solidFill>
                  <a:schemeClr val="tx1"/>
                </a:solidFill>
                <a:effectLst/>
                <a:latin typeface="+mn-lt"/>
                <a:ea typeface="+mn-ea"/>
                <a:cs typeface="+mn-cs"/>
              </a:rPr>
              <a:t>. Age can play a big role in how that’s interpreted.  </a:t>
            </a:r>
          </a:p>
          <a:p>
            <a:pPr lvl="0"/>
            <a:endParaRPr lang="en-US" dirty="0"/>
          </a:p>
        </p:txBody>
      </p:sp>
      <p:sp>
        <p:nvSpPr>
          <p:cNvPr id="4" name="Slide Number Placeholder 3"/>
          <p:cNvSpPr>
            <a:spLocks noGrp="1"/>
          </p:cNvSpPr>
          <p:nvPr>
            <p:ph type="sldNum" sz="quarter" idx="5"/>
          </p:nvPr>
        </p:nvSpPr>
        <p:spPr/>
        <p:txBody>
          <a:bodyPr/>
          <a:lstStyle/>
          <a:p>
            <a:pPr marL="0" marR="0" lvl="0" indent="0" algn="r" defTabSz="94942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a:ln>
                  <a:noFill/>
                </a:ln>
                <a:solidFill>
                  <a:prstClr val="black"/>
                </a:solidFill>
                <a:effectLst/>
                <a:uLnTx/>
                <a:uFillTx/>
                <a:latin typeface="Calibri"/>
                <a:ea typeface="+mn-ea"/>
                <a:cs typeface="+mn-cs"/>
              </a:rPr>
              <a:pPr marL="0" marR="0" lvl="0" indent="0" algn="r" defTabSz="949420" rtl="0" eaLnBrk="1" fontAlgn="auto" latinLnBrk="0" hangingPunct="1">
                <a:lnSpc>
                  <a:spcPct val="100000"/>
                </a:lnSpc>
                <a:spcBef>
                  <a:spcPts val="0"/>
                </a:spcBef>
                <a:spcAft>
                  <a:spcPts val="0"/>
                </a:spcAft>
                <a:buClrTx/>
                <a:buSzTx/>
                <a:buFontTx/>
                <a:buNone/>
                <a:tabLst/>
                <a:defRPr/>
              </a:pPr>
              <a:t>32</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7412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AKO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4038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1E970-1572-4D99-9DDF-2049AD6D8931}" type="slidenum">
              <a:rPr lang="en-US" smtClean="0"/>
              <a:t>34</a:t>
            </a:fld>
            <a:endParaRPr lang="en-US" dirty="0"/>
          </a:p>
        </p:txBody>
      </p:sp>
    </p:spTree>
    <p:extLst>
      <p:ext uri="{BB962C8B-B14F-4D97-AF65-F5344CB8AC3E}">
        <p14:creationId xmlns:p14="http://schemas.microsoft.com/office/powerpoint/2010/main" val="22170086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1E970-1572-4D99-9DDF-2049AD6D89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48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6/1/2021</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5545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6/1/2021</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8888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6/1/2021</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1558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6/1/2021</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08775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6/1/2021</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757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6/1/2021</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2459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6/1/2021</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472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6/1/2021</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30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6/1/2021</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70540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6/1/2021</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5188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6/1/2021</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726877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241133" y="2365639"/>
            <a:ext cx="8659505"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1787286" y="184263"/>
            <a:ext cx="5569430"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49152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B0A0-4DC3-4DFC-9A0A-6FF856544FA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35E6529-F18C-4257-AD08-B400A29E3B9F}"/>
              </a:ext>
            </a:extLst>
          </p:cNvPr>
          <p:cNvSpPr>
            <a:spLocks noGrp="1"/>
          </p:cNvSpPr>
          <p:nvPr>
            <p:ph type="subTitle" idx="1"/>
          </p:nvPr>
        </p:nvSpPr>
        <p:spPr>
          <a:xfrm>
            <a:off x="1143000" y="3602038"/>
            <a:ext cx="6858000" cy="1655762"/>
          </a:xfrm>
        </p:spPr>
        <p:txBody>
          <a:bodyPr/>
          <a:lstStyle>
            <a:lvl1pPr marL="0" indent="0" algn="ctr">
              <a:buNone/>
              <a:defRPr sz="1800"/>
            </a:lvl1pPr>
            <a:lvl2pPr marL="342883"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8" indent="0" algn="ctr">
              <a:buNone/>
              <a:defRPr sz="1200"/>
            </a:lvl7pPr>
            <a:lvl8pPr marL="2400181" indent="0" algn="ctr">
              <a:buNone/>
              <a:defRPr sz="1200"/>
            </a:lvl8pPr>
            <a:lvl9pPr marL="2743064"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ECD49E-5CEE-439C-BA88-EACF3C7B3B0F}"/>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5" name="Footer Placeholder 4">
            <a:extLst>
              <a:ext uri="{FF2B5EF4-FFF2-40B4-BE49-F238E27FC236}">
                <a16:creationId xmlns:a16="http://schemas.microsoft.com/office/drawing/2014/main" id="{F95F88C6-6A39-46FD-ABF2-90AA99D9136D}"/>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4769F922-CD3C-414C-9FB7-60D59FC3F173}"/>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27267884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F9F0-4A26-4D8F-BC2C-A2301595F7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EA54E2-DDBA-436E-9691-5042B94091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F6704-EF26-409A-B402-963E9BECDA4C}"/>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5" name="Footer Placeholder 4">
            <a:extLst>
              <a:ext uri="{FF2B5EF4-FFF2-40B4-BE49-F238E27FC236}">
                <a16:creationId xmlns:a16="http://schemas.microsoft.com/office/drawing/2014/main" id="{F585180B-47D8-4953-ADA3-174C3A8FD1D5}"/>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53D361B6-6C44-4143-A158-181C1536245B}"/>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666751968"/>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0BE6-378F-4103-82E6-31AEAAF14AEC}"/>
              </a:ext>
            </a:extLst>
          </p:cNvPr>
          <p:cNvSpPr>
            <a:spLocks noGrp="1"/>
          </p:cNvSpPr>
          <p:nvPr>
            <p:ph type="title"/>
          </p:nvPr>
        </p:nvSpPr>
        <p:spPr>
          <a:xfrm>
            <a:off x="623888"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F3958A9-DF18-4781-B2CD-3FB7149C337E}"/>
              </a:ext>
            </a:extLst>
          </p:cNvPr>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883"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8" indent="0">
              <a:buNone/>
              <a:defRPr sz="1200">
                <a:solidFill>
                  <a:schemeClr val="tx1">
                    <a:tint val="75000"/>
                  </a:schemeClr>
                </a:solidFill>
              </a:defRPr>
            </a:lvl7pPr>
            <a:lvl8pPr marL="2400181"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E45415-0F9D-4461-956C-3089ECA9D6B9}"/>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5" name="Footer Placeholder 4">
            <a:extLst>
              <a:ext uri="{FF2B5EF4-FFF2-40B4-BE49-F238E27FC236}">
                <a16:creationId xmlns:a16="http://schemas.microsoft.com/office/drawing/2014/main" id="{EDBBD2BA-96FA-4E5E-A4E0-1921E77966D7}"/>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9A28449D-40BC-4F48-8360-24DCF3666122}"/>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018371727"/>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553B3-123F-4E6A-A0CD-4A490CE8E3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4F6D5-27EF-40F3-B35B-94AB02BC778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F71B39-3EBF-41F3-91B0-5A8E61C5A01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EC0B45-5AD3-40FC-AC1E-BFB3CACB8E13}"/>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6" name="Footer Placeholder 5">
            <a:extLst>
              <a:ext uri="{FF2B5EF4-FFF2-40B4-BE49-F238E27FC236}">
                <a16:creationId xmlns:a16="http://schemas.microsoft.com/office/drawing/2014/main" id="{17390A60-1A39-48DE-ADD7-46BCB0D721D7}"/>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A9212D1E-2F6B-4306-A605-02F8BD19FF0A}"/>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8" name="Picture 7">
            <a:extLst>
              <a:ext uri="{FF2B5EF4-FFF2-40B4-BE49-F238E27FC236}">
                <a16:creationId xmlns:a16="http://schemas.microsoft.com/office/drawing/2014/main" id="{48014CAB-DC11-4459-A187-E05788942FC9}"/>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9" name="Picture 8">
            <a:extLst>
              <a:ext uri="{FF2B5EF4-FFF2-40B4-BE49-F238E27FC236}">
                <a16:creationId xmlns:a16="http://schemas.microsoft.com/office/drawing/2014/main" id="{49FC8373-CA94-4FB4-A1CC-125F4EBBB354}"/>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504475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616A-B6F6-4075-8743-C8B1D99012CA}"/>
              </a:ext>
            </a:extLst>
          </p:cNvPr>
          <p:cNvSpPr>
            <a:spLocks noGrp="1"/>
          </p:cNvSpPr>
          <p:nvPr>
            <p:ph type="title"/>
          </p:nvPr>
        </p:nvSpPr>
        <p:spPr>
          <a:xfrm>
            <a:off x="629842"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B5CBD-C0DD-4CCA-979C-CB3F8AFD76B8}"/>
              </a:ext>
            </a:extLst>
          </p:cNvPr>
          <p:cNvSpPr>
            <a:spLocks noGrp="1"/>
          </p:cNvSpPr>
          <p:nvPr>
            <p:ph type="body" idx="1"/>
          </p:nvPr>
        </p:nvSpPr>
        <p:spPr>
          <a:xfrm>
            <a:off x="629841" y="1681163"/>
            <a:ext cx="3868340" cy="823912"/>
          </a:xfrm>
        </p:spPr>
        <p:txBody>
          <a:bodyPr anchor="b"/>
          <a:lstStyle>
            <a:lvl1pPr marL="0" indent="0">
              <a:buNone/>
              <a:defRPr sz="1800" b="1"/>
            </a:lvl1pPr>
            <a:lvl2pPr marL="342883"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8" indent="0">
              <a:buNone/>
              <a:defRPr sz="1200" b="1"/>
            </a:lvl7pPr>
            <a:lvl8pPr marL="2400181" indent="0">
              <a:buNone/>
              <a:defRPr sz="1200" b="1"/>
            </a:lvl8pPr>
            <a:lvl9pPr marL="2743064"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0A25E99-8578-4C51-9CD1-E1E73CE436B1}"/>
              </a:ext>
            </a:extLst>
          </p:cNvPr>
          <p:cNvSpPr>
            <a:spLocks noGrp="1"/>
          </p:cNvSpPr>
          <p:nvPr>
            <p:ph sz="half" idx="2"/>
          </p:nvPr>
        </p:nvSpPr>
        <p:spPr>
          <a:xfrm>
            <a:off x="629841"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239AD7-FC3F-4FC4-A245-89834698FA23}"/>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883"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8" indent="0">
              <a:buNone/>
              <a:defRPr sz="1200" b="1"/>
            </a:lvl7pPr>
            <a:lvl8pPr marL="2400181" indent="0">
              <a:buNone/>
              <a:defRPr sz="1200" b="1"/>
            </a:lvl8pPr>
            <a:lvl9pPr marL="2743064"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27C3C83-D373-46B8-93CD-7E5441C94D54}"/>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3FFC11-988B-4136-A55F-921A8EDB70DF}"/>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8" name="Footer Placeholder 7">
            <a:extLst>
              <a:ext uri="{FF2B5EF4-FFF2-40B4-BE49-F238E27FC236}">
                <a16:creationId xmlns:a16="http://schemas.microsoft.com/office/drawing/2014/main" id="{7FFA395D-B817-469F-AB25-B8710DAF7C66}"/>
              </a:ext>
            </a:extLst>
          </p:cNvPr>
          <p:cNvSpPr>
            <a:spLocks noGrp="1"/>
          </p:cNvSpPr>
          <p:nvPr>
            <p:ph type="ftr" sz="quarter" idx="11"/>
          </p:nvPr>
        </p:nvSpPr>
        <p:spPr/>
        <p:txBody>
          <a:bodyPr/>
          <a:lstStyle/>
          <a:p>
            <a:pPr algn="ctr"/>
            <a:r>
              <a:rPr lang="en-AU" dirty="0"/>
              <a:t>[Footer]</a:t>
            </a:r>
          </a:p>
        </p:txBody>
      </p:sp>
      <p:sp>
        <p:nvSpPr>
          <p:cNvPr id="9" name="Slide Number Placeholder 8">
            <a:extLst>
              <a:ext uri="{FF2B5EF4-FFF2-40B4-BE49-F238E27FC236}">
                <a16:creationId xmlns:a16="http://schemas.microsoft.com/office/drawing/2014/main" id="{5F006E28-6128-44D1-ADFD-0A0CA32DFECB}"/>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22789584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572A7-F707-4E46-B979-1F0198BE9A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810BF8-B449-474E-B306-6F6C1EE8F1B8}"/>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4" name="Footer Placeholder 3">
            <a:extLst>
              <a:ext uri="{FF2B5EF4-FFF2-40B4-BE49-F238E27FC236}">
                <a16:creationId xmlns:a16="http://schemas.microsoft.com/office/drawing/2014/main" id="{C1D1DFD4-8819-473A-9A1D-A535FE109379}"/>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935F4410-8B16-48C5-85BC-8732B2DEA84D}"/>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6" name="Picture 5">
            <a:extLst>
              <a:ext uri="{FF2B5EF4-FFF2-40B4-BE49-F238E27FC236}">
                <a16:creationId xmlns:a16="http://schemas.microsoft.com/office/drawing/2014/main" id="{2A8E393E-D5A6-4062-AEF7-69BF49A5BDBB}"/>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7" name="Picture 6">
            <a:extLst>
              <a:ext uri="{FF2B5EF4-FFF2-40B4-BE49-F238E27FC236}">
                <a16:creationId xmlns:a16="http://schemas.microsoft.com/office/drawing/2014/main" id="{A7E98AE7-56D8-4651-B8AA-9EEFB9452359}"/>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1592804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7DB3ED-63D1-4E50-9F9E-BBAD8D267721}"/>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3" name="Footer Placeholder 2">
            <a:extLst>
              <a:ext uri="{FF2B5EF4-FFF2-40B4-BE49-F238E27FC236}">
                <a16:creationId xmlns:a16="http://schemas.microsoft.com/office/drawing/2014/main" id="{82C9C8DB-7D75-49E6-B3A8-53D0AFAEE4C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D90B076-0407-499B-9F18-E23EAFB229F6}"/>
              </a:ext>
            </a:extLst>
          </p:cNvPr>
          <p:cNvSpPr>
            <a:spLocks noGrp="1"/>
          </p:cNvSpPr>
          <p:nvPr>
            <p:ph type="sldNum" sz="quarter" idx="12"/>
          </p:nvPr>
        </p:nvSpPr>
        <p:spPr/>
        <p:txBody>
          <a:bodyPr/>
          <a:lstStyle/>
          <a:p>
            <a:fld id="{AF2DA9D4-62C4-42EE-BF49-06209DC12F3E}" type="slidenum">
              <a:rPr lang="en-US" smtClean="0"/>
              <a:t>‹#›</a:t>
            </a:fld>
            <a:endParaRPr lang="en-US" dirty="0"/>
          </a:p>
        </p:txBody>
      </p:sp>
      <p:sp>
        <p:nvSpPr>
          <p:cNvPr id="5" name="Rectangle 4">
            <a:extLst>
              <a:ext uri="{FF2B5EF4-FFF2-40B4-BE49-F238E27FC236}">
                <a16:creationId xmlns:a16="http://schemas.microsoft.com/office/drawing/2014/main" id="{DE3E4F7E-451A-499D-96AC-8F10E84DC2BC}"/>
              </a:ext>
            </a:extLst>
          </p:cNvPr>
          <p:cNvSpPr/>
          <p:nvPr userDrawn="1"/>
        </p:nvSpPr>
        <p:spPr>
          <a:xfrm>
            <a:off x="0" y="0"/>
            <a:ext cx="9144000"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2262913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9C30-FD03-43C3-8777-AB7E44C5797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D4C564C-9F77-430D-8C12-026BF97F2B6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B387B2-811B-4649-AF52-D5564065F52A}"/>
              </a:ext>
            </a:extLst>
          </p:cNvPr>
          <p:cNvSpPr>
            <a:spLocks noGrp="1"/>
          </p:cNvSpPr>
          <p:nvPr>
            <p:ph type="body" sz="half" idx="2"/>
          </p:nvPr>
        </p:nvSpPr>
        <p:spPr>
          <a:xfrm>
            <a:off x="629841" y="2057400"/>
            <a:ext cx="2949178" cy="3811588"/>
          </a:xfrm>
        </p:spPr>
        <p:txBody>
          <a:bodyPr/>
          <a:lstStyle>
            <a:lvl1pPr marL="0" indent="0">
              <a:buNone/>
              <a:defRPr sz="1200"/>
            </a:lvl1pPr>
            <a:lvl2pPr marL="342883"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8" indent="0">
              <a:buNone/>
              <a:defRPr sz="750"/>
            </a:lvl7pPr>
            <a:lvl8pPr marL="2400181" indent="0">
              <a:buNone/>
              <a:defRPr sz="750"/>
            </a:lvl8pPr>
            <a:lvl9pPr marL="2743064"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E931814-B1E4-4DBC-9276-75D3AF229A55}"/>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6" name="Footer Placeholder 5">
            <a:extLst>
              <a:ext uri="{FF2B5EF4-FFF2-40B4-BE49-F238E27FC236}">
                <a16:creationId xmlns:a16="http://schemas.microsoft.com/office/drawing/2014/main" id="{13473313-3D64-430B-B5DD-4A4A5AE82FA4}"/>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2D3BD017-1AF3-467E-84EC-883DB7AC3EEE}"/>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41977595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5F7F-F06C-4DF7-8DA0-1809E2C8547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2766DD1-719A-491F-B200-3E6E3ECE0612}"/>
              </a:ext>
            </a:extLst>
          </p:cNvPr>
          <p:cNvSpPr>
            <a:spLocks noGrp="1"/>
          </p:cNvSpPr>
          <p:nvPr>
            <p:ph type="pic" idx="1"/>
          </p:nvPr>
        </p:nvSpPr>
        <p:spPr>
          <a:xfrm>
            <a:off x="3887391" y="987426"/>
            <a:ext cx="4629150" cy="4873625"/>
          </a:xfrm>
        </p:spPr>
        <p:txBody>
          <a:bodyPr/>
          <a:lstStyle>
            <a:lvl1pPr marL="0" indent="0">
              <a:buNone/>
              <a:defRPr sz="2400"/>
            </a:lvl1pPr>
            <a:lvl2pPr marL="342883"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8" indent="0">
              <a:buNone/>
              <a:defRPr sz="1500"/>
            </a:lvl7pPr>
            <a:lvl8pPr marL="2400181" indent="0">
              <a:buNone/>
              <a:defRPr sz="1500"/>
            </a:lvl8pPr>
            <a:lvl9pPr marL="2743064" indent="0">
              <a:buNone/>
              <a:defRPr sz="1500"/>
            </a:lvl9pPr>
          </a:lstStyle>
          <a:p>
            <a:endParaRPr lang="en-US" dirty="0"/>
          </a:p>
        </p:txBody>
      </p:sp>
      <p:sp>
        <p:nvSpPr>
          <p:cNvPr id="4" name="Text Placeholder 3">
            <a:extLst>
              <a:ext uri="{FF2B5EF4-FFF2-40B4-BE49-F238E27FC236}">
                <a16:creationId xmlns:a16="http://schemas.microsoft.com/office/drawing/2014/main" id="{A6028BD1-E5D2-41CB-8FA9-5870E53CC520}"/>
              </a:ext>
            </a:extLst>
          </p:cNvPr>
          <p:cNvSpPr>
            <a:spLocks noGrp="1"/>
          </p:cNvSpPr>
          <p:nvPr>
            <p:ph type="body" sz="half" idx="2"/>
          </p:nvPr>
        </p:nvSpPr>
        <p:spPr>
          <a:xfrm>
            <a:off x="629841" y="2057400"/>
            <a:ext cx="2949178" cy="3811588"/>
          </a:xfrm>
        </p:spPr>
        <p:txBody>
          <a:bodyPr/>
          <a:lstStyle>
            <a:lvl1pPr marL="0" indent="0">
              <a:buNone/>
              <a:defRPr sz="1200"/>
            </a:lvl1pPr>
            <a:lvl2pPr marL="342883"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8" indent="0">
              <a:buNone/>
              <a:defRPr sz="750"/>
            </a:lvl7pPr>
            <a:lvl8pPr marL="2400181" indent="0">
              <a:buNone/>
              <a:defRPr sz="750"/>
            </a:lvl8pPr>
            <a:lvl9pPr marL="2743064"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232C50C-A5DE-4483-916A-8CC7FF14C0E5}"/>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6" name="Footer Placeholder 5">
            <a:extLst>
              <a:ext uri="{FF2B5EF4-FFF2-40B4-BE49-F238E27FC236}">
                <a16:creationId xmlns:a16="http://schemas.microsoft.com/office/drawing/2014/main" id="{B51DF0A2-E2B1-4B7E-B835-9B33E4DA345E}"/>
              </a:ext>
            </a:extLst>
          </p:cNvPr>
          <p:cNvSpPr>
            <a:spLocks noGrp="1"/>
          </p:cNvSpPr>
          <p:nvPr>
            <p:ph type="ftr" sz="quarter" idx="11"/>
          </p:nvPr>
        </p:nvSpPr>
        <p:spPr/>
        <p:txBody>
          <a:bodyPr/>
          <a:lstStyle/>
          <a:p>
            <a:pPr algn="ctr"/>
            <a:r>
              <a:rPr lang="en-AU" dirty="0"/>
              <a:t>[Footer]</a:t>
            </a:r>
          </a:p>
        </p:txBody>
      </p:sp>
      <p:sp>
        <p:nvSpPr>
          <p:cNvPr id="7" name="Slide Number Placeholder 6">
            <a:extLst>
              <a:ext uri="{FF2B5EF4-FFF2-40B4-BE49-F238E27FC236}">
                <a16:creationId xmlns:a16="http://schemas.microsoft.com/office/drawing/2014/main" id="{71D793BC-A243-4B19-AE98-06F98D614919}"/>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48441713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9FD4-13BA-48B2-BDF9-4DF5B91654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F5F351-9DB2-47A1-A995-1005D94416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19D58E-172C-4718-9AF7-8D4523DA4C54}"/>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5" name="Footer Placeholder 4">
            <a:extLst>
              <a:ext uri="{FF2B5EF4-FFF2-40B4-BE49-F238E27FC236}">
                <a16:creationId xmlns:a16="http://schemas.microsoft.com/office/drawing/2014/main" id="{9F544C0D-388F-43AA-ACD3-9E82B24A9CA2}"/>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AC87C4D0-4892-41FD-A0F1-D8D437ED12F8}"/>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71613121"/>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D337F5-A3CC-455A-8DAE-F42544278869}"/>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2A4705-AEAE-4AAD-B8FD-709DD928CBD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B434F-AB4C-4DF4-8955-D01FF3B7B2F7}"/>
              </a:ext>
            </a:extLst>
          </p:cNvPr>
          <p:cNvSpPr>
            <a:spLocks noGrp="1"/>
          </p:cNvSpPr>
          <p:nvPr>
            <p:ph type="dt" sz="half" idx="10"/>
          </p:nvPr>
        </p:nvSpPr>
        <p:spPr/>
        <p:txBody>
          <a:bodyPr/>
          <a:lstStyle/>
          <a:p>
            <a:fld id="{582E6149-3F21-4FE5-9354-EB2018559E9B}" type="datetimeFigureOut">
              <a:rPr lang="en-US" smtClean="0"/>
              <a:t>6/1/2021</a:t>
            </a:fld>
            <a:endParaRPr lang="en-US" dirty="0"/>
          </a:p>
        </p:txBody>
      </p:sp>
      <p:sp>
        <p:nvSpPr>
          <p:cNvPr id="5" name="Footer Placeholder 4">
            <a:extLst>
              <a:ext uri="{FF2B5EF4-FFF2-40B4-BE49-F238E27FC236}">
                <a16:creationId xmlns:a16="http://schemas.microsoft.com/office/drawing/2014/main" id="{8B6FDEA7-9AF0-4081-9F6C-C1585846EB39}"/>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677F8BD2-304C-4C92-9C78-4A6C7F171EEA}"/>
              </a:ext>
            </a:extLst>
          </p:cNvPr>
          <p:cNvSpPr>
            <a:spLocks noGrp="1"/>
          </p:cNvSpPr>
          <p:nvPr>
            <p:ph type="sldNum" sz="quarter" idx="1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881225509"/>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AB3C50-0815-4E72-B5C0-4CC01800180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pic>
        <p:nvPicPr>
          <p:cNvPr id="12" name="Picture 11">
            <a:extLst>
              <a:ext uri="{FF2B5EF4-FFF2-40B4-BE49-F238E27FC236}">
                <a16:creationId xmlns:a16="http://schemas.microsoft.com/office/drawing/2014/main" id="{3AD6D95E-88C9-4F51-9A96-C6DC690C4E41}"/>
              </a:ext>
            </a:extLst>
          </p:cNvPr>
          <p:cNvPicPr>
            <a:picLocks noChangeAspect="1"/>
          </p:cNvPicPr>
          <p:nvPr userDrawn="1"/>
        </p:nvPicPr>
        <p:blipFill>
          <a:blip r:embed="rId2"/>
          <a:stretch>
            <a:fillRect/>
          </a:stretch>
        </p:blipFill>
        <p:spPr>
          <a:xfrm>
            <a:off x="7725771" y="244059"/>
            <a:ext cx="1209364" cy="131646"/>
          </a:xfrm>
          <a:prstGeom prst="rect">
            <a:avLst/>
          </a:prstGeom>
        </p:spPr>
      </p:pic>
      <p:sp>
        <p:nvSpPr>
          <p:cNvPr id="9" name="Text Placeholder 8">
            <a:extLst>
              <a:ext uri="{FF2B5EF4-FFF2-40B4-BE49-F238E27FC236}">
                <a16:creationId xmlns:a16="http://schemas.microsoft.com/office/drawing/2014/main" id="{2670AC6F-A8DE-43B1-AB32-8BCC2ADD0A50}"/>
              </a:ext>
            </a:extLst>
          </p:cNvPr>
          <p:cNvSpPr>
            <a:spLocks noGrp="1"/>
          </p:cNvSpPr>
          <p:nvPr>
            <p:ph type="body" sz="quarter" idx="12" hasCustomPrompt="1"/>
          </p:nvPr>
        </p:nvSpPr>
        <p:spPr>
          <a:xfrm>
            <a:off x="241131" y="184205"/>
            <a:ext cx="2025247" cy="217696"/>
          </a:xfrm>
        </p:spPr>
        <p:txBody>
          <a:bodyPr anchor="ctr">
            <a:normAutofit/>
          </a:bodyPr>
          <a:lstStyle>
            <a:lvl1pPr marL="0" indent="0" algn="l">
              <a:spcBef>
                <a:spcPts val="0"/>
              </a:spcBef>
              <a:spcAft>
                <a:spcPts val="0"/>
              </a:spcAft>
              <a:buFontTx/>
              <a:buNone/>
              <a:defRPr sz="984">
                <a:solidFill>
                  <a:schemeClr val="bg1"/>
                </a:solidFill>
              </a:defRPr>
            </a:lvl1pPr>
            <a:lvl2pPr marL="101261" indent="0" algn="l">
              <a:buFontTx/>
              <a:buNone/>
              <a:defRPr sz="984">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[Current Date]</a:t>
            </a:r>
          </a:p>
        </p:txBody>
      </p:sp>
      <p:pic>
        <p:nvPicPr>
          <p:cNvPr id="7" name="Picture 6">
            <a:extLst>
              <a:ext uri="{FF2B5EF4-FFF2-40B4-BE49-F238E27FC236}">
                <a16:creationId xmlns:a16="http://schemas.microsoft.com/office/drawing/2014/main" id="{B48D68E9-7018-4336-9CC4-C1AD98D0949C}"/>
              </a:ext>
            </a:extLst>
          </p:cNvPr>
          <p:cNvPicPr>
            <a:picLocks noChangeAspect="1"/>
          </p:cNvPicPr>
          <p:nvPr userDrawn="1"/>
        </p:nvPicPr>
        <p:blipFill>
          <a:blip r:embed="rId3"/>
          <a:stretch>
            <a:fillRect/>
          </a:stretch>
        </p:blipFill>
        <p:spPr>
          <a:xfrm>
            <a:off x="2610227" y="1428599"/>
            <a:ext cx="4088518" cy="4000802"/>
          </a:xfrm>
          <a:prstGeom prst="rect">
            <a:avLst/>
          </a:prstGeom>
        </p:spPr>
      </p:pic>
      <p:sp>
        <p:nvSpPr>
          <p:cNvPr id="2" name="Slide Number Placeholder 1">
            <a:extLst>
              <a:ext uri="{FF2B5EF4-FFF2-40B4-BE49-F238E27FC236}">
                <a16:creationId xmlns:a16="http://schemas.microsoft.com/office/drawing/2014/main" id="{9998FB25-7404-4D17-BC12-C5C5BD3F89CC}"/>
              </a:ext>
            </a:extLst>
          </p:cNvPr>
          <p:cNvSpPr>
            <a:spLocks noGrp="1"/>
          </p:cNvSpPr>
          <p:nvPr>
            <p:ph type="sldNum" sz="quarter" idx="13"/>
          </p:nvPr>
        </p:nvSpPr>
        <p:spPr/>
        <p:txBody>
          <a:bodyPr/>
          <a:lstStyle>
            <a:lvl1pPr>
              <a:defRPr b="0" i="0">
                <a:solidFill>
                  <a:schemeClr val="bg1"/>
                </a:solidFill>
                <a:latin typeface="National 2" charset="0"/>
                <a:ea typeface="National 2" charset="0"/>
                <a:cs typeface="National 2" charset="0"/>
              </a:defRPr>
            </a:lvl1pPr>
          </a:lstStyle>
          <a:p>
            <a:fld id="{E917DE0E-AFB1-41FD-BC35-27DB61CA125F}" type="slidenum">
              <a:rPr lang="en-AU" smtClean="0"/>
              <a:pPr/>
              <a:t>‹#›</a:t>
            </a:fld>
            <a:endParaRPr lang="en-AU" dirty="0"/>
          </a:p>
        </p:txBody>
      </p:sp>
      <p:sp>
        <p:nvSpPr>
          <p:cNvPr id="3" name="Footer Placeholder 2">
            <a:extLst>
              <a:ext uri="{FF2B5EF4-FFF2-40B4-BE49-F238E27FC236}">
                <a16:creationId xmlns:a16="http://schemas.microsoft.com/office/drawing/2014/main" id="{C8CB9713-6169-4BCA-998A-1ECD71372D89}"/>
              </a:ext>
            </a:extLst>
          </p:cNvPr>
          <p:cNvSpPr>
            <a:spLocks noGrp="1"/>
          </p:cNvSpPr>
          <p:nvPr>
            <p:ph type="ftr" sz="quarter" idx="14"/>
          </p:nvPr>
        </p:nvSpPr>
        <p:spPr/>
        <p:txBody>
          <a:bodyPr/>
          <a:lstStyle>
            <a:lvl1pPr>
              <a:defRPr>
                <a:solidFill>
                  <a:schemeClr val="bg1"/>
                </a:solidFill>
              </a:defRPr>
            </a:lvl1pPr>
          </a:lstStyle>
          <a:p>
            <a:pPr algn="ctr"/>
            <a:r>
              <a:rPr lang="en-AU" dirty="0"/>
              <a:t>[Footer]</a:t>
            </a:r>
          </a:p>
        </p:txBody>
      </p:sp>
    </p:spTree>
    <p:extLst>
      <p:ext uri="{BB962C8B-B14F-4D97-AF65-F5344CB8AC3E}">
        <p14:creationId xmlns:p14="http://schemas.microsoft.com/office/powerpoint/2010/main" val="40061949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413894"/>
            <a:ext cx="5887213" cy="2015106"/>
          </a:xfrm>
        </p:spPr>
        <p:txBody>
          <a:bodyPr>
            <a:noAutofit/>
          </a:bodyPr>
          <a:lstStyle>
            <a:lvl1pPr>
              <a:lnSpc>
                <a:spcPct val="80000"/>
              </a:lnSpc>
              <a:defRPr sz="6118">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1" y="2365637"/>
            <a:ext cx="5889651" cy="1620391"/>
          </a:xfrm>
        </p:spPr>
        <p:txBody>
          <a:bodyPr>
            <a:noAutofit/>
          </a:bodyPr>
          <a:lstStyle>
            <a:lvl1pPr marL="0" indent="0">
              <a:buNone/>
              <a:defRPr sz="2883">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4" name="Picture 13">
            <a:extLst>
              <a:ext uri="{FF2B5EF4-FFF2-40B4-BE49-F238E27FC236}">
                <a16:creationId xmlns:a16="http://schemas.microsoft.com/office/drawing/2014/main" id="{490633BF-DE6A-4E01-9F32-AB9A42461B96}"/>
              </a:ext>
            </a:extLst>
          </p:cNvPr>
          <p:cNvPicPr>
            <a:picLocks noChangeAspect="1"/>
          </p:cNvPicPr>
          <p:nvPr userDrawn="1"/>
        </p:nvPicPr>
        <p:blipFill>
          <a:blip r:embed="rId2"/>
          <a:stretch>
            <a:fillRect/>
          </a:stretch>
        </p:blipFill>
        <p:spPr>
          <a:xfrm>
            <a:off x="6128344" y="709758"/>
            <a:ext cx="2108025" cy="5743450"/>
          </a:xfrm>
          <a:prstGeom prst="rect">
            <a:avLst/>
          </a:prstGeom>
        </p:spPr>
      </p:pic>
      <p:pic>
        <p:nvPicPr>
          <p:cNvPr id="12" name="Picture 11">
            <a:extLst>
              <a:ext uri="{FF2B5EF4-FFF2-40B4-BE49-F238E27FC236}">
                <a16:creationId xmlns:a16="http://schemas.microsoft.com/office/drawing/2014/main" id="{7AF41DB6-5AEA-408D-A5BF-F2AA2A9AA071}"/>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E400AA1C-D441-4635-902A-1D054715368D}"/>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538894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413894"/>
            <a:ext cx="5542056" cy="2015106"/>
          </a:xfrm>
        </p:spPr>
        <p:txBody>
          <a:bodyPr>
            <a:noAutofit/>
          </a:bodyPr>
          <a:lstStyle>
            <a:lvl1pPr>
              <a:lnSpc>
                <a:spcPct val="80000"/>
              </a:lnSpc>
              <a:defRPr sz="6118">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1" y="2365637"/>
            <a:ext cx="5544351" cy="1620391"/>
          </a:xfrm>
        </p:spPr>
        <p:txBody>
          <a:bodyPr>
            <a:noAutofit/>
          </a:bodyPr>
          <a:lstStyle>
            <a:lvl1pPr marL="0" indent="0">
              <a:buNone/>
              <a:defRPr sz="2883">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4" name="Picture 3">
            <a:extLst>
              <a:ext uri="{FF2B5EF4-FFF2-40B4-BE49-F238E27FC236}">
                <a16:creationId xmlns:a16="http://schemas.microsoft.com/office/drawing/2014/main" id="{7E700A36-47BB-4418-B306-3E7E3AC141EB}"/>
              </a:ext>
            </a:extLst>
          </p:cNvPr>
          <p:cNvPicPr>
            <a:picLocks noChangeAspect="1"/>
          </p:cNvPicPr>
          <p:nvPr userDrawn="1"/>
        </p:nvPicPr>
        <p:blipFill>
          <a:blip r:embed="rId2"/>
          <a:stretch>
            <a:fillRect/>
          </a:stretch>
        </p:blipFill>
        <p:spPr>
          <a:xfrm>
            <a:off x="5783187" y="1400498"/>
            <a:ext cx="2756401" cy="4801391"/>
          </a:xfrm>
          <a:prstGeom prst="rect">
            <a:avLst/>
          </a:prstGeom>
        </p:spPr>
      </p:pic>
      <p:pic>
        <p:nvPicPr>
          <p:cNvPr id="12" name="Picture 11">
            <a:extLst>
              <a:ext uri="{FF2B5EF4-FFF2-40B4-BE49-F238E27FC236}">
                <a16:creationId xmlns:a16="http://schemas.microsoft.com/office/drawing/2014/main" id="{0E12473B-6F9B-4A83-8856-23C5641F0535}"/>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0F56D179-7759-497B-8880-790CAAFA9560}"/>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3399330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413894"/>
            <a:ext cx="5542056" cy="2015106"/>
          </a:xfrm>
        </p:spPr>
        <p:txBody>
          <a:bodyPr>
            <a:noAutofit/>
          </a:bodyPr>
          <a:lstStyle>
            <a:lvl1pPr>
              <a:lnSpc>
                <a:spcPct val="80000"/>
              </a:lnSpc>
              <a:defRPr sz="6118">
                <a:solidFill>
                  <a:schemeClr val="bg1"/>
                </a:solidFill>
              </a:defRPr>
            </a:lvl1pPr>
          </a:lstStyle>
          <a:p>
            <a:r>
              <a:rPr lang="en-US" dirty="0"/>
              <a:t>[Section Title]</a:t>
            </a:r>
            <a:endParaRPr lang="en-AU" dirty="0"/>
          </a:p>
        </p:txBody>
      </p:sp>
      <p:sp>
        <p:nvSpPr>
          <p:cNvPr id="7" name="Text Placeholder 6"/>
          <p:cNvSpPr>
            <a:spLocks noGrp="1"/>
          </p:cNvSpPr>
          <p:nvPr>
            <p:ph type="body" sz="quarter" idx="10" hasCustomPrompt="1"/>
          </p:nvPr>
        </p:nvSpPr>
        <p:spPr>
          <a:xfrm>
            <a:off x="241131" y="2365637"/>
            <a:ext cx="5544351" cy="1620391"/>
          </a:xfrm>
        </p:spPr>
        <p:txBody>
          <a:bodyPr>
            <a:noAutofit/>
          </a:bodyPr>
          <a:lstStyle>
            <a:lvl1pPr marL="0" indent="0">
              <a:buNone/>
              <a:defRPr sz="2883">
                <a:solidFill>
                  <a:schemeClr val="bg1"/>
                </a:solidFill>
              </a:defRPr>
            </a:lvl1pPr>
          </a:lstStyle>
          <a:p>
            <a:pPr lvl="0"/>
            <a:r>
              <a:rPr lang="en-US" dirty="0"/>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3" name="Picture 12">
            <a:extLst>
              <a:ext uri="{FF2B5EF4-FFF2-40B4-BE49-F238E27FC236}">
                <a16:creationId xmlns:a16="http://schemas.microsoft.com/office/drawing/2014/main" id="{1C725145-F8C2-435E-83DA-3C6BFFE3B3CB}"/>
              </a:ext>
            </a:extLst>
          </p:cNvPr>
          <p:cNvPicPr>
            <a:picLocks noChangeAspect="1"/>
          </p:cNvPicPr>
          <p:nvPr userDrawn="1"/>
        </p:nvPicPr>
        <p:blipFill>
          <a:blip r:embed="rId2"/>
          <a:stretch>
            <a:fillRect/>
          </a:stretch>
        </p:blipFill>
        <p:spPr>
          <a:xfrm>
            <a:off x="5775303" y="2365637"/>
            <a:ext cx="2818287" cy="2839473"/>
          </a:xfrm>
          <a:prstGeom prst="rect">
            <a:avLst/>
          </a:prstGeom>
        </p:spPr>
      </p:pic>
      <p:pic>
        <p:nvPicPr>
          <p:cNvPr id="14" name="Picture 13">
            <a:extLst>
              <a:ext uri="{FF2B5EF4-FFF2-40B4-BE49-F238E27FC236}">
                <a16:creationId xmlns:a16="http://schemas.microsoft.com/office/drawing/2014/main" id="{99F43727-5D9C-4050-8B4D-49535AB73D83}"/>
              </a:ext>
            </a:extLst>
          </p:cNvPr>
          <p:cNvPicPr>
            <a:picLocks noChangeAspect="1"/>
          </p:cNvPicPr>
          <p:nvPr userDrawn="1"/>
        </p:nvPicPr>
        <p:blipFill>
          <a:blip r:embed="rId3"/>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1506749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1130" y="2365635"/>
            <a:ext cx="4227703"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hasCustomPrompt="1"/>
          </p:nvPr>
        </p:nvSpPr>
        <p:spPr>
          <a:xfrm>
            <a:off x="4672933" y="2365635"/>
            <a:ext cx="4227703"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EEB0B422-09F3-401B-BCC9-0BD19CBF8F13}"/>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1" name="Picture 10">
            <a:extLst>
              <a:ext uri="{FF2B5EF4-FFF2-40B4-BE49-F238E27FC236}">
                <a16:creationId xmlns:a16="http://schemas.microsoft.com/office/drawing/2014/main" id="{DB79A268-DC64-46CE-B24E-6EA4998BFC0F}"/>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395983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Numbere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1130" y="2365635"/>
            <a:ext cx="4227703" cy="4127304"/>
          </a:xfrm>
        </p:spPr>
        <p:txBody>
          <a:bodyPr>
            <a:normAutofit/>
          </a:bodyPr>
          <a:lstStyle>
            <a:lvl1pPr indent="-160752">
              <a:defRPr lang="en-US" dirty="0" smtClean="0"/>
            </a:lvl1pPr>
            <a:lvl2pPr indent="-160752">
              <a:defRPr lang="en-US" dirty="0" smtClean="0"/>
            </a:lvl2pPr>
            <a:lvl3pPr indent="-160752">
              <a:defRPr lang="en-US" dirty="0" smtClean="0"/>
            </a:lvl3pPr>
            <a:lvl4pPr indent="-160752">
              <a:defRPr lang="en-US" dirty="0" smtClean="0"/>
            </a:lvl4pPr>
            <a:lvl5pPr indent="-160752">
              <a:defRPr lang="en-US" dirty="0"/>
            </a:lvl5pPr>
            <a:lvl6pPr>
              <a:defRPr sz="1266"/>
            </a:lvl6pPr>
            <a:lvl7pPr>
              <a:defRPr sz="1266"/>
            </a:lvl7pPr>
            <a:lvl8pPr>
              <a:defRPr sz="1266"/>
            </a:lvl8pPr>
            <a:lvl9pPr>
              <a:defRPr sz="12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933" y="2365635"/>
            <a:ext cx="4227703" cy="4127304"/>
          </a:xfrm>
        </p:spPr>
        <p:txBody>
          <a:bodyPr>
            <a:normAutofit/>
          </a:bodyPr>
          <a:lstStyle>
            <a:lvl1pPr marL="128601" indent="-160752">
              <a:buFont typeface="+mj-lt"/>
              <a:buAutoNum type="arabicPeriod"/>
              <a:defRPr lang="en-US" sz="1969" b="0" dirty="0" smtClean="0">
                <a:latin typeface="+mn-lt"/>
              </a:defRPr>
            </a:lvl1pPr>
            <a:lvl2pPr marL="450104" indent="-160752">
              <a:buFont typeface="+mj-lt"/>
              <a:buAutoNum type="alphaLcPeriod"/>
              <a:defRPr lang="en-US" sz="1688" b="0" dirty="0" smtClean="0">
                <a:latin typeface="+mn-lt"/>
              </a:defRPr>
            </a:lvl2pPr>
            <a:lvl3pPr marL="771607" indent="-160752">
              <a:buFont typeface="+mj-lt"/>
              <a:buAutoNum type="romanLcPeriod"/>
              <a:defRPr lang="en-US" sz="1406" b="0" dirty="0" smtClean="0">
                <a:latin typeface="+mn-lt"/>
              </a:defRPr>
            </a:lvl3pPr>
            <a:lvl4pPr marL="1093110" indent="-160752">
              <a:buFont typeface="+mj-lt"/>
              <a:buAutoNum type="arabicPeriod"/>
              <a:defRPr lang="en-US" sz="1406" b="0" dirty="0" smtClean="0">
                <a:latin typeface="+mn-lt"/>
              </a:defRPr>
            </a:lvl4pPr>
            <a:lvl5pPr marL="1414613" indent="-160752">
              <a:buFont typeface="+mj-lt"/>
              <a:buAutoNum type="alphaLcPeriod"/>
              <a:defRPr lang="en-US" sz="1406" b="0" dirty="0">
                <a:latin typeface="+mn-lt"/>
              </a:defRPr>
            </a:lvl5pPr>
            <a:lvl6pPr>
              <a:defRPr sz="1266"/>
            </a:lvl6pPr>
            <a:lvl7pPr>
              <a:defRPr sz="1266"/>
            </a:lvl7pPr>
            <a:lvl8pPr>
              <a:defRPr sz="1266"/>
            </a:lvl8pPr>
            <a:lvl9pPr>
              <a:defRPr sz="126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EE222980-9FEA-47AB-8160-1C2959753276}"/>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1" name="Picture 10">
            <a:extLst>
              <a:ext uri="{FF2B5EF4-FFF2-40B4-BE49-F238E27FC236}">
                <a16:creationId xmlns:a16="http://schemas.microsoft.com/office/drawing/2014/main" id="{C759DED6-E107-4AF2-B3B8-51B167296C6C}"/>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609350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mp; Pictu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5" y="1391441"/>
            <a:ext cx="5140032" cy="5101499"/>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F177E974-6222-4E14-8F53-1A35F8F2DE91}"/>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20A0BD44-827B-47CD-8BFA-2A4BD387B408}"/>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1747372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mp; Picture Crop">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5" y="1391440"/>
            <a:ext cx="5140032" cy="3455448"/>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55C3957F-CBD5-45F4-9139-BE2AD9F3D778}"/>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1D7466EE-1402-4AD3-84F3-D1DF7AB79A5C}"/>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495491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idx="10" hasCustomPrompt="1"/>
          </p:nvPr>
        </p:nvSpPr>
        <p:spPr>
          <a:xfrm>
            <a:off x="3760945" y="1391440"/>
            <a:ext cx="5140032" cy="3455448"/>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AU" dirty="0"/>
              <a:t>[Footer]</a:t>
            </a:r>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dirty="0"/>
          </a:p>
        </p:txBody>
      </p:sp>
      <p:sp>
        <p:nvSpPr>
          <p:cNvPr id="12" name="Picture Placeholder 2">
            <a:extLst>
              <a:ext uri="{FF2B5EF4-FFF2-40B4-BE49-F238E27FC236}">
                <a16:creationId xmlns:a16="http://schemas.microsoft.com/office/drawing/2014/main" id="{4CC70461-48C5-43F7-8FBF-36F351503D81}"/>
              </a:ext>
            </a:extLst>
          </p:cNvPr>
          <p:cNvSpPr>
            <a:spLocks noGrp="1"/>
          </p:cNvSpPr>
          <p:nvPr>
            <p:ph type="pic" idx="13" hasCustomPrompt="1"/>
          </p:nvPr>
        </p:nvSpPr>
        <p:spPr>
          <a:xfrm>
            <a:off x="3760945" y="4925838"/>
            <a:ext cx="2204963" cy="1567102"/>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pic>
        <p:nvPicPr>
          <p:cNvPr id="11" name="Picture 10">
            <a:extLst>
              <a:ext uri="{FF2B5EF4-FFF2-40B4-BE49-F238E27FC236}">
                <a16:creationId xmlns:a16="http://schemas.microsoft.com/office/drawing/2014/main" id="{0A945B0B-FD87-427B-B1C8-DF115B45F61B}"/>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3" name="Picture 12">
            <a:extLst>
              <a:ext uri="{FF2B5EF4-FFF2-40B4-BE49-F238E27FC236}">
                <a16:creationId xmlns:a16="http://schemas.microsoft.com/office/drawing/2014/main" id="{3054FC01-F717-4A46-B98F-96CECAD73C5A}"/>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655291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mp; Picture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3777095" y="1"/>
            <a:ext cx="5366905" cy="6857743"/>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3" name="Content Placeholder 2"/>
          <p:cNvSpPr>
            <a:spLocks noGrp="1"/>
          </p:cNvSpPr>
          <p:nvPr>
            <p:ph sz="half" idx="1" hasCustomPrompt="1"/>
          </p:nvPr>
        </p:nvSpPr>
        <p:spPr>
          <a:xfrm>
            <a:off x="241131"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AD7A19B3-ADC4-46A3-BF00-57B86B7CFAE1}"/>
              </a:ext>
            </a:extLst>
          </p:cNvPr>
          <p:cNvPicPr>
            <a:picLocks noChangeAspect="1"/>
          </p:cNvPicPr>
          <p:nvPr userDrawn="1"/>
        </p:nvPicPr>
        <p:blipFill>
          <a:blip r:embed="rId2"/>
          <a:stretch>
            <a:fillRect/>
          </a:stretch>
        </p:blipFill>
        <p:spPr>
          <a:xfrm>
            <a:off x="241133" y="246362"/>
            <a:ext cx="272402" cy="278483"/>
          </a:xfrm>
          <a:prstGeom prst="rect">
            <a:avLst/>
          </a:prstGeom>
        </p:spPr>
      </p:pic>
      <p:sp>
        <p:nvSpPr>
          <p:cNvPr id="16" name="Picture Placeholder 14">
            <a:extLst>
              <a:ext uri="{FF2B5EF4-FFF2-40B4-BE49-F238E27FC236}">
                <a16:creationId xmlns:a16="http://schemas.microsoft.com/office/drawing/2014/main" id="{F63BBED2-AE29-435C-A95D-404517A18AA5}"/>
              </a:ext>
            </a:extLst>
          </p:cNvPr>
          <p:cNvSpPr>
            <a:spLocks noGrp="1"/>
          </p:cNvSpPr>
          <p:nvPr>
            <p:ph type="pic" sz="quarter" idx="13" hasCustomPrompt="1"/>
          </p:nvPr>
        </p:nvSpPr>
        <p:spPr>
          <a:xfrm>
            <a:off x="7725050" y="244059"/>
            <a:ext cx="1210085" cy="131646"/>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Tree>
    <p:extLst>
      <p:ext uri="{BB962C8B-B14F-4D97-AF65-F5344CB8AC3E}">
        <p14:creationId xmlns:p14="http://schemas.microsoft.com/office/powerpoint/2010/main" val="25018771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amp; Text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0" y="1"/>
            <a:ext cx="5366905" cy="6857743"/>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dirty="0"/>
              <a:t>Click icon to add picture</a:t>
            </a:r>
            <a:br>
              <a:rPr lang="en-US" dirty="0"/>
            </a:br>
            <a:br>
              <a:rPr lang="en-US" dirty="0"/>
            </a:br>
            <a:br>
              <a:rPr lang="en-US" dirty="0"/>
            </a:br>
            <a:endParaRPr lang="en-AU" dirty="0"/>
          </a:p>
        </p:txBody>
      </p:sp>
      <p:sp>
        <p:nvSpPr>
          <p:cNvPr id="14" name="Picture Placeholder 14">
            <a:extLst>
              <a:ext uri="{FF2B5EF4-FFF2-40B4-BE49-F238E27FC236}">
                <a16:creationId xmlns:a16="http://schemas.microsoft.com/office/drawing/2014/main" id="{9E7A03E9-F3EB-4089-BA1B-CA0D892E58A4}"/>
              </a:ext>
            </a:extLst>
          </p:cNvPr>
          <p:cNvSpPr>
            <a:spLocks noGrp="1"/>
          </p:cNvSpPr>
          <p:nvPr>
            <p:ph type="pic" sz="quarter" idx="13" hasCustomPrompt="1"/>
          </p:nvPr>
        </p:nvSpPr>
        <p:spPr>
          <a:xfrm>
            <a:off x="241133" y="246362"/>
            <a:ext cx="273408"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3" name="Content Placeholder 2"/>
          <p:cNvSpPr>
            <a:spLocks noGrp="1"/>
          </p:cNvSpPr>
          <p:nvPr>
            <p:ph sz="half" idx="1" hasCustomPrompt="1"/>
          </p:nvPr>
        </p:nvSpPr>
        <p:spPr>
          <a:xfrm>
            <a:off x="5635372" y="2365636"/>
            <a:ext cx="3267496"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5646560" y="1391440"/>
            <a:ext cx="3256308" cy="923505"/>
          </a:xfrm>
        </p:spPr>
        <p:txBody>
          <a:bodyPr/>
          <a:lstStyle/>
          <a:p>
            <a:r>
              <a:rPr lang="en-US"/>
              <a:t>Click to edit Master title style</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95B49BA5-9018-4446-A86F-4EE58D7173D4}"/>
              </a:ext>
            </a:extLst>
          </p:cNvPr>
          <p:cNvPicPr>
            <a:picLocks noChangeAspect="1"/>
          </p:cNvPicPr>
          <p:nvPr userDrawn="1"/>
        </p:nvPicPr>
        <p:blipFill>
          <a:blip r:embed="rId3"/>
          <a:stretch>
            <a:fillRect/>
          </a:stretch>
        </p:blipFill>
        <p:spPr>
          <a:xfrm>
            <a:off x="7746381" y="244059"/>
            <a:ext cx="1168144" cy="131646"/>
          </a:xfrm>
          <a:prstGeom prst="rect">
            <a:avLst/>
          </a:prstGeom>
        </p:spPr>
      </p:pic>
    </p:spTree>
    <p:extLst>
      <p:ext uri="{BB962C8B-B14F-4D97-AF65-F5344CB8AC3E}">
        <p14:creationId xmlns:p14="http://schemas.microsoft.com/office/powerpoint/2010/main" val="1594078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 Picture (Bleed)">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9144000" cy="6858000"/>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AU" dirty="0"/>
              <a:t>Click icon to add picture</a:t>
            </a:r>
            <a:br>
              <a:rPr lang="en-AU" dirty="0"/>
            </a:br>
            <a:br>
              <a:rPr lang="en-AU" dirty="0"/>
            </a:br>
            <a:br>
              <a:rPr lang="en-AU" dirty="0"/>
            </a:br>
            <a:endParaRPr lang="en-AU" dirty="0"/>
          </a:p>
        </p:txBody>
      </p:sp>
      <p:sp>
        <p:nvSpPr>
          <p:cNvPr id="6" name="Picture Placeholder 14">
            <a:extLst>
              <a:ext uri="{FF2B5EF4-FFF2-40B4-BE49-F238E27FC236}">
                <a16:creationId xmlns:a16="http://schemas.microsoft.com/office/drawing/2014/main" id="{69B89EFF-45A5-47CB-8E9C-D9F35B01071A}"/>
              </a:ext>
            </a:extLst>
          </p:cNvPr>
          <p:cNvSpPr>
            <a:spLocks noGrp="1"/>
          </p:cNvSpPr>
          <p:nvPr>
            <p:ph type="pic" sz="quarter" idx="13" hasCustomPrompt="1"/>
          </p:nvPr>
        </p:nvSpPr>
        <p:spPr>
          <a:xfrm>
            <a:off x="241133" y="246362"/>
            <a:ext cx="273408"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8" name="Picture Placeholder 14">
            <a:extLst>
              <a:ext uri="{FF2B5EF4-FFF2-40B4-BE49-F238E27FC236}">
                <a16:creationId xmlns:a16="http://schemas.microsoft.com/office/drawing/2014/main" id="{BAAA9247-7455-4936-AB38-B0911A63587C}"/>
              </a:ext>
            </a:extLst>
          </p:cNvPr>
          <p:cNvSpPr>
            <a:spLocks noGrp="1"/>
          </p:cNvSpPr>
          <p:nvPr>
            <p:ph type="pic" sz="quarter" idx="14" hasCustomPrompt="1"/>
          </p:nvPr>
        </p:nvSpPr>
        <p:spPr>
          <a:xfrm>
            <a:off x="7725050" y="244059"/>
            <a:ext cx="1210085" cy="131646"/>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dirty="0"/>
              <a:t> </a:t>
            </a:r>
          </a:p>
        </p:txBody>
      </p:sp>
      <p:sp>
        <p:nvSpPr>
          <p:cNvPr id="5" name="Slide Number Placeholder 4">
            <a:extLst>
              <a:ext uri="{FF2B5EF4-FFF2-40B4-BE49-F238E27FC236}">
                <a16:creationId xmlns:a16="http://schemas.microsoft.com/office/drawing/2014/main" id="{A3B83DCC-83B4-4DDF-A2DD-53EA890722EE}"/>
              </a:ext>
            </a:extLst>
          </p:cNvPr>
          <p:cNvSpPr>
            <a:spLocks noGrp="1"/>
          </p:cNvSpPr>
          <p:nvPr>
            <p:ph type="sldNum" sz="quarter" idx="16"/>
          </p:nvPr>
        </p:nvSpPr>
        <p:spPr/>
        <p:txBody>
          <a:bodyPr/>
          <a:lstStyle>
            <a:lvl1pPr>
              <a:defRPr>
                <a:solidFill>
                  <a:schemeClr val="bg1"/>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0135411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25724" y="2367188"/>
            <a:ext cx="5569430"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241131" y="2365636"/>
            <a:ext cx="2781439"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6BA15CE4-9C5B-4DD4-9334-613E584A897D}"/>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A5210B5A-E47F-4858-B45E-5B1BEE8B2507}"/>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8C22C6C2-929C-48AB-A46A-05FC0AD94C2B}"/>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B308A26F-06F2-4E9D-90D3-59B5F0517015}"/>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00F2FEF4-AC70-4D84-9B67-5A54BD0F33A9}"/>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4159329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41131" y="2365636"/>
            <a:ext cx="5581495"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6106088" y="2365637"/>
            <a:ext cx="2784715"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94D7C67-E5F6-43C5-997F-6434DA21F484}"/>
              </a:ext>
            </a:extLst>
          </p:cNvPr>
          <p:cNvSpPr>
            <a:spLocks noGrp="1"/>
          </p:cNvSpPr>
          <p:nvPr>
            <p:ph type="title"/>
          </p:nvPr>
        </p:nvSpPr>
        <p:spPr/>
        <p:txBody>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1A584D73-4796-4164-B818-FA3C28E0BA7F}"/>
              </a:ext>
            </a:extLst>
          </p:cNvPr>
          <p:cNvSpPr>
            <a:spLocks noGrp="1"/>
          </p:cNvSpPr>
          <p:nvPr>
            <p:ph type="ftr" sz="quarter" idx="11"/>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B1262CB5-7592-412B-8108-8BFA3C6D8D0C}"/>
              </a:ext>
            </a:extLst>
          </p:cNvPr>
          <p:cNvSpPr>
            <a:spLocks noGrp="1"/>
          </p:cNvSpPr>
          <p:nvPr>
            <p:ph type="sldNum" sz="quarter" idx="12"/>
          </p:nvPr>
        </p:nvSpPr>
        <p:spPr/>
        <p:txBody>
          <a:body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040F9683-AEE5-4C7C-8337-8F0333B05ADC}"/>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3" name="Picture 12">
            <a:extLst>
              <a:ext uri="{FF2B5EF4-FFF2-40B4-BE49-F238E27FC236}">
                <a16:creationId xmlns:a16="http://schemas.microsoft.com/office/drawing/2014/main" id="{04A82EE6-5B2A-4D35-9636-3FF0F8DEBCC9}"/>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20403946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hasCustomPrompt="1"/>
          </p:nvPr>
        </p:nvSpPr>
        <p:spPr>
          <a:xfrm>
            <a:off x="241131" y="2365636"/>
            <a:ext cx="8657744" cy="1974696"/>
          </a:xfrm>
        </p:spPr>
        <p:txBody>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p:cNvSpPr>
            <a:spLocks noGrp="1"/>
          </p:cNvSpPr>
          <p:nvPr>
            <p:ph sz="quarter" idx="13" hasCustomPrompt="1"/>
          </p:nvPr>
        </p:nvSpPr>
        <p:spPr>
          <a:xfrm>
            <a:off x="254081" y="4495699"/>
            <a:ext cx="8657744" cy="1974696"/>
          </a:xfrm>
        </p:spPr>
        <p:txBody>
          <a:bodyPr/>
          <a:lstStyle>
            <a:lvl1pPr>
              <a:defRPr lang="en-US" dirty="0" smtClean="0"/>
            </a:lvl1pPr>
            <a:lvl2pPr>
              <a:defRPr lang="en-US" dirty="0" smtClean="0"/>
            </a:lvl2pPr>
            <a:lvl3pPr>
              <a:defRPr lang="en-US" dirty="0" smtClean="0"/>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166DFF93-5525-475A-BA2F-1F0C4F78D56B}"/>
              </a:ext>
            </a:extLst>
          </p:cNvPr>
          <p:cNvSpPr>
            <a:spLocks noGrp="1"/>
          </p:cNvSpPr>
          <p:nvPr>
            <p:ph type="ftr" sz="quarter" idx="14"/>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E7DE2A29-28F0-4172-8807-541DB74FB84F}"/>
              </a:ext>
            </a:extLst>
          </p:cNvPr>
          <p:cNvSpPr>
            <a:spLocks noGrp="1"/>
          </p:cNvSpPr>
          <p:nvPr>
            <p:ph type="sldNum" sz="quarter" idx="15"/>
          </p:nvPr>
        </p:nvSpPr>
        <p:spPr/>
        <p:txBody>
          <a:bodyPr/>
          <a:lstStyle/>
          <a:p>
            <a:fld id="{E917DE0E-AFB1-41FD-BC35-27DB61CA125F}" type="slidenum">
              <a:rPr lang="en-AU" smtClean="0"/>
              <a:pPr/>
              <a:t>‹#›</a:t>
            </a:fld>
            <a:endParaRPr lang="en-AU" dirty="0"/>
          </a:p>
        </p:txBody>
      </p:sp>
      <p:pic>
        <p:nvPicPr>
          <p:cNvPr id="11" name="Picture 10">
            <a:extLst>
              <a:ext uri="{FF2B5EF4-FFF2-40B4-BE49-F238E27FC236}">
                <a16:creationId xmlns:a16="http://schemas.microsoft.com/office/drawing/2014/main" id="{1EE7CF56-F1E5-4795-9265-7AD96EC856CD}"/>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2" name="Picture 11">
            <a:extLst>
              <a:ext uri="{FF2B5EF4-FFF2-40B4-BE49-F238E27FC236}">
                <a16:creationId xmlns:a16="http://schemas.microsoft.com/office/drawing/2014/main" id="{4389AB79-1006-4785-9565-5855A6C4642E}"/>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17406701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ttern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F88F8E-C995-44E9-88C3-777D604D7D8F}"/>
              </a:ext>
            </a:extLst>
          </p:cNvPr>
          <p:cNvPicPr>
            <a:picLocks noChangeAspect="1"/>
          </p:cNvPicPr>
          <p:nvPr userDrawn="1"/>
        </p:nvPicPr>
        <p:blipFill rotWithShape="1">
          <a:blip r:embed="rId2"/>
          <a:srcRect l="39478"/>
          <a:stretch/>
        </p:blipFill>
        <p:spPr>
          <a:xfrm>
            <a:off x="3609901" y="128"/>
            <a:ext cx="5534100" cy="6857743"/>
          </a:xfrm>
          <a:prstGeom prst="rect">
            <a:avLst/>
          </a:prstGeom>
        </p:spPr>
      </p:pic>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5222DE8C-193B-40D2-86E4-37390E84CCAA}"/>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2" name="Picture 11">
            <a:extLst>
              <a:ext uri="{FF2B5EF4-FFF2-40B4-BE49-F238E27FC236}">
                <a16:creationId xmlns:a16="http://schemas.microsoft.com/office/drawing/2014/main" id="{982B9284-71F9-4742-8BC8-CBD640B6E8C0}"/>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20683431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attern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6E66D3-31E0-4E7E-974A-CBAF78AFBE70}"/>
              </a:ext>
            </a:extLst>
          </p:cNvPr>
          <p:cNvPicPr>
            <a:picLocks noChangeAspect="1"/>
          </p:cNvPicPr>
          <p:nvPr userDrawn="1"/>
        </p:nvPicPr>
        <p:blipFill rotWithShape="1">
          <a:blip r:embed="rId2"/>
          <a:srcRect l="40032"/>
          <a:stretch/>
        </p:blipFill>
        <p:spPr>
          <a:xfrm>
            <a:off x="3660537" y="128"/>
            <a:ext cx="5483463" cy="6857743"/>
          </a:xfrm>
          <a:prstGeom prst="rect">
            <a:avLst/>
          </a:prstGeom>
        </p:spPr>
      </p:pic>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0" name="Picture 9">
            <a:extLst>
              <a:ext uri="{FF2B5EF4-FFF2-40B4-BE49-F238E27FC236}">
                <a16:creationId xmlns:a16="http://schemas.microsoft.com/office/drawing/2014/main" id="{6C8D64DB-0525-4239-B7EF-7462FB2A80AF}"/>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2" name="Picture 11">
            <a:extLst>
              <a:ext uri="{FF2B5EF4-FFF2-40B4-BE49-F238E27FC236}">
                <a16:creationId xmlns:a16="http://schemas.microsoft.com/office/drawing/2014/main" id="{40135A38-8B72-4CF7-A576-8AB549768E04}"/>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7934083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attern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3" y="0"/>
            <a:ext cx="53315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3" name="Picture 2">
            <a:extLst>
              <a:ext uri="{FF2B5EF4-FFF2-40B4-BE49-F238E27FC236}">
                <a16:creationId xmlns:a16="http://schemas.microsoft.com/office/drawing/2014/main" id="{7F927E38-93E1-4C04-83A5-FBD94BE75C58}"/>
              </a:ext>
            </a:extLst>
          </p:cNvPr>
          <p:cNvPicPr>
            <a:picLocks noChangeAspect="1"/>
          </p:cNvPicPr>
          <p:nvPr userDrawn="1"/>
        </p:nvPicPr>
        <p:blipFill>
          <a:blip r:embed="rId2"/>
          <a:stretch>
            <a:fillRect/>
          </a:stretch>
        </p:blipFill>
        <p:spPr>
          <a:xfrm>
            <a:off x="5418526" y="714181"/>
            <a:ext cx="2108025" cy="5743450"/>
          </a:xfrm>
          <a:prstGeom prst="rect">
            <a:avLst/>
          </a:prstGeom>
        </p:spPr>
      </p:pic>
      <p:pic>
        <p:nvPicPr>
          <p:cNvPr id="12" name="Picture 11">
            <a:extLst>
              <a:ext uri="{FF2B5EF4-FFF2-40B4-BE49-F238E27FC236}">
                <a16:creationId xmlns:a16="http://schemas.microsoft.com/office/drawing/2014/main" id="{EF6DF0E0-E4B3-49BF-A9CB-B5C1AC69E3A0}"/>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0E62FCC1-F0E2-4D15-B831-1642D56F9DA1}"/>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40756232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attern 5">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3" y="0"/>
            <a:ext cx="5331552"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4" name="Picture 13">
            <a:extLst>
              <a:ext uri="{FF2B5EF4-FFF2-40B4-BE49-F238E27FC236}">
                <a16:creationId xmlns:a16="http://schemas.microsoft.com/office/drawing/2014/main" id="{96605E55-8F6E-49C2-A14D-4F7EA9A24760}"/>
              </a:ext>
            </a:extLst>
          </p:cNvPr>
          <p:cNvPicPr>
            <a:picLocks noChangeAspect="1"/>
          </p:cNvPicPr>
          <p:nvPr userDrawn="1"/>
        </p:nvPicPr>
        <p:blipFill>
          <a:blip r:embed="rId2"/>
          <a:stretch>
            <a:fillRect/>
          </a:stretch>
        </p:blipFill>
        <p:spPr>
          <a:xfrm>
            <a:off x="4486213" y="1363151"/>
            <a:ext cx="4013500" cy="4043672"/>
          </a:xfrm>
          <a:prstGeom prst="rect">
            <a:avLst/>
          </a:prstGeom>
        </p:spPr>
      </p:pic>
      <p:pic>
        <p:nvPicPr>
          <p:cNvPr id="12" name="Picture 11">
            <a:extLst>
              <a:ext uri="{FF2B5EF4-FFF2-40B4-BE49-F238E27FC236}">
                <a16:creationId xmlns:a16="http://schemas.microsoft.com/office/drawing/2014/main" id="{7349E37B-FA5B-427F-9B9C-C22AEEF46499}"/>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3" name="Picture 12">
            <a:extLst>
              <a:ext uri="{FF2B5EF4-FFF2-40B4-BE49-F238E27FC236}">
                <a16:creationId xmlns:a16="http://schemas.microsoft.com/office/drawing/2014/main" id="{056D3671-8BF4-4081-90DB-6B512B6793F3}"/>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26603955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attern 6">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3818073" y="0"/>
            <a:ext cx="5331552"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4" name="Content Placeholder 3"/>
          <p:cNvSpPr>
            <a:spLocks noGrp="1"/>
          </p:cNvSpPr>
          <p:nvPr>
            <p:ph sz="quarter" idx="11"/>
          </p:nvPr>
        </p:nvSpPr>
        <p:spPr>
          <a:xfrm>
            <a:off x="241131" y="2365636"/>
            <a:ext cx="3256308" cy="4127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252319" y="1391440"/>
            <a:ext cx="3256308" cy="923505"/>
          </a:xfrm>
        </p:spPr>
        <p:txBody>
          <a:bodyPr/>
          <a:lstStyle/>
          <a:p>
            <a:r>
              <a:rPr lang="en-US"/>
              <a:t>Click to edit Master title style</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4F36A6A2-B679-4575-A369-2D9B0C881111}"/>
              </a:ext>
            </a:extLst>
          </p:cNvPr>
          <p:cNvPicPr>
            <a:picLocks noChangeAspect="1"/>
          </p:cNvPicPr>
          <p:nvPr userDrawn="1"/>
        </p:nvPicPr>
        <p:blipFill>
          <a:blip r:embed="rId2"/>
          <a:stretch>
            <a:fillRect/>
          </a:stretch>
        </p:blipFill>
        <p:spPr>
          <a:xfrm>
            <a:off x="5078368" y="1100104"/>
            <a:ext cx="2756401" cy="4801391"/>
          </a:xfrm>
          <a:prstGeom prst="rect">
            <a:avLst/>
          </a:prstGeom>
        </p:spPr>
      </p:pic>
      <p:pic>
        <p:nvPicPr>
          <p:cNvPr id="13" name="Picture 12">
            <a:extLst>
              <a:ext uri="{FF2B5EF4-FFF2-40B4-BE49-F238E27FC236}">
                <a16:creationId xmlns:a16="http://schemas.microsoft.com/office/drawing/2014/main" id="{F9B8E51D-8667-4AE7-98D9-FD5D60E1E0D8}"/>
              </a:ext>
            </a:extLst>
          </p:cNvPr>
          <p:cNvPicPr>
            <a:picLocks noChangeAspect="1"/>
          </p:cNvPicPr>
          <p:nvPr userDrawn="1"/>
        </p:nvPicPr>
        <p:blipFill>
          <a:blip r:embed="rId3"/>
          <a:stretch>
            <a:fillRect/>
          </a:stretch>
        </p:blipFill>
        <p:spPr>
          <a:xfrm>
            <a:off x="241133" y="246362"/>
            <a:ext cx="272402" cy="278483"/>
          </a:xfrm>
          <a:prstGeom prst="rect">
            <a:avLst/>
          </a:prstGeom>
        </p:spPr>
      </p:pic>
      <p:pic>
        <p:nvPicPr>
          <p:cNvPr id="14" name="Picture 13">
            <a:extLst>
              <a:ext uri="{FF2B5EF4-FFF2-40B4-BE49-F238E27FC236}">
                <a16:creationId xmlns:a16="http://schemas.microsoft.com/office/drawing/2014/main" id="{00C0D460-F225-460B-BB60-8A162372132D}"/>
              </a:ext>
            </a:extLst>
          </p:cNvPr>
          <p:cNvPicPr>
            <a:picLocks noChangeAspect="1"/>
          </p:cNvPicPr>
          <p:nvPr userDrawn="1"/>
        </p:nvPicPr>
        <p:blipFill>
          <a:blip r:embed="rId4"/>
          <a:stretch>
            <a:fillRect/>
          </a:stretch>
        </p:blipFill>
        <p:spPr>
          <a:xfrm>
            <a:off x="7725771" y="244059"/>
            <a:ext cx="1209364" cy="131646"/>
          </a:xfrm>
          <a:prstGeom prst="rect">
            <a:avLst/>
          </a:prstGeom>
        </p:spPr>
      </p:pic>
    </p:spTree>
    <p:extLst>
      <p:ext uri="{BB962C8B-B14F-4D97-AF65-F5344CB8AC3E}">
        <p14:creationId xmlns:p14="http://schemas.microsoft.com/office/powerpoint/2010/main" val="21539939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352806"/>
            <a:ext cx="8653143" cy="4417585"/>
          </a:xfrm>
        </p:spPr>
        <p:txBody>
          <a:bodyPr anchor="ctr">
            <a:noAutofit/>
          </a:bodyPr>
          <a:lstStyle>
            <a:lvl1pPr algn="ctr">
              <a:lnSpc>
                <a:spcPct val="110000"/>
              </a:lnSpc>
              <a:defRPr sz="3164" b="0" i="0">
                <a:solidFill>
                  <a:schemeClr val="bg1"/>
                </a:solidFill>
                <a:latin typeface="National 2 Medium" charset="0"/>
                <a:ea typeface="National 2 Medium" charset="0"/>
                <a:cs typeface="National 2 Medium" charset="0"/>
              </a:defRPr>
            </a:lvl1pPr>
          </a:lstStyle>
          <a:p>
            <a:r>
              <a:rPr lang="en-US" dirty="0"/>
              <a:t>“[Quote text]”</a:t>
            </a:r>
            <a:endParaRPr lang="en-AU" dirty="0"/>
          </a:p>
        </p:txBody>
      </p:sp>
      <p:sp>
        <p:nvSpPr>
          <p:cNvPr id="7" name="Text Placeholder 6"/>
          <p:cNvSpPr>
            <a:spLocks noGrp="1"/>
          </p:cNvSpPr>
          <p:nvPr>
            <p:ph type="body" sz="quarter" idx="10" hasCustomPrompt="1"/>
          </p:nvPr>
        </p:nvSpPr>
        <p:spPr>
          <a:xfrm>
            <a:off x="241131" y="5848948"/>
            <a:ext cx="8659505" cy="216889"/>
          </a:xfrm>
        </p:spPr>
        <p:txBody>
          <a:bodyPr>
            <a:noAutofit/>
          </a:bodyPr>
          <a:lstStyle>
            <a:lvl1pPr marL="0" indent="0" algn="ctr">
              <a:buNone/>
              <a:defRPr sz="1336" b="1">
                <a:solidFill>
                  <a:schemeClr val="bg1"/>
                </a:solidFill>
              </a:defRPr>
            </a:lvl1pPr>
          </a:lstStyle>
          <a:p>
            <a:pPr lvl="0"/>
            <a:r>
              <a:rPr lang="en-US" dirty="0"/>
              <a:t>[Full name]</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234770" y="6038901"/>
            <a:ext cx="8659505" cy="217125"/>
          </a:xfrm>
        </p:spPr>
        <p:txBody>
          <a:bodyPr>
            <a:noAutofit/>
          </a:bodyPr>
          <a:lstStyle>
            <a:lvl1pPr marL="0" indent="0" algn="ctr">
              <a:buNone/>
              <a:defRPr sz="1336" b="0">
                <a:solidFill>
                  <a:schemeClr val="bg1"/>
                </a:solidFill>
              </a:defRPr>
            </a:lvl1pPr>
          </a:lstStyle>
          <a:p>
            <a:pPr lvl="0"/>
            <a:r>
              <a:rPr lang="en-US" dirty="0"/>
              <a:t>[Full name]</a:t>
            </a:r>
          </a:p>
        </p:txBody>
      </p:sp>
      <p:pic>
        <p:nvPicPr>
          <p:cNvPr id="16" name="Picture 15">
            <a:extLst>
              <a:ext uri="{FF2B5EF4-FFF2-40B4-BE49-F238E27FC236}">
                <a16:creationId xmlns:a16="http://schemas.microsoft.com/office/drawing/2014/main" id="{B03E30FE-911C-4ADA-B031-2626594EC7A5}"/>
              </a:ext>
            </a:extLst>
          </p:cNvPr>
          <p:cNvPicPr>
            <a:picLocks noChangeAspect="1"/>
          </p:cNvPicPr>
          <p:nvPr userDrawn="1"/>
        </p:nvPicPr>
        <p:blipFill>
          <a:blip r:embed="rId2"/>
          <a:stretch>
            <a:fillRect/>
          </a:stretch>
        </p:blipFill>
        <p:spPr>
          <a:xfrm>
            <a:off x="7725771" y="244059"/>
            <a:ext cx="1209364" cy="131646"/>
          </a:xfrm>
          <a:prstGeom prst="rect">
            <a:avLst/>
          </a:prstGeom>
        </p:spPr>
      </p:pic>
      <p:pic>
        <p:nvPicPr>
          <p:cNvPr id="17" name="Picture 16">
            <a:extLst>
              <a:ext uri="{FF2B5EF4-FFF2-40B4-BE49-F238E27FC236}">
                <a16:creationId xmlns:a16="http://schemas.microsoft.com/office/drawing/2014/main" id="{AA3744D0-0577-40DE-9622-1088015D0587}"/>
              </a:ext>
            </a:extLst>
          </p:cNvPr>
          <p:cNvPicPr>
            <a:picLocks noChangeAspect="1"/>
          </p:cNvPicPr>
          <p:nvPr userDrawn="1"/>
        </p:nvPicPr>
        <p:blipFill>
          <a:blip r:embed="rId3"/>
          <a:stretch>
            <a:fillRect/>
          </a:stretch>
        </p:blipFill>
        <p:spPr>
          <a:xfrm>
            <a:off x="241133" y="246362"/>
            <a:ext cx="272402" cy="278483"/>
          </a:xfrm>
          <a:prstGeom prst="rect">
            <a:avLst/>
          </a:prstGeom>
        </p:spPr>
      </p:pic>
      <p:sp>
        <p:nvSpPr>
          <p:cNvPr id="3" name="Footer Placeholder 2">
            <a:extLst>
              <a:ext uri="{FF2B5EF4-FFF2-40B4-BE49-F238E27FC236}">
                <a16:creationId xmlns:a16="http://schemas.microsoft.com/office/drawing/2014/main" id="{E82BB920-9A5A-4DA9-9ECA-1DF946B9A68D}"/>
              </a:ext>
            </a:extLst>
          </p:cNvPr>
          <p:cNvSpPr>
            <a:spLocks noGrp="1"/>
          </p:cNvSpPr>
          <p:nvPr>
            <p:ph type="ftr" sz="quarter" idx="14"/>
          </p:nvPr>
        </p:nvSpPr>
        <p:spPr/>
        <p:txBody>
          <a:bodyPr/>
          <a:lstStyle>
            <a:lvl1pPr>
              <a:defRPr>
                <a:solidFill>
                  <a:schemeClr val="bg1"/>
                </a:solidFill>
              </a:defRPr>
            </a:lvl1pPr>
          </a:lstStyle>
          <a:p>
            <a:pPr algn="ctr"/>
            <a:r>
              <a:rPr lang="en-AU" dirty="0"/>
              <a:t>[Footer]</a:t>
            </a:r>
          </a:p>
        </p:txBody>
      </p:sp>
    </p:spTree>
    <p:extLst>
      <p:ext uri="{BB962C8B-B14F-4D97-AF65-F5344CB8AC3E}">
        <p14:creationId xmlns:p14="http://schemas.microsoft.com/office/powerpoint/2010/main" val="2368565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241132" y="1352806"/>
            <a:ext cx="8653143" cy="4417585"/>
          </a:xfrm>
        </p:spPr>
        <p:txBody>
          <a:bodyPr anchor="ctr">
            <a:noAutofit/>
          </a:bodyPr>
          <a:lstStyle>
            <a:lvl1pPr algn="ctr">
              <a:lnSpc>
                <a:spcPct val="110000"/>
              </a:lnSpc>
              <a:defRPr sz="3164" b="0" i="0">
                <a:solidFill>
                  <a:schemeClr val="accent1"/>
                </a:solidFill>
                <a:latin typeface="National 2 Medium" charset="0"/>
                <a:ea typeface="National 2 Medium" charset="0"/>
                <a:cs typeface="National 2 Medium" charset="0"/>
              </a:defRPr>
            </a:lvl1pPr>
          </a:lstStyle>
          <a:p>
            <a:r>
              <a:rPr lang="en-US" dirty="0"/>
              <a:t>“[Quote text]”</a:t>
            </a:r>
            <a:endParaRPr lang="en-AU" dirty="0"/>
          </a:p>
        </p:txBody>
      </p:sp>
      <p:sp>
        <p:nvSpPr>
          <p:cNvPr id="7" name="Text Placeholder 6"/>
          <p:cNvSpPr>
            <a:spLocks noGrp="1"/>
          </p:cNvSpPr>
          <p:nvPr>
            <p:ph type="body" sz="quarter" idx="10" hasCustomPrompt="1"/>
          </p:nvPr>
        </p:nvSpPr>
        <p:spPr>
          <a:xfrm>
            <a:off x="241131" y="5848948"/>
            <a:ext cx="8659505" cy="216889"/>
          </a:xfrm>
        </p:spPr>
        <p:txBody>
          <a:bodyPr>
            <a:noAutofit/>
          </a:bodyPr>
          <a:lstStyle>
            <a:lvl1pPr marL="0" indent="0" algn="ctr">
              <a:buNone/>
              <a:defRPr sz="1336" b="0">
                <a:solidFill>
                  <a:schemeClr val="accent1"/>
                </a:solidFill>
                <a:latin typeface="+mj-lt"/>
              </a:defRPr>
            </a:lvl1pPr>
          </a:lstStyle>
          <a:p>
            <a:pPr lvl="0"/>
            <a:r>
              <a:rPr lang="en-US" dirty="0"/>
              <a:t>[Full name]</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accent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dirty="0"/>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234770" y="6038901"/>
            <a:ext cx="8659505" cy="217125"/>
          </a:xfrm>
        </p:spPr>
        <p:txBody>
          <a:bodyPr>
            <a:noAutofit/>
          </a:bodyPr>
          <a:lstStyle>
            <a:lvl1pPr marL="0" indent="0" algn="ctr">
              <a:buNone/>
              <a:defRPr sz="1336" b="0">
                <a:solidFill>
                  <a:schemeClr val="accent1"/>
                </a:solidFill>
              </a:defRPr>
            </a:lvl1pPr>
          </a:lstStyle>
          <a:p>
            <a:pPr lvl="0"/>
            <a:r>
              <a:rPr lang="en-US" dirty="0"/>
              <a:t>[Position]</a:t>
            </a:r>
          </a:p>
        </p:txBody>
      </p:sp>
      <p:pic>
        <p:nvPicPr>
          <p:cNvPr id="16" name="Picture 15">
            <a:extLst>
              <a:ext uri="{FF2B5EF4-FFF2-40B4-BE49-F238E27FC236}">
                <a16:creationId xmlns:a16="http://schemas.microsoft.com/office/drawing/2014/main" id="{35B8BFB0-2A25-45AC-80CE-669E6F62BC54}"/>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7" name="Picture 16">
            <a:extLst>
              <a:ext uri="{FF2B5EF4-FFF2-40B4-BE49-F238E27FC236}">
                <a16:creationId xmlns:a16="http://schemas.microsoft.com/office/drawing/2014/main" id="{3BF33D4B-5C12-45EC-88B7-C00C2123C831}"/>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6905669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9143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dirty="0"/>
          </a:p>
        </p:txBody>
      </p:sp>
      <p:sp>
        <p:nvSpPr>
          <p:cNvPr id="2" name="Title 1"/>
          <p:cNvSpPr>
            <a:spLocks noGrp="1"/>
          </p:cNvSpPr>
          <p:nvPr>
            <p:ph type="title" hasCustomPrompt="1"/>
          </p:nvPr>
        </p:nvSpPr>
        <p:spPr>
          <a:xfrm>
            <a:off x="1628393" y="2246444"/>
            <a:ext cx="5887213" cy="2531891"/>
          </a:xfrm>
        </p:spPr>
        <p:txBody>
          <a:bodyPr anchor="ctr">
            <a:noAutofit/>
          </a:bodyPr>
          <a:lstStyle>
            <a:lvl1pPr algn="ctr">
              <a:lnSpc>
                <a:spcPct val="80000"/>
              </a:lnSpc>
              <a:defRPr sz="6118" b="0">
                <a:solidFill>
                  <a:schemeClr val="bg1"/>
                </a:solidFill>
              </a:defRPr>
            </a:lvl1pPr>
          </a:lstStyle>
          <a:p>
            <a:r>
              <a:rPr lang="en-US" dirty="0"/>
              <a:t>[Thank you or sign off]</a:t>
            </a:r>
            <a:endParaRPr lang="en-AU" dirty="0"/>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AU" dirty="0"/>
              <a:t>[Footer]</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B1D5A8B4-6E78-422A-AF69-97326A6A7C3B}"/>
              </a:ext>
            </a:extLst>
          </p:cNvPr>
          <p:cNvPicPr>
            <a:picLocks noChangeAspect="1"/>
          </p:cNvPicPr>
          <p:nvPr userDrawn="1"/>
        </p:nvPicPr>
        <p:blipFill>
          <a:blip r:embed="rId2"/>
          <a:stretch>
            <a:fillRect/>
          </a:stretch>
        </p:blipFill>
        <p:spPr>
          <a:xfrm>
            <a:off x="7725771" y="244059"/>
            <a:ext cx="1209364" cy="131646"/>
          </a:xfrm>
          <a:prstGeom prst="rect">
            <a:avLst/>
          </a:prstGeom>
        </p:spPr>
      </p:pic>
      <p:pic>
        <p:nvPicPr>
          <p:cNvPr id="13" name="Picture 12">
            <a:extLst>
              <a:ext uri="{FF2B5EF4-FFF2-40B4-BE49-F238E27FC236}">
                <a16:creationId xmlns:a16="http://schemas.microsoft.com/office/drawing/2014/main" id="{26D54034-1F98-4E5C-A6EA-29A8353505A1}"/>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34015188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5673CE-2DC8-4BC7-8474-7FD9AEAE7788}"/>
              </a:ext>
            </a:extLst>
          </p:cNvPr>
          <p:cNvSpPr>
            <a:spLocks noGrp="1"/>
          </p:cNvSpPr>
          <p:nvPr>
            <p:ph type="title"/>
          </p:nvPr>
        </p:nvSpPr>
        <p:spPr/>
        <p:txBody>
          <a:bodyPr/>
          <a:lstStyle/>
          <a:p>
            <a:r>
              <a:rPr lang="en-US"/>
              <a:t>Click to edit Master title style</a:t>
            </a:r>
            <a:endParaRPr lang="en-AU" dirty="0"/>
          </a:p>
        </p:txBody>
      </p:sp>
      <p:sp>
        <p:nvSpPr>
          <p:cNvPr id="4" name="Footer Placeholder 3">
            <a:extLst>
              <a:ext uri="{FF2B5EF4-FFF2-40B4-BE49-F238E27FC236}">
                <a16:creationId xmlns:a16="http://schemas.microsoft.com/office/drawing/2014/main" id="{2E8B1A7F-3E6C-4BDA-A873-12B2FD961FC8}"/>
              </a:ext>
            </a:extLst>
          </p:cNvPr>
          <p:cNvSpPr>
            <a:spLocks noGrp="1"/>
          </p:cNvSpPr>
          <p:nvPr>
            <p:ph type="ftr" sz="quarter" idx="10"/>
          </p:nvPr>
        </p:nvSpPr>
        <p:spPr/>
        <p:txBody>
          <a:bodyPr/>
          <a:lstStyle/>
          <a:p>
            <a:pPr algn="ctr"/>
            <a:r>
              <a:rPr lang="en-AU" dirty="0"/>
              <a:t>[Footer]</a:t>
            </a:r>
          </a:p>
        </p:txBody>
      </p:sp>
      <p:sp>
        <p:nvSpPr>
          <p:cNvPr id="5" name="Slide Number Placeholder 4">
            <a:extLst>
              <a:ext uri="{FF2B5EF4-FFF2-40B4-BE49-F238E27FC236}">
                <a16:creationId xmlns:a16="http://schemas.microsoft.com/office/drawing/2014/main" id="{54C0EA49-7B36-455E-A863-61CF191F594C}"/>
              </a:ext>
            </a:extLst>
          </p:cNvPr>
          <p:cNvSpPr>
            <a:spLocks noGrp="1"/>
          </p:cNvSpPr>
          <p:nvPr>
            <p:ph type="sldNum" sz="quarter" idx="11"/>
          </p:nvPr>
        </p:nvSpPr>
        <p:spPr/>
        <p:txBody>
          <a:bodyPr/>
          <a:lstStyle/>
          <a:p>
            <a:fld id="{E917DE0E-AFB1-41FD-BC35-27DB61CA125F}" type="slidenum">
              <a:rPr lang="en-AU" smtClean="0"/>
              <a:pPr/>
              <a:t>‹#›</a:t>
            </a:fld>
            <a:endParaRPr lang="en-AU" dirty="0"/>
          </a:p>
        </p:txBody>
      </p:sp>
      <p:pic>
        <p:nvPicPr>
          <p:cNvPr id="9" name="Picture 8">
            <a:extLst>
              <a:ext uri="{FF2B5EF4-FFF2-40B4-BE49-F238E27FC236}">
                <a16:creationId xmlns:a16="http://schemas.microsoft.com/office/drawing/2014/main" id="{DEF0F960-7B3B-462A-AC2C-5591D208268E}"/>
              </a:ext>
            </a:extLst>
          </p:cNvPr>
          <p:cNvPicPr>
            <a:picLocks noChangeAspect="1"/>
          </p:cNvPicPr>
          <p:nvPr userDrawn="1"/>
        </p:nvPicPr>
        <p:blipFill>
          <a:blip r:embed="rId2"/>
          <a:stretch>
            <a:fillRect/>
          </a:stretch>
        </p:blipFill>
        <p:spPr>
          <a:xfrm>
            <a:off x="7746381" y="244059"/>
            <a:ext cx="1168144" cy="131646"/>
          </a:xfrm>
          <a:prstGeom prst="rect">
            <a:avLst/>
          </a:prstGeom>
        </p:spPr>
      </p:pic>
      <p:pic>
        <p:nvPicPr>
          <p:cNvPr id="10" name="Picture 9">
            <a:extLst>
              <a:ext uri="{FF2B5EF4-FFF2-40B4-BE49-F238E27FC236}">
                <a16:creationId xmlns:a16="http://schemas.microsoft.com/office/drawing/2014/main" id="{36EE6E5A-4BD9-4D77-8176-009D70AE84CF}"/>
              </a:ext>
            </a:extLst>
          </p:cNvPr>
          <p:cNvPicPr>
            <a:picLocks noChangeAspect="1"/>
          </p:cNvPicPr>
          <p:nvPr userDrawn="1"/>
        </p:nvPicPr>
        <p:blipFill>
          <a:blip r:embed="rId3"/>
          <a:stretch>
            <a:fillRect/>
          </a:stretch>
        </p:blipFill>
        <p:spPr>
          <a:xfrm>
            <a:off x="241133" y="246362"/>
            <a:ext cx="272402" cy="278483"/>
          </a:xfrm>
          <a:prstGeom prst="rect">
            <a:avLst/>
          </a:prstGeom>
        </p:spPr>
      </p:pic>
    </p:spTree>
    <p:extLst>
      <p:ext uri="{BB962C8B-B14F-4D97-AF65-F5344CB8AC3E}">
        <p14:creationId xmlns:p14="http://schemas.microsoft.com/office/powerpoint/2010/main" val="1168480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6/1/2021</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01335653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E4E2AF-9A35-49F9-A82C-BA910864CB5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5C8A59-C02D-47EC-9A38-BA8CCABA933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AE79F-F718-4486-8958-D2FD1645C3D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2E6149-3F21-4FE5-9354-EB2018559E9B}" type="datetimeFigureOut">
              <a:rPr lang="en-US" smtClean="0"/>
              <a:t>6/1/2021</a:t>
            </a:fld>
            <a:endParaRPr lang="en-US" dirty="0"/>
          </a:p>
        </p:txBody>
      </p:sp>
      <p:sp>
        <p:nvSpPr>
          <p:cNvPr id="5" name="Footer Placeholder 4">
            <a:extLst>
              <a:ext uri="{FF2B5EF4-FFF2-40B4-BE49-F238E27FC236}">
                <a16:creationId xmlns:a16="http://schemas.microsoft.com/office/drawing/2014/main" id="{AEFCB158-E5B1-4B1E-939B-97B6970D43C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ctr"/>
            <a:r>
              <a:rPr lang="en-AU" dirty="0"/>
              <a:t>[Footer]</a:t>
            </a:r>
          </a:p>
        </p:txBody>
      </p:sp>
      <p:sp>
        <p:nvSpPr>
          <p:cNvPr id="6" name="Slide Number Placeholder 5">
            <a:extLst>
              <a:ext uri="{FF2B5EF4-FFF2-40B4-BE49-F238E27FC236}">
                <a16:creationId xmlns:a16="http://schemas.microsoft.com/office/drawing/2014/main" id="{5D1F3F57-791B-42C0-B22A-98AE357AFAD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351389548"/>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 id="2147483890" r:id="rId23"/>
    <p:sldLayoutId id="2147483891" r:id="rId24"/>
    <p:sldLayoutId id="2147483892" r:id="rId25"/>
    <p:sldLayoutId id="2147483893" r:id="rId26"/>
    <p:sldLayoutId id="2147483894" r:id="rId27"/>
    <p:sldLayoutId id="2147483895" r:id="rId28"/>
    <p:sldLayoutId id="2147483896" r:id="rId29"/>
    <p:sldLayoutId id="2147483897" r:id="rId30"/>
    <p:sldLayoutId id="2147483898" r:id="rId31"/>
    <p:sldLayoutId id="2147483899" r:id="rId32"/>
    <p:sldLayoutId id="2147483900" r:id="rId33"/>
    <p:sldLayoutId id="2147483901" r:id="rId34"/>
    <p:sldLayoutId id="2147483902" r:id="rId35"/>
  </p:sldLayoutIdLst>
  <p:hf hdr="0" dt="0"/>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8"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3"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7"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4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3"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3"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8" algn="l" defTabSz="685766" rtl="0" eaLnBrk="1" latinLnBrk="0" hangingPunct="1">
        <a:defRPr sz="1350" kern="1200">
          <a:solidFill>
            <a:schemeClr val="tx1"/>
          </a:solidFill>
          <a:latin typeface="+mn-lt"/>
          <a:ea typeface="+mn-ea"/>
          <a:cs typeface="+mn-cs"/>
        </a:defRPr>
      </a:lvl7pPr>
      <a:lvl8pPr marL="2400181"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816">
          <p15:clr>
            <a:srgbClr val="F26B43"/>
          </p15:clr>
        </p15:guide>
        <p15:guide id="2" pos="7973">
          <p15:clr>
            <a:srgbClr val="F26B43"/>
          </p15:clr>
        </p15:guide>
        <p15:guide id="3" pos="216">
          <p15:clr>
            <a:srgbClr val="F26B43"/>
          </p15:clr>
        </p15:guide>
        <p15:guide id="4" orient="horz" pos="211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s://www.scribd.com/article/380218822/Zora-S-Lost-Book"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chicagotribune.com/featured/sns-nyt-how-white-women-use-themselves-instruments-of-terror-20200528-5lpi4ndab5axnkp3zsz5r3g5qe-story.html" TargetMode="External"/><Relationship Id="rId3" Type="http://schemas.openxmlformats.org/officeDocument/2006/relationships/hyperlink" Target="https://www.ted.com/talks/priya_vulchi_and_winona_guo_what_it_takes_to_be_racially_literate" TargetMode="External"/><Relationship Id="rId7" Type="http://schemas.openxmlformats.org/officeDocument/2006/relationships/hyperlink" Target="https://www.latimes.com/opinion/story/2020-05-30/dont-understand-the-protests-what-youre-seeing-is-people-pushed-to-the-ed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newyorker.com/books/page-turner/a-sociologist-examines-the-white-fragility-that-prevents-white-americans-from-confronting-racism" TargetMode="External"/><Relationship Id="rId5" Type="http://schemas.openxmlformats.org/officeDocument/2006/relationships/hyperlink" Target="https://www.ted.com/talks/mellody_hobson_color_blind_or_color_brave?language=en" TargetMode="External"/><Relationship Id="rId4" Type="http://schemas.openxmlformats.org/officeDocument/2006/relationships/hyperlink" Target="https://www.aclu.org/blog/womens-rights/celebrate-womens-suffrage-dont-whitewash-movements-racism" TargetMode="External"/><Relationship Id="rId9" Type="http://schemas.openxmlformats.org/officeDocument/2006/relationships/hyperlink" Target="https://www.ted.com/talks/kimberle_crenshaw_the_urgency_of_intersectionality?language=en"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drkathyobear.com/wp-content/uploads/2020/02/Word-manual-WAS-Mini-course-Whites-spring-2020-v2.pdf" TargetMode="External"/><Relationship Id="rId3" Type="http://schemas.openxmlformats.org/officeDocument/2006/relationships/hyperlink" Target="https://www.cnbc.com/2020/06/03/how-to-be-a-better-ally-for-your-black-coworkers.html" TargetMode="External"/><Relationship Id="rId7" Type="http://schemas.openxmlformats.org/officeDocument/2006/relationships/hyperlink" Target="https://www.naacp.org/campaigns/we-are-done-dyin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fastcompany.com/90511856/7-black-owned-businesses-to-support-right-now" TargetMode="External"/><Relationship Id="rId5" Type="http://schemas.openxmlformats.org/officeDocument/2006/relationships/hyperlink" Target="https://www.refinery29.com/en-us/2020/06/9849096/find-black-owned-businesses-online-apps" TargetMode="External"/><Relationship Id="rId4" Type="http://schemas.openxmlformats.org/officeDocument/2006/relationships/hyperlink" Target="https://www.forbes.com/sites/adunolaadeshola/2020/06/01/3-things-you-should-not-say-to-your-black-colleagues-right-now/#71c11a625a37" TargetMode="External"/><Relationship Id="rId9" Type="http://schemas.openxmlformats.org/officeDocument/2006/relationships/hyperlink" Target="mailto:wasracialjustice@gamil.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9.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hyperlink" Target="https://www.haveartwilltravel.org/prints/mood-portraits/gloria-44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leanin.org/women-in-the-workplace-report-2018/men-still-outnumber-women-at-every-level" TargetMode="Externa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hyperlink" Target="https://afpglobal.org/sites/default/files/attachments/2019-03/EffectofGenderonFundraisingSalaries2019.pdf"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s://leanin.org/women-in-the-workplace-report-2018/men-still-outnumber-women-at-every-leve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hyperlink" Target="https://www.vox.com/2018/2/19/17018380/gender-wage-gap-childcare-penalty" TargetMode="External"/><Relationship Id="rId5" Type="http://schemas.microsoft.com/office/2007/relationships/hdphoto" Target="../media/hdphoto2.wdp"/><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leanin.org/50-ways-to-fight-gender-bia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hyperlink" Target="https://afpglobal.org/sites/default/files/attachments/2019-08/AFPMaleAlly.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www.aauw.org/get-empowered/" TargetMode="Externa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s://www.playcore.com/inclusive-play-matters-1"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8045422F-7258-40AC-BD2E-2469AA448922}"/>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a:xfrm>
            <a:off x="-1523979" y="11"/>
            <a:ext cx="12191979" cy="6857991"/>
          </a:xfrm>
          <a:prstGeom prst="rect">
            <a:avLst/>
          </a:prstGeom>
        </p:spPr>
      </p:pic>
      <p:sp>
        <p:nvSpPr>
          <p:cNvPr id="4" name="Rectangle 3">
            <a:extLst>
              <a:ext uri="{FF2B5EF4-FFF2-40B4-BE49-F238E27FC236}">
                <a16:creationId xmlns:a16="http://schemas.microsoft.com/office/drawing/2014/main" id="{4A10A94F-EC9B-4CF8-8A39-187E74908C6E}"/>
              </a:ext>
            </a:extLst>
          </p:cNvPr>
          <p:cNvSpPr/>
          <p:nvPr/>
        </p:nvSpPr>
        <p:spPr>
          <a:xfrm>
            <a:off x="3682021" y="2268832"/>
            <a:ext cx="6946830" cy="2768367"/>
          </a:xfrm>
          <a:prstGeom prst="rect">
            <a:avLst/>
          </a:prstGeom>
          <a:solidFill>
            <a:srgbClr val="004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4124784" y="2393961"/>
            <a:ext cx="6119057" cy="1630907"/>
          </a:xfrm>
        </p:spPr>
        <p:txBody>
          <a:bodyPr>
            <a:normAutofit/>
          </a:bodyPr>
          <a:lstStyle/>
          <a:p>
            <a:pPr algn="l"/>
            <a:br>
              <a:rPr lang="en-US" sz="4400" dirty="0">
                <a:solidFill>
                  <a:schemeClr val="tx1"/>
                </a:solidFill>
              </a:rPr>
            </a:br>
            <a:r>
              <a:rPr lang="en-US" sz="6600" dirty="0">
                <a:solidFill>
                  <a:schemeClr val="tx1"/>
                </a:solidFill>
              </a:rPr>
              <a:t>Amplify</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4124784" y="4034489"/>
            <a:ext cx="6119057" cy="559656"/>
          </a:xfrm>
        </p:spPr>
        <p:txBody>
          <a:bodyPr>
            <a:normAutofit/>
          </a:bodyPr>
          <a:lstStyle/>
          <a:p>
            <a:pPr algn="l">
              <a:spcAft>
                <a:spcPts val="600"/>
              </a:spcAft>
            </a:pPr>
            <a:r>
              <a:rPr lang="en-US" sz="2400" dirty="0">
                <a:solidFill>
                  <a:schemeClr val="tx1"/>
                </a:solidFill>
              </a:rPr>
              <a:t>Women and Gender Initiative</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21E78-8142-421C-9FA0-C1C755661B60}"/>
              </a:ext>
            </a:extLst>
          </p:cNvPr>
          <p:cNvSpPr>
            <a:spLocks noGrp="1"/>
          </p:cNvSpPr>
          <p:nvPr>
            <p:ph type="title"/>
          </p:nvPr>
        </p:nvSpPr>
        <p:spPr/>
        <p:txBody>
          <a:bodyPr/>
          <a:lstStyle/>
          <a:p>
            <a:r>
              <a:rPr lang="en-US" dirty="0"/>
              <a:t>Ideas</a:t>
            </a:r>
          </a:p>
        </p:txBody>
      </p:sp>
      <p:sp>
        <p:nvSpPr>
          <p:cNvPr id="3" name="Content Placeholder 2">
            <a:extLst>
              <a:ext uri="{FF2B5EF4-FFF2-40B4-BE49-F238E27FC236}">
                <a16:creationId xmlns:a16="http://schemas.microsoft.com/office/drawing/2014/main" id="{9C269658-AA0D-42D1-9F99-E5C2F453CDC8}"/>
              </a:ext>
            </a:extLst>
          </p:cNvPr>
          <p:cNvSpPr>
            <a:spLocks noGrp="1"/>
          </p:cNvSpPr>
          <p:nvPr>
            <p:ph idx="1"/>
          </p:nvPr>
        </p:nvSpPr>
        <p:spPr/>
        <p:txBody>
          <a:bodyPr/>
          <a:lstStyle/>
          <a:p>
            <a:r>
              <a:rPr lang="en-US" dirty="0"/>
              <a:t>Inclusion strategies for caregivers, BIPOC, hierarchy (Zoom breakouts or fishbowl)</a:t>
            </a:r>
          </a:p>
          <a:p>
            <a:pPr lvl="1"/>
            <a:r>
              <a:rPr lang="en-US" dirty="0"/>
              <a:t>Poll: Where/how do you feel excluded?</a:t>
            </a:r>
          </a:p>
          <a:p>
            <a:pPr lvl="1"/>
            <a:r>
              <a:rPr lang="en-US" dirty="0"/>
              <a:t>Fishbowl</a:t>
            </a:r>
          </a:p>
          <a:p>
            <a:r>
              <a:rPr lang="en-US" dirty="0"/>
              <a:t>Inclusion strategies for orgs - policy</a:t>
            </a:r>
          </a:p>
          <a:p>
            <a:pPr lvl="1"/>
            <a:r>
              <a:rPr lang="en-US" dirty="0"/>
              <a:t>Hiring</a:t>
            </a:r>
          </a:p>
          <a:p>
            <a:pPr lvl="1"/>
            <a:r>
              <a:rPr lang="en-US" dirty="0"/>
              <a:t>Talent audits</a:t>
            </a:r>
          </a:p>
          <a:p>
            <a:pPr lvl="1"/>
            <a:r>
              <a:rPr lang="en-US" dirty="0"/>
              <a:t>Pay equity</a:t>
            </a:r>
          </a:p>
          <a:p>
            <a:pPr lvl="1"/>
            <a:r>
              <a:rPr lang="en-US" dirty="0"/>
              <a:t>Equity pathways</a:t>
            </a:r>
          </a:p>
          <a:p>
            <a:r>
              <a:rPr lang="en-US" dirty="0"/>
              <a:t>Inclusion strategies by campus (</a:t>
            </a:r>
            <a:r>
              <a:rPr lang="en-US" dirty="0" err="1"/>
              <a:t>polleverywhere</a:t>
            </a:r>
            <a:r>
              <a:rPr lang="en-US" dirty="0"/>
              <a:t>?)</a:t>
            </a:r>
          </a:p>
          <a:p>
            <a:pPr lvl="1"/>
            <a:endParaRPr lang="en-US" dirty="0"/>
          </a:p>
          <a:p>
            <a:endParaRPr lang="en-US" dirty="0"/>
          </a:p>
          <a:p>
            <a:pPr lvl="1"/>
            <a:endParaRPr lang="en-US" dirty="0"/>
          </a:p>
          <a:p>
            <a:endParaRPr lang="en-US" dirty="0"/>
          </a:p>
          <a:p>
            <a:pPr lvl="1"/>
            <a:endParaRPr lang="en-US" dirty="0"/>
          </a:p>
        </p:txBody>
      </p:sp>
      <p:sp>
        <p:nvSpPr>
          <p:cNvPr id="4" name="Footer Placeholder 3">
            <a:extLst>
              <a:ext uri="{FF2B5EF4-FFF2-40B4-BE49-F238E27FC236}">
                <a16:creationId xmlns:a16="http://schemas.microsoft.com/office/drawing/2014/main" id="{83A7EA1C-388E-408C-95FD-955CD6C4F293}"/>
              </a:ext>
            </a:extLst>
          </p:cNvPr>
          <p:cNvSpPr>
            <a:spLocks noGrp="1"/>
          </p:cNvSpPr>
          <p:nvPr>
            <p:ph type="ftr" sz="quarter" idx="11"/>
          </p:nvPr>
        </p:nvSpPr>
        <p:spPr/>
        <p:txBody>
          <a:bodyPr/>
          <a:lstStyle/>
          <a:p>
            <a:pPr algn="ctr"/>
            <a:r>
              <a:rPr lang="en-AU"/>
              <a:t>[Footer]</a:t>
            </a:r>
            <a:endParaRPr lang="en-AU" dirty="0"/>
          </a:p>
        </p:txBody>
      </p:sp>
      <p:sp>
        <p:nvSpPr>
          <p:cNvPr id="5" name="Slide Number Placeholder 4">
            <a:extLst>
              <a:ext uri="{FF2B5EF4-FFF2-40B4-BE49-F238E27FC236}">
                <a16:creationId xmlns:a16="http://schemas.microsoft.com/office/drawing/2014/main" id="{EDF25837-EC15-41ED-BC76-470517327843}"/>
              </a:ext>
            </a:extLst>
          </p:cNvPr>
          <p:cNvSpPr>
            <a:spLocks noGrp="1"/>
          </p:cNvSpPr>
          <p:nvPr>
            <p:ph type="sldNum" sz="quarter" idx="12"/>
          </p:nvPr>
        </p:nvSpPr>
        <p:spPr/>
        <p:txBody>
          <a:bodyPr/>
          <a:lstStyle/>
          <a:p>
            <a:fld id="{E917DE0E-AFB1-41FD-BC35-27DB61CA125F}" type="slidenum">
              <a:rPr lang="en-AU" smtClean="0"/>
              <a:pPr/>
              <a:t>2</a:t>
            </a:fld>
            <a:endParaRPr lang="en-AU" dirty="0"/>
          </a:p>
        </p:txBody>
      </p:sp>
    </p:spTree>
    <p:extLst>
      <p:ext uri="{BB962C8B-B14F-4D97-AF65-F5344CB8AC3E}">
        <p14:creationId xmlns:p14="http://schemas.microsoft.com/office/powerpoint/2010/main" val="3363773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kern="1200">
                <a:solidFill>
                  <a:srgbClr val="FFFFFF"/>
                </a:solidFill>
                <a:latin typeface="+mj-lt"/>
                <a:ea typeface="+mj-ea"/>
                <a:cs typeface="+mj-cs"/>
              </a:rPr>
              <a:t>Zoom Chat</a:t>
            </a: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Graphic 5" descr="Chat">
            <a:extLst>
              <a:ext uri="{FF2B5EF4-FFF2-40B4-BE49-F238E27FC236}">
                <a16:creationId xmlns:a16="http://schemas.microsoft.com/office/drawing/2014/main" id="{683C0D9F-CE03-42D2-BF06-877DA83687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6201" y="321177"/>
            <a:ext cx="2826284" cy="2826284"/>
          </a:xfrm>
          <a:prstGeom prst="rect">
            <a:avLst/>
          </a:prstGeom>
        </p:spPr>
      </p:pic>
      <p:sp>
        <p:nvSpPr>
          <p:cNvPr id="7" name="Title 1">
            <a:extLst>
              <a:ext uri="{FF2B5EF4-FFF2-40B4-BE49-F238E27FC236}">
                <a16:creationId xmlns:a16="http://schemas.microsoft.com/office/drawing/2014/main" id="{6C8EF917-9C76-4D72-9A86-65DCD54AD53E}"/>
              </a:ext>
            </a:extLst>
          </p:cNvPr>
          <p:cNvSpPr txBox="1">
            <a:spLocks/>
          </p:cNvSpPr>
          <p:nvPr/>
        </p:nvSpPr>
        <p:spPr>
          <a:xfrm>
            <a:off x="3889558" y="3267204"/>
            <a:ext cx="5001779" cy="2073468"/>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What one word describes how you’re doing today?</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459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42606" y="2551786"/>
            <a:ext cx="3990229" cy="3077642"/>
          </a:xfrm>
        </p:spPr>
        <p:txBody>
          <a:bodyPr>
            <a:normAutofit/>
          </a:bodyPr>
          <a:lstStyle/>
          <a:p>
            <a:r>
              <a:rPr lang="en-US" sz="2000" dirty="0"/>
              <a:t>Grab the broom of anger and drive off the beast of fear.</a:t>
            </a:r>
          </a:p>
        </p:txBody>
      </p:sp>
      <p:sp>
        <p:nvSpPr>
          <p:cNvPr id="6" name="Rectangle 5">
            <a:extLst>
              <a:ext uri="{FF2B5EF4-FFF2-40B4-BE49-F238E27FC236}">
                <a16:creationId xmlns:a16="http://schemas.microsoft.com/office/drawing/2014/main" id="{FED40668-B0E9-42D5-9B70-C45DEF25691B}"/>
              </a:ext>
            </a:extLst>
          </p:cNvPr>
          <p:cNvSpPr/>
          <p:nvPr/>
        </p:nvSpPr>
        <p:spPr>
          <a:xfrm>
            <a:off x="491490" y="1481190"/>
            <a:ext cx="2995820"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Zora Neale Hurston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a:rPr>
              <a:t>author</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anthropologist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01F67C5-6EF7-4663-BC8A-2BDCE0704E9E}"/>
              </a:ext>
            </a:extLst>
          </p:cNvPr>
          <p:cNvPicPr>
            <a:picLocks noChangeAspect="1"/>
          </p:cNvPicPr>
          <p:nvPr/>
        </p:nvPicPr>
        <p:blipFill>
          <a:blip r:embed="rId3"/>
          <a:stretch>
            <a:fillRect/>
          </a:stretch>
        </p:blipFill>
        <p:spPr>
          <a:xfrm>
            <a:off x="4875440" y="1383216"/>
            <a:ext cx="4268560" cy="4246212"/>
          </a:xfrm>
          <a:prstGeom prst="rect">
            <a:avLst/>
          </a:prstGeom>
        </p:spPr>
      </p:pic>
      <p:sp>
        <p:nvSpPr>
          <p:cNvPr id="7" name="Rectangle 6">
            <a:extLst>
              <a:ext uri="{FF2B5EF4-FFF2-40B4-BE49-F238E27FC236}">
                <a16:creationId xmlns:a16="http://schemas.microsoft.com/office/drawing/2014/main" id="{72FE3789-6E04-4FE0-A353-AF8A234AC37A}"/>
              </a:ext>
            </a:extLst>
          </p:cNvPr>
          <p:cNvSpPr/>
          <p:nvPr/>
        </p:nvSpPr>
        <p:spPr>
          <a:xfrm>
            <a:off x="4875440" y="6234635"/>
            <a:ext cx="4268560" cy="276999"/>
          </a:xfrm>
          <a:prstGeom prst="rect">
            <a:avLst/>
          </a:prstGeom>
        </p:spPr>
        <p:txBody>
          <a:bodyPr wrap="square">
            <a:spAutoFit/>
          </a:bodyPr>
          <a:lstStyle/>
          <a:p>
            <a:r>
              <a:rPr lang="en-US" sz="1200" dirty="0">
                <a:solidFill>
                  <a:schemeClr val="bg1">
                    <a:lumMod val="50000"/>
                  </a:schemeClr>
                </a:solidFill>
                <a:hlinkClick r:id="rId4">
                  <a:extLst>
                    <a:ext uri="{A12FA001-AC4F-418D-AE19-62706E023703}">
                      <ahyp:hlinkClr xmlns:ahyp="http://schemas.microsoft.com/office/drawing/2018/hyperlinkcolor" val="tx"/>
                    </a:ext>
                  </a:extLst>
                </a:hlinkClick>
              </a:rPr>
              <a:t>https://www.scribd.com/article/380218822/Zora-S-Lost-Book</a:t>
            </a:r>
            <a:endParaRPr lang="en-US" sz="1200" dirty="0">
              <a:solidFill>
                <a:schemeClr val="bg1">
                  <a:lumMod val="50000"/>
                </a:schemeClr>
              </a:solidFill>
            </a:endParaRPr>
          </a:p>
        </p:txBody>
      </p:sp>
    </p:spTree>
    <p:extLst>
      <p:ext uri="{BB962C8B-B14F-4D97-AF65-F5344CB8AC3E}">
        <p14:creationId xmlns:p14="http://schemas.microsoft.com/office/powerpoint/2010/main" val="203238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7624F-DA46-44BC-9575-94324CFF5A3F}"/>
              </a:ext>
            </a:extLst>
          </p:cNvPr>
          <p:cNvSpPr>
            <a:spLocks noGrp="1"/>
          </p:cNvSpPr>
          <p:nvPr>
            <p:ph type="title"/>
          </p:nvPr>
        </p:nvSpPr>
        <p:spPr>
          <a:xfrm>
            <a:off x="542571" y="835894"/>
            <a:ext cx="2712642" cy="4376572"/>
          </a:xfrm>
        </p:spPr>
        <p:txBody>
          <a:bodyPr anchor="ctr">
            <a:normAutofit/>
          </a:bodyPr>
          <a:lstStyle/>
          <a:p>
            <a:r>
              <a:rPr lang="en-US" sz="3200" dirty="0"/>
              <a:t>Educational Pathways for White Women </a:t>
            </a:r>
          </a:p>
        </p:txBody>
      </p:sp>
      <p:sp>
        <p:nvSpPr>
          <p:cNvPr id="8" name="Freeform: Shape 7">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0727" y="0"/>
            <a:ext cx="5460987"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2168" y="0"/>
            <a:ext cx="5249546"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15390E-05DB-4056-A28E-9FF531731453}"/>
              </a:ext>
            </a:extLst>
          </p:cNvPr>
          <p:cNvSpPr>
            <a:spLocks noGrp="1"/>
          </p:cNvSpPr>
          <p:nvPr>
            <p:ph idx="1"/>
          </p:nvPr>
        </p:nvSpPr>
        <p:spPr>
          <a:xfrm>
            <a:off x="4361225" y="561920"/>
            <a:ext cx="4608604" cy="5773566"/>
          </a:xfrm>
        </p:spPr>
        <p:txBody>
          <a:bodyPr anchor="ctr">
            <a:normAutofit fontScale="92500" lnSpcReduction="10000"/>
          </a:bodyPr>
          <a:lstStyle/>
          <a:p>
            <a:pPr marL="0" indent="0">
              <a:buNone/>
            </a:pPr>
            <a:r>
              <a:rPr lang="en-US" sz="2400" dirty="0">
                <a:solidFill>
                  <a:schemeClr val="bg1"/>
                </a:solidFill>
              </a:rPr>
              <a:t>Introductory</a:t>
            </a:r>
          </a:p>
          <a:p>
            <a:r>
              <a:rPr lang="en-US" sz="1900" dirty="0">
                <a:solidFill>
                  <a:schemeClr val="bg1"/>
                </a:solidFill>
                <a:hlinkClick r:id="rId3"/>
              </a:rPr>
              <a:t>What it takes to be racially literate (TEDWomen)</a:t>
            </a:r>
            <a:endParaRPr lang="en-US" sz="1900" dirty="0">
              <a:solidFill>
                <a:schemeClr val="bg1"/>
              </a:solidFill>
              <a:hlinkClick r:id="rId4"/>
            </a:endParaRPr>
          </a:p>
          <a:p>
            <a:r>
              <a:rPr lang="en-US" sz="1900" dirty="0">
                <a:solidFill>
                  <a:schemeClr val="bg1"/>
                </a:solidFill>
                <a:hlinkClick r:id="rId4"/>
              </a:rPr>
              <a:t>Celebrate Women’s Suffrage, but Don’t Whitewash the Movement’s Racism</a:t>
            </a:r>
            <a:r>
              <a:rPr lang="en-US" sz="1900" dirty="0">
                <a:solidFill>
                  <a:schemeClr val="bg1"/>
                </a:solidFill>
              </a:rPr>
              <a:t> (ACLU)</a:t>
            </a:r>
          </a:p>
          <a:p>
            <a:pPr marL="0" indent="0">
              <a:buNone/>
            </a:pPr>
            <a:endParaRPr lang="en-US" dirty="0">
              <a:solidFill>
                <a:schemeClr val="bg1"/>
              </a:solidFill>
            </a:endParaRPr>
          </a:p>
          <a:p>
            <a:pPr marL="0" indent="0">
              <a:buNone/>
            </a:pPr>
            <a:r>
              <a:rPr lang="en-US" sz="2400" dirty="0">
                <a:solidFill>
                  <a:schemeClr val="bg1"/>
                </a:solidFill>
              </a:rPr>
              <a:t>Intermediate</a:t>
            </a:r>
            <a:endParaRPr lang="en-US" sz="2400" dirty="0">
              <a:solidFill>
                <a:schemeClr val="bg1"/>
              </a:solidFill>
              <a:hlinkClick r:id="rId5"/>
            </a:endParaRPr>
          </a:p>
          <a:p>
            <a:r>
              <a:rPr lang="en-US" sz="1900" dirty="0">
                <a:solidFill>
                  <a:schemeClr val="bg1"/>
                </a:solidFill>
                <a:hlinkClick r:id="rId5"/>
              </a:rPr>
              <a:t>Color blind or color brave? (TED Talk)</a:t>
            </a:r>
            <a:endParaRPr lang="en-US" sz="1900" dirty="0">
              <a:solidFill>
                <a:schemeClr val="bg1"/>
              </a:solidFill>
            </a:endParaRPr>
          </a:p>
          <a:p>
            <a:r>
              <a:rPr lang="en-US" sz="1900" dirty="0">
                <a:solidFill>
                  <a:schemeClr val="bg1"/>
                </a:solidFill>
                <a:hlinkClick r:id="rId6"/>
              </a:rPr>
              <a:t>The “white fragility” that prevents white Americans from confronting racism </a:t>
            </a:r>
            <a:r>
              <a:rPr lang="en-US" sz="1900" dirty="0">
                <a:solidFill>
                  <a:schemeClr val="bg1"/>
                </a:solidFill>
              </a:rPr>
              <a:t>(New Yorker)</a:t>
            </a:r>
            <a:endParaRPr lang="en-US" sz="1900" dirty="0">
              <a:solidFill>
                <a:schemeClr val="bg1"/>
              </a:solidFill>
              <a:hlinkClick r:id="rId7"/>
            </a:endParaRPr>
          </a:p>
          <a:p>
            <a:r>
              <a:rPr lang="en-US" sz="1900" dirty="0">
                <a:solidFill>
                  <a:schemeClr val="bg1"/>
                </a:solidFill>
                <a:hlinkClick r:id="rId7"/>
              </a:rPr>
              <a:t>Don’t understand the protests? What you’re seeing is people pushed to the edge</a:t>
            </a:r>
            <a:r>
              <a:rPr lang="en-US" sz="1900" dirty="0">
                <a:solidFill>
                  <a:schemeClr val="bg1"/>
                </a:solidFill>
              </a:rPr>
              <a:t> (LA Times)</a:t>
            </a:r>
          </a:p>
          <a:p>
            <a:pPr marL="0" indent="0">
              <a:buNone/>
            </a:pPr>
            <a:endParaRPr lang="en-US" sz="1900" dirty="0">
              <a:solidFill>
                <a:schemeClr val="bg1"/>
              </a:solidFill>
              <a:hlinkClick r:id="rId8"/>
            </a:endParaRPr>
          </a:p>
          <a:p>
            <a:pPr marL="0" indent="0">
              <a:buNone/>
            </a:pPr>
            <a:r>
              <a:rPr lang="en-US" sz="2400" dirty="0">
                <a:solidFill>
                  <a:schemeClr val="bg1"/>
                </a:solidFill>
              </a:rPr>
              <a:t>Advanced</a:t>
            </a:r>
            <a:endParaRPr lang="en-US" sz="2400" dirty="0">
              <a:solidFill>
                <a:schemeClr val="bg1"/>
              </a:solidFill>
              <a:hlinkClick r:id="rId8"/>
            </a:endParaRPr>
          </a:p>
          <a:p>
            <a:r>
              <a:rPr lang="en-US" sz="1900" dirty="0">
                <a:solidFill>
                  <a:schemeClr val="bg1"/>
                </a:solidFill>
                <a:hlinkClick r:id="rId9"/>
              </a:rPr>
              <a:t>The urgency of intersectionality (TEDWomen)</a:t>
            </a:r>
            <a:endParaRPr lang="en-US" sz="1900" dirty="0">
              <a:solidFill>
                <a:schemeClr val="bg1"/>
              </a:solidFill>
              <a:hlinkClick r:id="rId8"/>
            </a:endParaRPr>
          </a:p>
          <a:p>
            <a:r>
              <a:rPr lang="en-US" sz="1900" dirty="0">
                <a:solidFill>
                  <a:schemeClr val="bg1"/>
                </a:solidFill>
                <a:hlinkClick r:id="rId8"/>
              </a:rPr>
              <a:t>How white women use themselves as instruments of terror</a:t>
            </a:r>
            <a:r>
              <a:rPr lang="en-US" sz="1900" dirty="0">
                <a:solidFill>
                  <a:schemeClr val="bg1"/>
                </a:solidFill>
              </a:rPr>
              <a:t> (Chicago Tribune)</a:t>
            </a:r>
          </a:p>
        </p:txBody>
      </p:sp>
    </p:spTree>
    <p:extLst>
      <p:ext uri="{BB962C8B-B14F-4D97-AF65-F5344CB8AC3E}">
        <p14:creationId xmlns:p14="http://schemas.microsoft.com/office/powerpoint/2010/main" val="93778638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77624F-DA46-44BC-9575-94324CFF5A3F}"/>
              </a:ext>
            </a:extLst>
          </p:cNvPr>
          <p:cNvSpPr>
            <a:spLocks noGrp="1"/>
          </p:cNvSpPr>
          <p:nvPr>
            <p:ph type="title"/>
          </p:nvPr>
        </p:nvSpPr>
        <p:spPr>
          <a:xfrm>
            <a:off x="192717" y="1198418"/>
            <a:ext cx="2915425" cy="4461163"/>
          </a:xfrm>
        </p:spPr>
        <p:txBody>
          <a:bodyPr>
            <a:normAutofit/>
          </a:bodyPr>
          <a:lstStyle/>
          <a:p>
            <a:r>
              <a:rPr lang="en-US" sz="4400" dirty="0">
                <a:solidFill>
                  <a:srgbClr val="FFFFFF"/>
                </a:solidFill>
              </a:rPr>
              <a:t>Ally Action</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5269CD62-2CC6-43BF-88B2-7F8DE5596518}"/>
              </a:ext>
            </a:extLst>
          </p:cNvPr>
          <p:cNvSpPr>
            <a:spLocks noGrp="1"/>
          </p:cNvSpPr>
          <p:nvPr>
            <p:ph idx="1"/>
          </p:nvPr>
        </p:nvSpPr>
        <p:spPr>
          <a:xfrm>
            <a:off x="3298573" y="319088"/>
            <a:ext cx="5087086" cy="6219824"/>
          </a:xfrm>
        </p:spPr>
        <p:txBody>
          <a:bodyPr>
            <a:normAutofit/>
          </a:bodyPr>
          <a:lstStyle/>
          <a:p>
            <a:pPr marL="0" indent="0">
              <a:buNone/>
            </a:pPr>
            <a:r>
              <a:rPr lang="en-US" dirty="0"/>
              <a:t>Support your black colleagues in ways that are truly helpful</a:t>
            </a:r>
          </a:p>
          <a:p>
            <a:pPr lvl="1"/>
            <a:r>
              <a:rPr lang="en-US" dirty="0">
                <a:hlinkClick r:id="rId3"/>
              </a:rPr>
              <a:t>5 ways to start being a better ally for your black coworkers</a:t>
            </a:r>
            <a:endParaRPr lang="en-US" dirty="0">
              <a:hlinkClick r:id="rId4"/>
            </a:endParaRPr>
          </a:p>
          <a:p>
            <a:pPr lvl="1"/>
            <a:r>
              <a:rPr lang="en-US" dirty="0">
                <a:hlinkClick r:id="rId4"/>
              </a:rPr>
              <a:t>3 things you should not say to your black colleagues right now</a:t>
            </a:r>
            <a:endParaRPr lang="en-US" dirty="0"/>
          </a:p>
          <a:p>
            <a:pPr marL="342900" lvl="1" indent="0">
              <a:buNone/>
            </a:pPr>
            <a:endParaRPr lang="en-US" dirty="0"/>
          </a:p>
          <a:p>
            <a:pPr marL="0" indent="0">
              <a:buNone/>
            </a:pPr>
            <a:r>
              <a:rPr lang="en-US" dirty="0"/>
              <a:t>Frequent black-owned businesses</a:t>
            </a:r>
          </a:p>
          <a:p>
            <a:pPr lvl="1"/>
            <a:r>
              <a:rPr lang="en-US" dirty="0">
                <a:hlinkClick r:id="rId5"/>
              </a:rPr>
              <a:t>How to Find Black Owned Businesses</a:t>
            </a:r>
            <a:endParaRPr lang="en-US" dirty="0">
              <a:hlinkClick r:id="rId6"/>
            </a:endParaRPr>
          </a:p>
          <a:p>
            <a:pPr lvl="1"/>
            <a:r>
              <a:rPr lang="en-US" dirty="0">
                <a:hlinkClick r:id="rId6"/>
              </a:rPr>
              <a:t>7 Black Owned Businesses to Support Right Now</a:t>
            </a:r>
            <a:endParaRPr lang="en-US" dirty="0"/>
          </a:p>
          <a:p>
            <a:pPr marL="342900" lvl="1" indent="0">
              <a:buNone/>
            </a:pPr>
            <a:endParaRPr lang="en-US" dirty="0"/>
          </a:p>
          <a:p>
            <a:pPr marL="0" indent="0">
              <a:buNone/>
            </a:pPr>
            <a:r>
              <a:rPr lang="en-US" dirty="0"/>
              <a:t>Sign a petition for justice and police reform</a:t>
            </a:r>
          </a:p>
          <a:p>
            <a:pPr lvl="1"/>
            <a:r>
              <a:rPr lang="en-US" dirty="0">
                <a:hlinkClick r:id="rId7"/>
              </a:rPr>
              <a:t>NAACP We Are Done Dying</a:t>
            </a:r>
            <a:endParaRPr lang="en-US" dirty="0"/>
          </a:p>
          <a:p>
            <a:pPr marL="342900" lvl="1" indent="0">
              <a:buNone/>
            </a:pPr>
            <a:endParaRPr lang="en-US" dirty="0"/>
          </a:p>
          <a:p>
            <a:pPr marL="0" indent="0">
              <a:buNone/>
            </a:pPr>
            <a:r>
              <a:rPr lang="en-US" dirty="0"/>
              <a:t>Lead a White Accountability Group in your organization</a:t>
            </a:r>
          </a:p>
          <a:p>
            <a:pPr lvl="1"/>
            <a:r>
              <a:rPr lang="en-US" dirty="0">
                <a:hlinkClick r:id="rId8"/>
              </a:rPr>
              <a:t>Click here for info and handout</a:t>
            </a:r>
            <a:endParaRPr lang="en-US" dirty="0"/>
          </a:p>
          <a:p>
            <a:pPr lvl="1"/>
            <a:r>
              <a:rPr lang="en-US" dirty="0"/>
              <a:t>Email </a:t>
            </a:r>
            <a:r>
              <a:rPr lang="en-US" dirty="0">
                <a:hlinkClick r:id="rId9"/>
              </a:rPr>
              <a:t>wasracialjustice@gmail.com</a:t>
            </a:r>
            <a:r>
              <a:rPr lang="en-US" dirty="0"/>
              <a:t> to join a facilitator group</a:t>
            </a:r>
          </a:p>
          <a:p>
            <a:pPr lvl="1"/>
            <a:endParaRPr lang="en-US" dirty="0"/>
          </a:p>
          <a:p>
            <a:pPr lvl="1"/>
            <a:endParaRPr lang="en-US" dirty="0"/>
          </a:p>
        </p:txBody>
      </p:sp>
    </p:spTree>
    <p:extLst>
      <p:ext uri="{BB962C8B-B14F-4D97-AF65-F5344CB8AC3E}">
        <p14:creationId xmlns:p14="http://schemas.microsoft.com/office/powerpoint/2010/main" val="18072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7"/>
            <a:ext cx="3249230"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D356FC-FAD6-44C7-9DEC-2F818460E212}"/>
              </a:ext>
            </a:extLst>
          </p:cNvPr>
          <p:cNvSpPr>
            <a:spLocks noGrp="1"/>
          </p:cNvSpPr>
          <p:nvPr>
            <p:ph type="title"/>
          </p:nvPr>
        </p:nvSpPr>
        <p:spPr>
          <a:xfrm>
            <a:off x="505677" y="914400"/>
            <a:ext cx="2743200" cy="2887579"/>
          </a:xfrm>
        </p:spPr>
        <p:txBody>
          <a:bodyPr vert="horz" lIns="91440" tIns="45720" rIns="91440" bIns="45720" rtlCol="0" anchor="b">
            <a:normAutofit/>
          </a:bodyPr>
          <a:lstStyle/>
          <a:p>
            <a:pPr algn="ctr" defTabSz="914400"/>
            <a:r>
              <a:rPr lang="en-US" sz="4200" dirty="0">
                <a:solidFill>
                  <a:srgbClr val="FFFFFF"/>
                </a:solidFill>
              </a:rPr>
              <a:t>Zoom</a:t>
            </a:r>
            <a:br>
              <a:rPr lang="en-US" sz="4200" dirty="0">
                <a:solidFill>
                  <a:srgbClr val="FFFFFF"/>
                </a:solidFill>
              </a:rPr>
            </a:br>
            <a:r>
              <a:rPr lang="en-US" sz="4200" dirty="0">
                <a:solidFill>
                  <a:srgbClr val="FFFFFF"/>
                </a:solidFill>
              </a:rPr>
              <a:t>Breakouts</a:t>
            </a:r>
            <a:endParaRPr lang="en-US" sz="4200" kern="1200" dirty="0">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910267"/>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6C8EF917-9C76-4D72-9A86-65DCD54AD53E}"/>
              </a:ext>
            </a:extLst>
          </p:cNvPr>
          <p:cNvSpPr txBox="1">
            <a:spLocks/>
          </p:cNvSpPr>
          <p:nvPr/>
        </p:nvSpPr>
        <p:spPr>
          <a:xfrm>
            <a:off x="3822446" y="3181016"/>
            <a:ext cx="5001779" cy="3023841"/>
          </a:xfrm>
          <a:prstGeom prst="rect">
            <a:avLst/>
          </a:prstGeom>
        </p:spPr>
        <p:txBody>
          <a:bodyPr vert="horz" lIns="91440" tIns="45720" rIns="91440" bIns="45720" rtlCol="0" anchor="t">
            <a:normAutofit fontScale="7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R="0" lvl="0" algn="ctr" defTabSz="914400" rtl="0" eaLnBrk="1" fontAlgn="auto" latinLnBrk="0" hangingPunct="1">
              <a:lnSpc>
                <a:spcPct val="90000"/>
              </a:lnSpc>
              <a:spcBef>
                <a:spcPct val="0"/>
              </a:spcBef>
              <a:spcAft>
                <a:spcPts val="600"/>
              </a:spcAft>
              <a:buClrTx/>
              <a:buSzTx/>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rPr>
              <a:t>Discussion Group Options</a:t>
            </a:r>
          </a:p>
          <a:p>
            <a:pPr marR="0" lvl="0" defTabSz="914400" rtl="0" eaLnBrk="1" fontAlgn="auto" latinLnBrk="0" hangingPunct="1">
              <a:lnSpc>
                <a:spcPct val="90000"/>
              </a:lnSpc>
              <a:spcBef>
                <a:spcPct val="0"/>
              </a:spcBef>
              <a:spcAft>
                <a:spcPts val="600"/>
              </a:spcAft>
              <a:buClrTx/>
              <a:buSzTx/>
              <a:tabLst/>
              <a:defRPr/>
            </a:pP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R="0" lvl="0" defTabSz="914400" rtl="0" eaLnBrk="1" fontAlgn="auto" latinLnBrk="0" hangingPunct="1">
              <a:lnSpc>
                <a:spcPct val="90000"/>
              </a:lnSpc>
              <a:spcBef>
                <a:spcPct val="0"/>
              </a:spcBef>
              <a:spcAft>
                <a:spcPts val="600"/>
              </a:spcAft>
              <a:buClrTx/>
              <a:buSzTx/>
              <a:tabLst/>
              <a:defRPr/>
            </a:pP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457200" marR="0" lvl="0" indent="-457200" defTabSz="914400" rtl="0" eaLnBrk="1" fontAlgn="auto" latinLnBrk="0" hangingPunct="1">
              <a:lnSpc>
                <a:spcPct val="90000"/>
              </a:lnSpc>
              <a:spcBef>
                <a:spcPct val="0"/>
              </a:spcBef>
              <a:spcAft>
                <a:spcPts val="120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Go into a breakout room </a:t>
            </a: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to discuss actions that you can take as an ally</a:t>
            </a: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457200" marR="0" lvl="0" indent="-457200" defTabSz="914400" rtl="0" eaLnBrk="1" fontAlgn="auto" latinLnBrk="0" hangingPunct="1">
              <a:lnSpc>
                <a:spcPct val="90000"/>
              </a:lnSpc>
              <a:spcBef>
                <a:spcPct val="0"/>
              </a:spcBef>
              <a:spcAft>
                <a:spcPts val="1200"/>
              </a:spcAft>
              <a:buClrTx/>
              <a:buSzTx/>
              <a:buFont typeface="Arial" panose="020B0604020202020204" pitchFamily="34" charset="0"/>
              <a:buChar char="•"/>
              <a:tabLst/>
              <a:defRPr/>
            </a:pPr>
            <a:r>
              <a:rPr lang="en-US" sz="3200" b="1" dirty="0">
                <a:solidFill>
                  <a:prstClr val="black"/>
                </a:solidFill>
                <a:latin typeface="Calibri Light" panose="020F0302020204030204"/>
              </a:rPr>
              <a:t>Stay in the m</a:t>
            </a:r>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ain</a:t>
            </a: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lang="en-US" sz="3200" b="1" dirty="0">
                <a:solidFill>
                  <a:prstClr val="black"/>
                </a:solidFill>
                <a:latin typeface="Calibri Light" panose="020F0302020204030204"/>
              </a:rPr>
              <a:t>s</a:t>
            </a:r>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ession</a:t>
            </a: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with Alexis to discuss the needs of women of color</a:t>
            </a:r>
          </a:p>
          <a:p>
            <a:pPr marL="457200" marR="0" lvl="0" indent="-457200" defTabSz="914400" rtl="0" eaLnBrk="1" fontAlgn="auto" latinLnBrk="0" hangingPunct="1">
              <a:lnSpc>
                <a:spcPct val="90000"/>
              </a:lnSpc>
              <a:spcBef>
                <a:spcPct val="0"/>
              </a:spcBef>
              <a:spcAft>
                <a:spcPts val="120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Take a break</a:t>
            </a:r>
            <a:r>
              <a:rPr kumimoji="0" lang="en-US" sz="3200" i="0" u="none" strike="noStrike" kern="1200" cap="none" spc="0" normalizeH="0" baseline="0" noProof="0" dirty="0">
                <a:ln>
                  <a:noFill/>
                </a:ln>
                <a:solidFill>
                  <a:prstClr val="black"/>
                </a:solidFill>
                <a:effectLst/>
                <a:uLnTx/>
                <a:uFillTx/>
                <a:latin typeface="Calibri Light" panose="020F0302020204030204"/>
                <a:ea typeface="+mj-ea"/>
                <a:cs typeface="+mj-cs"/>
              </a:rPr>
              <a:t>, reflect, </a:t>
            </a: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rPr>
              <a:t>and rejoin the call in 15 minutes.</a:t>
            </a:r>
          </a:p>
        </p:txBody>
      </p:sp>
      <p:pic>
        <p:nvPicPr>
          <p:cNvPr id="8" name="Graphic 7" descr="Connections">
            <a:extLst>
              <a:ext uri="{FF2B5EF4-FFF2-40B4-BE49-F238E27FC236}">
                <a16:creationId xmlns:a16="http://schemas.microsoft.com/office/drawing/2014/main" id="{AE276B4D-8C6C-47B5-9356-CA09DB55BB59}"/>
              </a:ext>
            </a:extLst>
          </p:cNvPr>
          <p:cNvPicPr>
            <a:picLocks noChangeAspect="1"/>
          </p:cNvPicPr>
          <p:nvPr/>
        </p:nvPicPr>
        <p:blipFill>
          <a:blip r:embed="rId3">
            <a:duotone>
              <a:schemeClr val="accent1">
                <a:shade val="45000"/>
                <a:satMod val="135000"/>
              </a:schemeClr>
              <a:prstClr val="white"/>
            </a:duotone>
            <a:extLst>
              <a:ext uri="{96DAC541-7B7A-43D3-8B79-37D633B846F1}">
                <asvg:svgBlip xmlns:asvg="http://schemas.microsoft.com/office/drawing/2016/SVG/main" r:embed="rId4"/>
              </a:ext>
            </a:extLst>
          </a:blip>
          <a:srcRect/>
          <a:stretch/>
        </p:blipFill>
        <p:spPr>
          <a:xfrm>
            <a:off x="4930716" y="430446"/>
            <a:ext cx="2602684" cy="2602684"/>
          </a:xfrm>
          <a:prstGeom prst="rect">
            <a:avLst/>
          </a:prstGeom>
        </p:spPr>
      </p:pic>
    </p:spTree>
    <p:extLst>
      <p:ext uri="{BB962C8B-B14F-4D97-AF65-F5344CB8AC3E}">
        <p14:creationId xmlns:p14="http://schemas.microsoft.com/office/powerpoint/2010/main" val="359570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394554" y="466578"/>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Calibri Light" panose="020F0302020204030204"/>
                <a:ea typeface="+mj-ea"/>
                <a:cs typeface="+mj-cs"/>
              </a:rPr>
              <a:t>Journal</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Graphic 2" descr="Pencil">
            <a:extLst>
              <a:ext uri="{FF2B5EF4-FFF2-40B4-BE49-F238E27FC236}">
                <a16:creationId xmlns:a16="http://schemas.microsoft.com/office/drawing/2014/main" id="{743E77B5-3E59-4F86-97F8-BEC80CAEC63E}"/>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49936" y="2435832"/>
            <a:ext cx="2395351" cy="2395351"/>
          </a:xfrm>
          <a:prstGeom prst="rect">
            <a:avLst/>
          </a:prstGeom>
        </p:spPr>
      </p:pic>
      <p:sp>
        <p:nvSpPr>
          <p:cNvPr id="7" name="Title 3">
            <a:extLst>
              <a:ext uri="{FF2B5EF4-FFF2-40B4-BE49-F238E27FC236}">
                <a16:creationId xmlns:a16="http://schemas.microsoft.com/office/drawing/2014/main" id="{4D43079B-1156-4A13-8FC7-0763063BE8A8}"/>
              </a:ext>
            </a:extLst>
          </p:cNvPr>
          <p:cNvSpPr txBox="1">
            <a:spLocks/>
          </p:cNvSpPr>
          <p:nvPr/>
        </p:nvSpPr>
        <p:spPr>
          <a:xfrm>
            <a:off x="394553" y="1234320"/>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rPr>
              <a:t>Private Reflection</a:t>
            </a:r>
          </a:p>
        </p:txBody>
      </p:sp>
      <p:sp>
        <p:nvSpPr>
          <p:cNvPr id="2" name="Rectangle 1">
            <a:extLst>
              <a:ext uri="{FF2B5EF4-FFF2-40B4-BE49-F238E27FC236}">
                <a16:creationId xmlns:a16="http://schemas.microsoft.com/office/drawing/2014/main" id="{EC410ABF-0F09-40CF-B0D0-D2BD45C427C4}"/>
              </a:ext>
            </a:extLst>
          </p:cNvPr>
          <p:cNvSpPr/>
          <p:nvPr/>
        </p:nvSpPr>
        <p:spPr>
          <a:xfrm>
            <a:off x="598713" y="3155963"/>
            <a:ext cx="5377544" cy="2923877"/>
          </a:xfrm>
          <a:prstGeom prst="rect">
            <a:avLst/>
          </a:prstGeom>
        </p:spPr>
        <p:txBody>
          <a:bodyPr wrap="square">
            <a:spAutoFit/>
          </a:bodyPr>
          <a:lstStyle/>
          <a:p>
            <a:pPr marL="514350" lvl="0" indent="-514350">
              <a:lnSpc>
                <a:spcPct val="90000"/>
              </a:lnSpc>
              <a:spcBef>
                <a:spcPct val="0"/>
              </a:spcBef>
              <a:spcAft>
                <a:spcPts val="1200"/>
              </a:spcAft>
              <a:buFont typeface="+mj-lt"/>
              <a:buAutoNum type="arabicPeriod"/>
              <a:defRPr/>
            </a:pPr>
            <a:r>
              <a:rPr lang="en-US" sz="3200" dirty="0">
                <a:solidFill>
                  <a:prstClr val="black"/>
                </a:solidFill>
              </a:rPr>
              <a:t>What did you notice? </a:t>
            </a:r>
          </a:p>
          <a:p>
            <a:pPr marL="514350" lvl="0" indent="-514350">
              <a:lnSpc>
                <a:spcPct val="90000"/>
              </a:lnSpc>
              <a:spcBef>
                <a:spcPct val="0"/>
              </a:spcBef>
              <a:spcAft>
                <a:spcPts val="1200"/>
              </a:spcAft>
              <a:buFont typeface="+mj-lt"/>
              <a:buAutoNum type="arabicPeriod"/>
              <a:defRPr/>
            </a:pPr>
            <a:r>
              <a:rPr lang="en-US" sz="3200" dirty="0">
                <a:solidFill>
                  <a:prstClr val="black"/>
                </a:solidFill>
              </a:rPr>
              <a:t>How did it feel? </a:t>
            </a:r>
          </a:p>
          <a:p>
            <a:pPr marL="514350" lvl="0" indent="-514350">
              <a:lnSpc>
                <a:spcPct val="90000"/>
              </a:lnSpc>
              <a:spcBef>
                <a:spcPct val="0"/>
              </a:spcBef>
              <a:spcAft>
                <a:spcPts val="1200"/>
              </a:spcAft>
              <a:buFont typeface="+mj-lt"/>
              <a:buAutoNum type="arabicPeriod"/>
              <a:defRPr/>
            </a:pPr>
            <a:r>
              <a:rPr lang="en-US" sz="3200" dirty="0">
                <a:solidFill>
                  <a:prstClr val="black"/>
                </a:solidFill>
              </a:rPr>
              <a:t>What are you going to do?</a:t>
            </a:r>
          </a:p>
          <a:p>
            <a:pPr lvl="0">
              <a:lnSpc>
                <a:spcPct val="90000"/>
              </a:lnSpc>
              <a:spcBef>
                <a:spcPct val="0"/>
              </a:spcBef>
              <a:spcAft>
                <a:spcPts val="1200"/>
              </a:spcAft>
              <a:defRPr/>
            </a:pPr>
            <a:endParaRPr lang="en-US" sz="3200" dirty="0">
              <a:solidFill>
                <a:prstClr val="black"/>
              </a:solidFill>
            </a:endParaRPr>
          </a:p>
          <a:p>
            <a:pPr lvl="0">
              <a:lnSpc>
                <a:spcPct val="90000"/>
              </a:lnSpc>
              <a:spcBef>
                <a:spcPct val="0"/>
              </a:spcBef>
              <a:spcAft>
                <a:spcPts val="1200"/>
              </a:spcAft>
              <a:defRPr/>
            </a:pPr>
            <a:endParaRPr lang="en-US" sz="3200" dirty="0">
              <a:solidFill>
                <a:prstClr val="black"/>
              </a:solidFill>
            </a:endParaRPr>
          </a:p>
        </p:txBody>
      </p:sp>
    </p:spTree>
    <p:extLst>
      <p:ext uri="{BB962C8B-B14F-4D97-AF65-F5344CB8AC3E}">
        <p14:creationId xmlns:p14="http://schemas.microsoft.com/office/powerpoint/2010/main" val="3497231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EE1684B-6DF4-4C13-B9BE-AB7AA559B9AB}"/>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graphicFrame>
        <p:nvGraphicFramePr>
          <p:cNvPr id="11" name="Diagram 10">
            <a:extLst>
              <a:ext uri="{FF2B5EF4-FFF2-40B4-BE49-F238E27FC236}">
                <a16:creationId xmlns:a16="http://schemas.microsoft.com/office/drawing/2014/main" id="{6AD6F589-9E82-4C42-A3DE-9A795DA32624}"/>
              </a:ext>
            </a:extLst>
          </p:cNvPr>
          <p:cNvGraphicFramePr/>
          <p:nvPr>
            <p:extLst>
              <p:ext uri="{D42A27DB-BD31-4B8C-83A1-F6EECF244321}">
                <p14:modId xmlns:p14="http://schemas.microsoft.com/office/powerpoint/2010/main" val="207845527"/>
              </p:ext>
            </p:extLst>
          </p:nvPr>
        </p:nvGraphicFramePr>
        <p:xfrm>
          <a:off x="698434" y="1913464"/>
          <a:ext cx="6992548" cy="4787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a:extLst>
              <a:ext uri="{FF2B5EF4-FFF2-40B4-BE49-F238E27FC236}">
                <a16:creationId xmlns:a16="http://schemas.microsoft.com/office/drawing/2014/main" id="{B13A0FCA-7D2B-4B82-A773-E343896A4696}"/>
              </a:ext>
            </a:extLst>
          </p:cNvPr>
          <p:cNvGrpSpPr/>
          <p:nvPr/>
        </p:nvGrpSpPr>
        <p:grpSpPr>
          <a:xfrm>
            <a:off x="0" y="456971"/>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B8F8B4A9-9BBC-43D6-9D9E-0DFC7EFEE42B}"/>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3DB9DF7B-BD51-4738-B285-3F5D1741D5B8}"/>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Amplify Sessions</a:t>
              </a:r>
            </a:p>
          </p:txBody>
        </p:sp>
      </p:grpSp>
    </p:spTree>
    <p:extLst>
      <p:ext uri="{BB962C8B-B14F-4D97-AF65-F5344CB8AC3E}">
        <p14:creationId xmlns:p14="http://schemas.microsoft.com/office/powerpoint/2010/main" val="27091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324419" y="675166"/>
            <a:ext cx="4706620" cy="2387600"/>
          </a:xfrm>
        </p:spPr>
        <p:txBody>
          <a:bodyPr vert="horz" lIns="91440" tIns="45720" rIns="91440" bIns="45720" rtlCol="0" anchor="b">
            <a:normAutofit/>
          </a:bodyPr>
          <a:lstStyle/>
          <a:p>
            <a:pPr defTabSz="914400"/>
            <a:r>
              <a:rPr lang="en-US" sz="3600" b="1" dirty="0"/>
              <a:t>Building </a:t>
            </a:r>
            <a:br>
              <a:rPr lang="en-US" sz="3600" b="1" dirty="0"/>
            </a:br>
            <a:r>
              <a:rPr lang="en-US" sz="3600" b="1" dirty="0"/>
              <a:t>Inclusive</a:t>
            </a:r>
            <a:br>
              <a:rPr lang="en-US" sz="3600" b="1" dirty="0"/>
            </a:br>
            <a:r>
              <a:rPr lang="en-US" sz="3600" b="1" dirty="0"/>
              <a:t>Organizations</a:t>
            </a:r>
          </a:p>
        </p:txBody>
      </p:sp>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E98BD418-241C-4CCF-ACD6-91D17C4EF069}"/>
              </a:ext>
            </a:extLst>
          </p:cNvPr>
          <p:cNvSpPr>
            <a:spLocks noGrp="1"/>
          </p:cNvSpPr>
          <p:nvPr>
            <p:ph type="body" idx="1"/>
          </p:nvPr>
        </p:nvSpPr>
        <p:spPr>
          <a:xfrm>
            <a:off x="327950" y="3158955"/>
            <a:ext cx="4307667" cy="2763781"/>
          </a:xfrm>
        </p:spPr>
        <p:txBody>
          <a:bodyPr>
            <a:normAutofit/>
          </a:bodyPr>
          <a:lstStyle/>
          <a:p>
            <a:r>
              <a:rPr lang="en-US" sz="2800" b="1" dirty="0">
                <a:solidFill>
                  <a:schemeClr val="accent1"/>
                </a:solidFill>
              </a:rPr>
              <a:t>Session 6 </a:t>
            </a:r>
            <a:r>
              <a:rPr lang="en-US" sz="2000" b="1" dirty="0">
                <a:solidFill>
                  <a:schemeClr val="accent1"/>
                </a:solidFill>
                <a:sym typeface="Symbol" panose="05050102010706020507" pitchFamily="18" charset="2"/>
              </a:rPr>
              <a:t></a:t>
            </a:r>
            <a:r>
              <a:rPr lang="en-US" sz="2800" b="1" dirty="0">
                <a:solidFill>
                  <a:schemeClr val="accent1"/>
                </a:solidFill>
              </a:rPr>
              <a:t> June 5, 2020</a:t>
            </a:r>
          </a:p>
          <a:p>
            <a:pPr marL="457200" indent="-457200">
              <a:buFont typeface="+mj-lt"/>
              <a:buAutoNum type="arabicPeriod"/>
            </a:pPr>
            <a:r>
              <a:rPr lang="en-US" sz="2400" dirty="0">
                <a:solidFill>
                  <a:schemeClr val="tx1"/>
                </a:solidFill>
              </a:rPr>
              <a:t>Social Justice in Organizations</a:t>
            </a:r>
          </a:p>
          <a:p>
            <a:pPr marL="457200" indent="-457200">
              <a:buFont typeface="+mj-lt"/>
              <a:buAutoNum type="arabicPeriod"/>
            </a:pPr>
            <a:r>
              <a:rPr lang="en-US" sz="2400" dirty="0">
                <a:solidFill>
                  <a:schemeClr val="tx1"/>
                </a:solidFill>
              </a:rPr>
              <a:t>Gender Diversity and Gaps</a:t>
            </a:r>
          </a:p>
          <a:p>
            <a:pPr marL="457200" indent="-457200">
              <a:buFont typeface="+mj-lt"/>
              <a:buAutoNum type="arabicPeriod"/>
            </a:pPr>
            <a:r>
              <a:rPr lang="en-US" sz="2400" dirty="0">
                <a:solidFill>
                  <a:schemeClr val="tx1"/>
                </a:solidFill>
              </a:rPr>
              <a:t>Tactics that Actually Work</a:t>
            </a:r>
          </a:p>
          <a:p>
            <a:pPr marL="457200" indent="-457200">
              <a:buFont typeface="+mj-lt"/>
              <a:buAutoNum type="arabicPeriod"/>
            </a:pPr>
            <a:endParaRPr lang="en-US" sz="2400" dirty="0">
              <a:solidFill>
                <a:schemeClr val="tx1"/>
              </a:solidFill>
            </a:endParaRPr>
          </a:p>
          <a:p>
            <a:pPr marL="457200" indent="-457200">
              <a:buFont typeface="+mj-lt"/>
              <a:buAutoNum type="arabicPeriod"/>
            </a:pPr>
            <a:endParaRPr lang="en-US" sz="2400" dirty="0">
              <a:solidFill>
                <a:schemeClr val="tx1"/>
              </a:solidFill>
            </a:endParaRPr>
          </a:p>
        </p:txBody>
      </p:sp>
    </p:spTree>
    <p:extLst>
      <p:ext uri="{BB962C8B-B14F-4D97-AF65-F5344CB8AC3E}">
        <p14:creationId xmlns:p14="http://schemas.microsoft.com/office/powerpoint/2010/main" val="952284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18E8DCB-0BAE-4B0F-9A6D-281965253FE4}"/>
              </a:ext>
            </a:extLst>
          </p:cNvPr>
          <p:cNvPicPr>
            <a:picLocks noChangeAspect="1"/>
          </p:cNvPicPr>
          <p:nvPr/>
        </p:nvPicPr>
        <p:blipFill rotWithShape="1">
          <a:blip r:embed="rId3"/>
          <a:srcRect l="745" r="41846" b="1"/>
          <a:stretch/>
        </p:blipFill>
        <p:spPr>
          <a:xfrm>
            <a:off x="20" y="10"/>
            <a:ext cx="5411530"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7" name="Picture 6">
            <a:extLst>
              <a:ext uri="{FF2B5EF4-FFF2-40B4-BE49-F238E27FC236}">
                <a16:creationId xmlns:a16="http://schemas.microsoft.com/office/drawing/2014/main" id="{F0EA5BD3-5C52-4709-9E8C-8A07BF7552E3}"/>
              </a:ext>
            </a:extLst>
          </p:cNvPr>
          <p:cNvPicPr>
            <a:picLocks noChangeAspect="1"/>
          </p:cNvPicPr>
          <p:nvPr/>
        </p:nvPicPr>
        <p:blipFill rotWithShape="1">
          <a:blip r:embed="rId4"/>
          <a:srcRect l="9559" r="2753" b="2"/>
          <a:stretch/>
        </p:blipFill>
        <p:spPr>
          <a:xfrm>
            <a:off x="4216674" y="10"/>
            <a:ext cx="4927327"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6" name="Picture 4" descr="crowd of people holding placards">
            <a:extLst>
              <a:ext uri="{FF2B5EF4-FFF2-40B4-BE49-F238E27FC236}">
                <a16:creationId xmlns:a16="http://schemas.microsoft.com/office/drawing/2014/main" id="{CD2E67D3-196F-4457-BFA5-E8991B7B00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464" r="2" b="2"/>
          <a:stretch/>
        </p:blipFill>
        <p:spPr bwMode="auto">
          <a:xfrm>
            <a:off x="3136508" y="3887894"/>
            <a:ext cx="6007493"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1C3907F-1749-4481-9B2F-5D2BBB1BBC36}"/>
              </a:ext>
            </a:extLst>
          </p:cNvPr>
          <p:cNvPicPr>
            <a:picLocks noChangeAspect="1"/>
          </p:cNvPicPr>
          <p:nvPr/>
        </p:nvPicPr>
        <p:blipFill rotWithShape="1">
          <a:blip r:embed="rId6"/>
          <a:srcRect t="10743" r="1" b="1"/>
          <a:stretch/>
        </p:blipFill>
        <p:spPr>
          <a:xfrm>
            <a:off x="20" y="3106464"/>
            <a:ext cx="4657145"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
        <p:nvSpPr>
          <p:cNvPr id="3" name="Slide Number Placeholder 2">
            <a:extLst>
              <a:ext uri="{FF2B5EF4-FFF2-40B4-BE49-F238E27FC236}">
                <a16:creationId xmlns:a16="http://schemas.microsoft.com/office/drawing/2014/main" id="{4B25695C-3DCA-4F6E-89CD-E1A6C36AB7DC}"/>
              </a:ext>
            </a:extLst>
          </p:cNvPr>
          <p:cNvSpPr>
            <a:spLocks noGrp="1"/>
          </p:cNvSpPr>
          <p:nvPr>
            <p:ph type="sldNum" sz="quarter" idx="12"/>
          </p:nvPr>
        </p:nvSpPr>
        <p:spPr>
          <a:xfrm>
            <a:off x="8263469" y="6041362"/>
            <a:ext cx="512504" cy="365125"/>
          </a:xfrm>
        </p:spPr>
        <p:txBody>
          <a:bodyPr>
            <a:normAutofit/>
          </a:bodyPr>
          <a:lstStyle/>
          <a:p>
            <a:pPr defTabSz="643006">
              <a:spcAft>
                <a:spcPts val="422"/>
              </a:spcAft>
            </a:pPr>
            <a:fld id="{AF2DA9D4-62C4-42EE-BF49-06209DC12F3E}" type="slidenum">
              <a:rPr lang="en-US">
                <a:solidFill>
                  <a:srgbClr val="FFFFFF"/>
                </a:solidFill>
                <a:latin typeface="Calibri" panose="020F0502020204030204"/>
              </a:rPr>
              <a:pPr defTabSz="643006">
                <a:spcAft>
                  <a:spcPts val="422"/>
                </a:spcAft>
              </a:pPr>
              <a:t>11</a:t>
            </a:fld>
            <a:endParaRPr lang="en-US" dirty="0">
              <a:solidFill>
                <a:srgbClr val="FFFFFF"/>
              </a:solidFill>
              <a:latin typeface="Calibri" panose="020F0502020204030204"/>
            </a:endParaRPr>
          </a:p>
        </p:txBody>
      </p:sp>
      <p:sp>
        <p:nvSpPr>
          <p:cNvPr id="10" name="Rectangle 9">
            <a:extLst>
              <a:ext uri="{FF2B5EF4-FFF2-40B4-BE49-F238E27FC236}">
                <a16:creationId xmlns:a16="http://schemas.microsoft.com/office/drawing/2014/main" id="{8D56154C-323D-4716-A9EF-05BDE4606AF4}"/>
              </a:ext>
            </a:extLst>
          </p:cNvPr>
          <p:cNvSpPr/>
          <p:nvPr/>
        </p:nvSpPr>
        <p:spPr>
          <a:xfrm>
            <a:off x="0" y="0"/>
            <a:ext cx="9143986" cy="6857618"/>
          </a:xfrm>
          <a:prstGeom prst="rect">
            <a:avLst/>
          </a:prstGeom>
          <a:solidFill>
            <a:srgbClr val="004260">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D1FE6C6-8288-4541-A724-A2598CC0678B}"/>
              </a:ext>
            </a:extLst>
          </p:cNvPr>
          <p:cNvSpPr txBox="1"/>
          <p:nvPr/>
        </p:nvSpPr>
        <p:spPr>
          <a:xfrm>
            <a:off x="789214" y="1925998"/>
            <a:ext cx="8104415" cy="2554545"/>
          </a:xfrm>
          <a:prstGeom prst="rect">
            <a:avLst/>
          </a:prstGeom>
          <a:noFill/>
        </p:spPr>
        <p:txBody>
          <a:bodyPr wrap="square" rtlCol="0">
            <a:spAutoFit/>
          </a:bodyPr>
          <a:lstStyle/>
          <a:p>
            <a:r>
              <a:rPr lang="en-US" sz="4000" dirty="0">
                <a:solidFill>
                  <a:schemeClr val="bg1"/>
                </a:solidFill>
              </a:rPr>
              <a:t>Until people with diverse identities have full access to all levels of our organizations, they will not have full access to society. </a:t>
            </a:r>
          </a:p>
        </p:txBody>
      </p:sp>
    </p:spTree>
    <p:extLst>
      <p:ext uri="{BB962C8B-B14F-4D97-AF65-F5344CB8AC3E}">
        <p14:creationId xmlns:p14="http://schemas.microsoft.com/office/powerpoint/2010/main" val="316191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5A6542-F638-49F7-B079-A078C9E415EE}"/>
              </a:ext>
            </a:extLst>
          </p:cNvPr>
          <p:cNvSpPr/>
          <p:nvPr/>
        </p:nvSpPr>
        <p:spPr>
          <a:xfrm>
            <a:off x="1372891" y="6285136"/>
            <a:ext cx="7214201" cy="230832"/>
          </a:xfrm>
          <a:prstGeom prst="rect">
            <a:avLst/>
          </a:prstGeom>
        </p:spPr>
        <p:txBody>
          <a:bodyPr wrap="square">
            <a:spAutoFit/>
          </a:bodyPr>
          <a:lstStyle/>
          <a:p>
            <a:pPr algn="r" defTabSz="482255">
              <a:defRPr/>
            </a:pPr>
            <a:r>
              <a:rPr lang="en-US" sz="900" dirty="0">
                <a:solidFill>
                  <a:srgbClr val="E7E6E6">
                    <a:lumMod val="50000"/>
                  </a:srgbClr>
                </a:solidFill>
                <a:latin typeface="Calibri" panose="020F0502020204030204"/>
              </a:rPr>
              <a:t>Krawcheck, S. (2017). </a:t>
            </a:r>
            <a:r>
              <a:rPr lang="en-US" sz="900" u="sng" dirty="0">
                <a:solidFill>
                  <a:srgbClr val="E7E6E6">
                    <a:lumMod val="50000"/>
                  </a:srgbClr>
                </a:solidFill>
                <a:latin typeface="Calibri" panose="020F0502020204030204"/>
              </a:rPr>
              <a:t>Own It: The Power of Women at Work</a:t>
            </a:r>
            <a:endParaRPr lang="en-US" sz="900" dirty="0">
              <a:solidFill>
                <a:srgbClr val="E7E6E6">
                  <a:lumMod val="50000"/>
                </a:srgbClr>
              </a:solidFill>
              <a:latin typeface="Calibri" panose="020F0502020204030204"/>
            </a:endParaRPr>
          </a:p>
        </p:txBody>
      </p:sp>
      <p:graphicFrame>
        <p:nvGraphicFramePr>
          <p:cNvPr id="5" name="Diagram 4">
            <a:extLst>
              <a:ext uri="{FF2B5EF4-FFF2-40B4-BE49-F238E27FC236}">
                <a16:creationId xmlns:a16="http://schemas.microsoft.com/office/drawing/2014/main" id="{7B83C915-691B-4F09-A551-4AF1BD79E0E9}"/>
              </a:ext>
            </a:extLst>
          </p:cNvPr>
          <p:cNvGraphicFramePr/>
          <p:nvPr>
            <p:extLst>
              <p:ext uri="{D42A27DB-BD31-4B8C-83A1-F6EECF244321}">
                <p14:modId xmlns:p14="http://schemas.microsoft.com/office/powerpoint/2010/main" val="3598837864"/>
              </p:ext>
            </p:extLst>
          </p:nvPr>
        </p:nvGraphicFramePr>
        <p:xfrm>
          <a:off x="429235" y="2089371"/>
          <a:ext cx="8379205" cy="3758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B65D10B9-DCB8-48D9-AAEF-0221D35ED6F8}"/>
              </a:ext>
            </a:extLst>
          </p:cNvPr>
          <p:cNvSpPr>
            <a:spLocks noGrp="1"/>
          </p:cNvSpPr>
          <p:nvPr>
            <p:ph type="title"/>
          </p:nvPr>
        </p:nvSpPr>
        <p:spPr/>
        <p:txBody>
          <a:bodyPr/>
          <a:lstStyle/>
          <a:p>
            <a:endParaRPr lang="en-US"/>
          </a:p>
        </p:txBody>
      </p:sp>
      <p:grpSp>
        <p:nvGrpSpPr>
          <p:cNvPr id="7" name="Group 6">
            <a:extLst>
              <a:ext uri="{FF2B5EF4-FFF2-40B4-BE49-F238E27FC236}">
                <a16:creationId xmlns:a16="http://schemas.microsoft.com/office/drawing/2014/main" id="{166208F7-00B8-486C-8392-456AFB4B8299}"/>
              </a:ext>
            </a:extLst>
          </p:cNvPr>
          <p:cNvGrpSpPr/>
          <p:nvPr/>
        </p:nvGrpSpPr>
        <p:grpSpPr>
          <a:xfrm>
            <a:off x="0" y="365202"/>
            <a:ext cx="9144000" cy="1286713"/>
            <a:chOff x="384880" y="2139"/>
            <a:chExt cx="7273462" cy="1286713"/>
          </a:xfrm>
          <a:solidFill>
            <a:srgbClr val="005A84"/>
          </a:solidFill>
        </p:grpSpPr>
        <p:sp>
          <p:nvSpPr>
            <p:cNvPr id="8" name="Rectangle: Rounded Corners 7">
              <a:extLst>
                <a:ext uri="{FF2B5EF4-FFF2-40B4-BE49-F238E27FC236}">
                  <a16:creationId xmlns:a16="http://schemas.microsoft.com/office/drawing/2014/main" id="{1AA5024F-7D1B-486F-8280-D026C0063319}"/>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AB6CF613-8BE2-4B40-97B9-4798DA0E526B}"/>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4800" dirty="0"/>
                <a:t>Value of Gender Diversity</a:t>
              </a:r>
              <a:endParaRPr lang="en-US" sz="4800" kern="1200" dirty="0"/>
            </a:p>
          </p:txBody>
        </p:sp>
      </p:grpSp>
    </p:spTree>
    <p:extLst>
      <p:ext uri="{BB962C8B-B14F-4D97-AF65-F5344CB8AC3E}">
        <p14:creationId xmlns:p14="http://schemas.microsoft.com/office/powerpoint/2010/main" val="2403922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558F58E-93BA-44A3-BCDA-585AFF2E4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BCD0BBC1-A7D4-445D-98AC-95A6A45D8E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0861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CD04A62-6ECF-4601-8755-060C3FFAC34E}"/>
              </a:ext>
            </a:extLst>
          </p:cNvPr>
          <p:cNvSpPr>
            <a:spLocks noGrp="1"/>
          </p:cNvSpPr>
          <p:nvPr>
            <p:ph type="body" sz="half" idx="2"/>
          </p:nvPr>
        </p:nvSpPr>
        <p:spPr>
          <a:xfrm>
            <a:off x="419033" y="2303174"/>
            <a:ext cx="3577590" cy="2019650"/>
          </a:xfrm>
        </p:spPr>
        <p:txBody>
          <a:bodyPr/>
          <a:lstStyle/>
          <a:p>
            <a:endParaRPr lang="en-US" dirty="0"/>
          </a:p>
          <a:p>
            <a:pPr>
              <a:spcBef>
                <a:spcPts val="300"/>
              </a:spcBef>
            </a:pPr>
            <a:r>
              <a:rPr lang="en-US" sz="2400" dirty="0"/>
              <a:t>The truth will set you free, </a:t>
            </a:r>
          </a:p>
          <a:p>
            <a:pPr>
              <a:spcBef>
                <a:spcPts val="300"/>
              </a:spcBef>
            </a:pPr>
            <a:r>
              <a:rPr lang="en-US" sz="2400" dirty="0"/>
              <a:t>but first it will piss you off.</a:t>
            </a:r>
          </a:p>
        </p:txBody>
      </p:sp>
      <p:sp>
        <p:nvSpPr>
          <p:cNvPr id="6" name="Rectangle 5">
            <a:extLst>
              <a:ext uri="{FF2B5EF4-FFF2-40B4-BE49-F238E27FC236}">
                <a16:creationId xmlns:a16="http://schemas.microsoft.com/office/drawing/2014/main" id="{FED40668-B0E9-42D5-9B70-C45DEF25691B}"/>
              </a:ext>
            </a:extLst>
          </p:cNvPr>
          <p:cNvSpPr/>
          <p:nvPr/>
        </p:nvSpPr>
        <p:spPr>
          <a:xfrm>
            <a:off x="419033" y="1670149"/>
            <a:ext cx="3457550" cy="646331"/>
          </a:xfrm>
          <a:prstGeom prst="rect">
            <a:avLst/>
          </a:prstGeom>
        </p:spPr>
        <p:txBody>
          <a:bodyPr wrap="none">
            <a:spAutoFit/>
          </a:bodyPr>
          <a:lstStyle/>
          <a:p>
            <a:r>
              <a:rPr lang="en-US" sz="2000" dirty="0"/>
              <a:t>Gloria Steinem</a:t>
            </a:r>
          </a:p>
          <a:p>
            <a:r>
              <a:rPr lang="en-US" sz="1600" dirty="0"/>
              <a:t>Feminist journalist and political activist</a:t>
            </a:r>
            <a:endParaRPr lang="en-US" dirty="0"/>
          </a:p>
        </p:txBody>
      </p:sp>
      <p:pic>
        <p:nvPicPr>
          <p:cNvPr id="3" name="Picture 2">
            <a:extLst>
              <a:ext uri="{FF2B5EF4-FFF2-40B4-BE49-F238E27FC236}">
                <a16:creationId xmlns:a16="http://schemas.microsoft.com/office/drawing/2014/main" id="{8F267F50-0062-45ED-98D6-57466E97067F}"/>
              </a:ext>
            </a:extLst>
          </p:cNvPr>
          <p:cNvPicPr>
            <a:picLocks noChangeAspect="1"/>
          </p:cNvPicPr>
          <p:nvPr/>
        </p:nvPicPr>
        <p:blipFill>
          <a:blip r:embed="rId3"/>
          <a:stretch>
            <a:fillRect/>
          </a:stretch>
        </p:blipFill>
        <p:spPr>
          <a:xfrm>
            <a:off x="4601692" y="1201825"/>
            <a:ext cx="3814204" cy="3806404"/>
          </a:xfrm>
          <a:prstGeom prst="rect">
            <a:avLst/>
          </a:prstGeom>
        </p:spPr>
      </p:pic>
      <p:sp>
        <p:nvSpPr>
          <p:cNvPr id="7" name="Rectangle 6">
            <a:extLst>
              <a:ext uri="{FF2B5EF4-FFF2-40B4-BE49-F238E27FC236}">
                <a16:creationId xmlns:a16="http://schemas.microsoft.com/office/drawing/2014/main" id="{1944820F-8BC8-4556-9E18-F9664ABD60FE}"/>
              </a:ext>
            </a:extLst>
          </p:cNvPr>
          <p:cNvSpPr/>
          <p:nvPr/>
        </p:nvSpPr>
        <p:spPr>
          <a:xfrm>
            <a:off x="2124564" y="6230960"/>
            <a:ext cx="6732165" cy="276999"/>
          </a:xfrm>
          <a:prstGeom prst="rect">
            <a:avLst/>
          </a:prstGeom>
        </p:spPr>
        <p:txBody>
          <a:bodyPr wrap="square">
            <a:spAutoFit/>
          </a:bodyPr>
          <a:lstStyle/>
          <a:p>
            <a:pPr algn="r"/>
            <a:r>
              <a:rPr lang="en-US" sz="1200" dirty="0">
                <a:solidFill>
                  <a:schemeClr val="bg1">
                    <a:lumMod val="50000"/>
                  </a:schemeClr>
                </a:solidFill>
                <a:hlinkClick r:id="rId4">
                  <a:extLst>
                    <a:ext uri="{A12FA001-AC4F-418D-AE19-62706E023703}">
                      <ahyp:hlinkClr xmlns:ahyp="http://schemas.microsoft.com/office/drawing/2018/hyperlinkcolor" val="tx"/>
                    </a:ext>
                  </a:extLst>
                </a:hlinkClick>
              </a:rPr>
              <a:t>https://www.haveartwilltravel.org/prints/mood-portraits/gloria-449/</a:t>
            </a:r>
            <a:endParaRPr lang="en-US" sz="1200" dirty="0">
              <a:solidFill>
                <a:schemeClr val="bg1">
                  <a:lumMod val="50000"/>
                </a:schemeClr>
              </a:solidFill>
            </a:endParaRPr>
          </a:p>
        </p:txBody>
      </p:sp>
    </p:spTree>
    <p:extLst>
      <p:ext uri="{BB962C8B-B14F-4D97-AF65-F5344CB8AC3E}">
        <p14:creationId xmlns:p14="http://schemas.microsoft.com/office/powerpoint/2010/main" val="244374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C28123C-92FA-4D48-866C-30FC07F03CF7}"/>
              </a:ext>
            </a:extLst>
          </p:cNvPr>
          <p:cNvGrpSpPr/>
          <p:nvPr/>
        </p:nvGrpSpPr>
        <p:grpSpPr>
          <a:xfrm>
            <a:off x="1126260" y="1856050"/>
            <a:ext cx="5014548" cy="2065420"/>
            <a:chOff x="884052" y="1246643"/>
            <a:chExt cx="6686064" cy="2753893"/>
          </a:xfrm>
        </p:grpSpPr>
        <p:pic>
          <p:nvPicPr>
            <p:cNvPr id="3" name="Picture 2">
              <a:extLst>
                <a:ext uri="{FF2B5EF4-FFF2-40B4-BE49-F238E27FC236}">
                  <a16:creationId xmlns:a16="http://schemas.microsoft.com/office/drawing/2014/main" id="{9736F819-83B1-45A0-85BD-AFE9778D5B68}"/>
                </a:ext>
              </a:extLst>
            </p:cNvPr>
            <p:cNvPicPr>
              <a:picLocks noChangeAspect="1"/>
            </p:cNvPicPr>
            <p:nvPr/>
          </p:nvPicPr>
          <p:blipFill>
            <a:blip r:embed="rId3"/>
            <a:stretch>
              <a:fillRect/>
            </a:stretch>
          </p:blipFill>
          <p:spPr>
            <a:xfrm>
              <a:off x="969291" y="1246643"/>
              <a:ext cx="6600825" cy="2753893"/>
            </a:xfrm>
            <a:prstGeom prst="rect">
              <a:avLst/>
            </a:prstGeom>
          </p:spPr>
        </p:pic>
        <p:sp>
          <p:nvSpPr>
            <p:cNvPr id="7" name="Rectangle 6">
              <a:extLst>
                <a:ext uri="{FF2B5EF4-FFF2-40B4-BE49-F238E27FC236}">
                  <a16:creationId xmlns:a16="http://schemas.microsoft.com/office/drawing/2014/main" id="{8769B287-509B-45C3-94D9-D5D4DD3BD7C2}"/>
                </a:ext>
              </a:extLst>
            </p:cNvPr>
            <p:cNvSpPr/>
            <p:nvPr/>
          </p:nvSpPr>
          <p:spPr>
            <a:xfrm>
              <a:off x="5673823" y="1422067"/>
              <a:ext cx="1308392" cy="369332"/>
            </a:xfrm>
            <a:prstGeom prst="rect">
              <a:avLst/>
            </a:prstGeom>
            <a:solidFill>
              <a:schemeClr val="bg1"/>
            </a:solidFill>
          </p:spPr>
          <p:txBody>
            <a:bodyPr wrap="none">
              <a:spAutoFit/>
            </a:bodyPr>
            <a:lstStyle/>
            <a:p>
              <a:r>
                <a:rPr lang="en-US" sz="1200" dirty="0">
                  <a:latin typeface="Calibri" panose="020F0502020204030204"/>
                </a:rPr>
                <a:t>ALL WOMEN</a:t>
              </a:r>
              <a:endParaRPr lang="en-US" sz="1200" dirty="0"/>
            </a:p>
          </p:txBody>
        </p:sp>
        <p:sp>
          <p:nvSpPr>
            <p:cNvPr id="8" name="Rectangle 7">
              <a:extLst>
                <a:ext uri="{FF2B5EF4-FFF2-40B4-BE49-F238E27FC236}">
                  <a16:creationId xmlns:a16="http://schemas.microsoft.com/office/drawing/2014/main" id="{D2BB241D-F0AF-44DC-9014-0B19B30B9E26}"/>
                </a:ext>
              </a:extLst>
            </p:cNvPr>
            <p:cNvSpPr/>
            <p:nvPr/>
          </p:nvSpPr>
          <p:spPr>
            <a:xfrm>
              <a:off x="4420705" y="1422067"/>
              <a:ext cx="992152" cy="369332"/>
            </a:xfrm>
            <a:prstGeom prst="rect">
              <a:avLst/>
            </a:prstGeom>
            <a:solidFill>
              <a:schemeClr val="bg1"/>
            </a:solidFill>
          </p:spPr>
          <p:txBody>
            <a:bodyPr wrap="none">
              <a:spAutoFit/>
            </a:bodyPr>
            <a:lstStyle/>
            <a:p>
              <a:r>
                <a:rPr lang="en-US" sz="1200" dirty="0">
                  <a:latin typeface="Calibri" panose="020F0502020204030204"/>
                </a:rPr>
                <a:t>ALL MEN</a:t>
              </a:r>
              <a:endParaRPr lang="en-US" sz="1200" dirty="0"/>
            </a:p>
          </p:txBody>
        </p:sp>
        <p:sp>
          <p:nvSpPr>
            <p:cNvPr id="12" name="Rectangle 11">
              <a:extLst>
                <a:ext uri="{FF2B5EF4-FFF2-40B4-BE49-F238E27FC236}">
                  <a16:creationId xmlns:a16="http://schemas.microsoft.com/office/drawing/2014/main" id="{5046B81D-01CE-43D0-88A5-95121E7ADBDE}"/>
                </a:ext>
              </a:extLst>
            </p:cNvPr>
            <p:cNvSpPr/>
            <p:nvPr/>
          </p:nvSpPr>
          <p:spPr>
            <a:xfrm>
              <a:off x="884052" y="2341124"/>
              <a:ext cx="3083941" cy="954108"/>
            </a:xfrm>
            <a:prstGeom prst="rect">
              <a:avLst/>
            </a:prstGeom>
            <a:solidFill>
              <a:schemeClr val="bg1"/>
            </a:solidFill>
          </p:spPr>
          <p:txBody>
            <a:bodyPr wrap="square">
              <a:spAutoFit/>
            </a:bodyPr>
            <a:lstStyle/>
            <a:p>
              <a:r>
                <a:rPr lang="en-US" sz="1350" dirty="0">
                  <a:latin typeface="Calibri" panose="020F0502020204030204"/>
                </a:rPr>
                <a:t>On average, women in the U.S. are paid 20% less than men. </a:t>
              </a:r>
              <a:endParaRPr lang="en-US" sz="1350" dirty="0"/>
            </a:p>
          </p:txBody>
        </p:sp>
      </p:grpSp>
      <p:grpSp>
        <p:nvGrpSpPr>
          <p:cNvPr id="15" name="Group 14">
            <a:extLst>
              <a:ext uri="{FF2B5EF4-FFF2-40B4-BE49-F238E27FC236}">
                <a16:creationId xmlns:a16="http://schemas.microsoft.com/office/drawing/2014/main" id="{16553324-1CC5-485D-B156-ECC6DBB979DB}"/>
              </a:ext>
            </a:extLst>
          </p:cNvPr>
          <p:cNvGrpSpPr/>
          <p:nvPr/>
        </p:nvGrpSpPr>
        <p:grpSpPr>
          <a:xfrm>
            <a:off x="1971061" y="3782423"/>
            <a:ext cx="6270668" cy="1933852"/>
            <a:chOff x="969291" y="3927106"/>
            <a:chExt cx="8360890" cy="2578469"/>
          </a:xfrm>
        </p:grpSpPr>
        <p:pic>
          <p:nvPicPr>
            <p:cNvPr id="4" name="Picture 3">
              <a:extLst>
                <a:ext uri="{FF2B5EF4-FFF2-40B4-BE49-F238E27FC236}">
                  <a16:creationId xmlns:a16="http://schemas.microsoft.com/office/drawing/2014/main" id="{6357DF99-AD90-459E-88C3-35BD6244D5B0}"/>
                </a:ext>
              </a:extLst>
            </p:cNvPr>
            <p:cNvPicPr>
              <a:picLocks noChangeAspect="1"/>
            </p:cNvPicPr>
            <p:nvPr/>
          </p:nvPicPr>
          <p:blipFill>
            <a:blip r:embed="rId4"/>
            <a:stretch>
              <a:fillRect/>
            </a:stretch>
          </p:blipFill>
          <p:spPr>
            <a:xfrm>
              <a:off x="969291" y="3927106"/>
              <a:ext cx="7979521" cy="2578469"/>
            </a:xfrm>
            <a:prstGeom prst="rect">
              <a:avLst/>
            </a:prstGeom>
          </p:spPr>
        </p:pic>
        <p:sp>
          <p:nvSpPr>
            <p:cNvPr id="9" name="Rectangle 8">
              <a:extLst>
                <a:ext uri="{FF2B5EF4-FFF2-40B4-BE49-F238E27FC236}">
                  <a16:creationId xmlns:a16="http://schemas.microsoft.com/office/drawing/2014/main" id="{45A18086-B95F-4025-9C29-C1B468E578EC}"/>
                </a:ext>
              </a:extLst>
            </p:cNvPr>
            <p:cNvSpPr/>
            <p:nvPr/>
          </p:nvSpPr>
          <p:spPr>
            <a:xfrm>
              <a:off x="1715618" y="4139761"/>
              <a:ext cx="1135353" cy="338555"/>
            </a:xfrm>
            <a:prstGeom prst="rect">
              <a:avLst/>
            </a:prstGeom>
            <a:solidFill>
              <a:schemeClr val="bg1"/>
            </a:solidFill>
          </p:spPr>
          <p:txBody>
            <a:bodyPr wrap="none">
              <a:spAutoFit/>
            </a:bodyPr>
            <a:lstStyle/>
            <a:p>
              <a:r>
                <a:rPr lang="en-US" sz="1050" dirty="0">
                  <a:latin typeface="Calibri" panose="020F0502020204030204"/>
                </a:rPr>
                <a:t>WHITE MEN</a:t>
              </a:r>
              <a:endParaRPr lang="en-US" sz="1050" dirty="0"/>
            </a:p>
          </p:txBody>
        </p:sp>
        <p:sp>
          <p:nvSpPr>
            <p:cNvPr id="10" name="Rectangle 9">
              <a:extLst>
                <a:ext uri="{FF2B5EF4-FFF2-40B4-BE49-F238E27FC236}">
                  <a16:creationId xmlns:a16="http://schemas.microsoft.com/office/drawing/2014/main" id="{84A5EF4B-25FA-43DA-B928-FECF0CBA27D1}"/>
                </a:ext>
              </a:extLst>
            </p:cNvPr>
            <p:cNvSpPr/>
            <p:nvPr/>
          </p:nvSpPr>
          <p:spPr>
            <a:xfrm>
              <a:off x="2991810" y="4139761"/>
              <a:ext cx="1391836" cy="338555"/>
            </a:xfrm>
            <a:prstGeom prst="rect">
              <a:avLst/>
            </a:prstGeom>
            <a:solidFill>
              <a:schemeClr val="bg1"/>
            </a:solidFill>
          </p:spPr>
          <p:txBody>
            <a:bodyPr wrap="none">
              <a:spAutoFit/>
            </a:bodyPr>
            <a:lstStyle/>
            <a:p>
              <a:pPr algn="ctr"/>
              <a:r>
                <a:rPr lang="en-US" sz="1050" dirty="0">
                  <a:latin typeface="Calibri" panose="020F0502020204030204"/>
                </a:rPr>
                <a:t>BLACK WOMEN</a:t>
              </a:r>
              <a:endParaRPr lang="en-US" sz="1050" dirty="0"/>
            </a:p>
          </p:txBody>
        </p:sp>
        <p:sp>
          <p:nvSpPr>
            <p:cNvPr id="11" name="Rectangle 10">
              <a:extLst>
                <a:ext uri="{FF2B5EF4-FFF2-40B4-BE49-F238E27FC236}">
                  <a16:creationId xmlns:a16="http://schemas.microsoft.com/office/drawing/2014/main" id="{B1A92EC1-CC97-45E3-8F95-E68FBCA09B67}"/>
                </a:ext>
              </a:extLst>
            </p:cNvPr>
            <p:cNvSpPr/>
            <p:nvPr/>
          </p:nvSpPr>
          <p:spPr>
            <a:xfrm>
              <a:off x="4583069" y="4139761"/>
              <a:ext cx="861775" cy="338555"/>
            </a:xfrm>
            <a:prstGeom prst="rect">
              <a:avLst/>
            </a:prstGeom>
            <a:solidFill>
              <a:schemeClr val="bg1"/>
            </a:solidFill>
          </p:spPr>
          <p:txBody>
            <a:bodyPr wrap="none">
              <a:spAutoFit/>
            </a:bodyPr>
            <a:lstStyle/>
            <a:p>
              <a:r>
                <a:rPr lang="en-US" sz="1050" dirty="0">
                  <a:latin typeface="Calibri" panose="020F0502020204030204"/>
                </a:rPr>
                <a:t>LATINAS</a:t>
              </a:r>
              <a:endParaRPr lang="en-US" sz="1050" dirty="0"/>
            </a:p>
          </p:txBody>
        </p:sp>
        <p:sp>
          <p:nvSpPr>
            <p:cNvPr id="13" name="Rectangle 12">
              <a:extLst>
                <a:ext uri="{FF2B5EF4-FFF2-40B4-BE49-F238E27FC236}">
                  <a16:creationId xmlns:a16="http://schemas.microsoft.com/office/drawing/2014/main" id="{90671C88-5B46-458D-B7C6-F7837B35A346}"/>
                </a:ext>
              </a:extLst>
            </p:cNvPr>
            <p:cNvSpPr/>
            <p:nvPr/>
          </p:nvSpPr>
          <p:spPr>
            <a:xfrm>
              <a:off x="5810051" y="5008429"/>
              <a:ext cx="3520130" cy="1107996"/>
            </a:xfrm>
            <a:prstGeom prst="rect">
              <a:avLst/>
            </a:prstGeom>
            <a:solidFill>
              <a:schemeClr val="bg1"/>
            </a:solidFill>
          </p:spPr>
          <p:txBody>
            <a:bodyPr wrap="square">
              <a:spAutoFit/>
            </a:bodyPr>
            <a:lstStyle/>
            <a:p>
              <a:r>
                <a:rPr lang="en-US" sz="1350" dirty="0">
                  <a:latin typeface="Calibri" panose="020F0502020204030204"/>
                </a:rPr>
                <a:t>If you break it down by race and ethnicity, the gap is even worse.</a:t>
              </a:r>
            </a:p>
            <a:p>
              <a:r>
                <a:rPr lang="en-US" sz="1050" dirty="0">
                  <a:latin typeface="Calibri" panose="020F0502020204030204"/>
                </a:rPr>
                <a:t>Black women are paid 39% less and Latinas are paid 47% less than white men.</a:t>
              </a:r>
              <a:endParaRPr lang="en-US" sz="1050" dirty="0"/>
            </a:p>
          </p:txBody>
        </p:sp>
      </p:grpSp>
      <p:sp>
        <p:nvSpPr>
          <p:cNvPr id="17" name="Rectangle 16">
            <a:extLst>
              <a:ext uri="{FF2B5EF4-FFF2-40B4-BE49-F238E27FC236}">
                <a16:creationId xmlns:a16="http://schemas.microsoft.com/office/drawing/2014/main" id="{FB8A5396-F9B0-4B69-8578-F52A76A19FA5}"/>
              </a:ext>
            </a:extLst>
          </p:cNvPr>
          <p:cNvSpPr/>
          <p:nvPr/>
        </p:nvSpPr>
        <p:spPr>
          <a:xfrm>
            <a:off x="383624" y="6361081"/>
            <a:ext cx="8021684" cy="230832"/>
          </a:xfrm>
          <a:prstGeom prst="rect">
            <a:avLst/>
          </a:prstGeom>
        </p:spPr>
        <p:txBody>
          <a:bodyPr wrap="square">
            <a:spAutoFit/>
          </a:bodyPr>
          <a:lstStyle/>
          <a:p>
            <a:pPr defTabSz="482255">
              <a:defRPr/>
            </a:pPr>
            <a:r>
              <a:rPr lang="en-US" sz="900" dirty="0">
                <a:solidFill>
                  <a:schemeClr val="bg1">
                    <a:lumMod val="50000"/>
                  </a:schemeClr>
                </a:solidFill>
                <a:latin typeface="Calibri" panose="020F0502020204030204"/>
              </a:rPr>
              <a:t>Women in the Workplace 2018 Report by McKinsey &amp; Company </a:t>
            </a:r>
            <a:r>
              <a:rPr lang="en-US" sz="900" dirty="0">
                <a:solidFill>
                  <a:schemeClr val="bg1">
                    <a:lumMod val="50000"/>
                  </a:schemeClr>
                </a:solidFill>
                <a:hlinkClick r:id="rId5">
                  <a:extLst>
                    <a:ext uri="{A12FA001-AC4F-418D-AE19-62706E023703}">
                      <ahyp:hlinkClr xmlns:ahyp="http://schemas.microsoft.com/office/drawing/2018/hyperlinkcolor" val="tx"/>
                    </a:ext>
                  </a:extLst>
                </a:hlinkClick>
              </a:rPr>
              <a:t>https://leanin.org/women-in-the-workplace-report-2018/men-still-outnumber-women-at-every-level</a:t>
            </a:r>
            <a:endParaRPr lang="en-US" sz="900" dirty="0">
              <a:solidFill>
                <a:schemeClr val="bg1">
                  <a:lumMod val="50000"/>
                </a:schemeClr>
              </a:solidFill>
              <a:latin typeface="Calibri" panose="020F0502020204030204"/>
            </a:endParaRPr>
          </a:p>
        </p:txBody>
      </p:sp>
      <p:cxnSp>
        <p:nvCxnSpPr>
          <p:cNvPr id="6" name="Straight Connector 5">
            <a:extLst>
              <a:ext uri="{FF2B5EF4-FFF2-40B4-BE49-F238E27FC236}">
                <a16:creationId xmlns:a16="http://schemas.microsoft.com/office/drawing/2014/main" id="{3FF3D46D-B720-40F6-BFC2-51D25D369FE1}"/>
              </a:ext>
            </a:extLst>
          </p:cNvPr>
          <p:cNvCxnSpPr/>
          <p:nvPr/>
        </p:nvCxnSpPr>
        <p:spPr>
          <a:xfrm>
            <a:off x="1583460" y="3848318"/>
            <a:ext cx="5622012" cy="0"/>
          </a:xfrm>
          <a:prstGeom prst="line">
            <a:avLst/>
          </a:prstGeom>
          <a:ln>
            <a:solidFill>
              <a:srgbClr val="0EA196"/>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7819331-E8BA-44E5-8B34-0C12E72B87A9}"/>
              </a:ext>
            </a:extLst>
          </p:cNvPr>
          <p:cNvSpPr>
            <a:spLocks noGrp="1"/>
          </p:cNvSpPr>
          <p:nvPr>
            <p:ph type="title"/>
          </p:nvPr>
        </p:nvSpPr>
        <p:spPr/>
        <p:txBody>
          <a:bodyPr/>
          <a:lstStyle/>
          <a:p>
            <a:endParaRPr lang="en-US"/>
          </a:p>
        </p:txBody>
      </p:sp>
      <p:grpSp>
        <p:nvGrpSpPr>
          <p:cNvPr id="18" name="Group 17">
            <a:extLst>
              <a:ext uri="{FF2B5EF4-FFF2-40B4-BE49-F238E27FC236}">
                <a16:creationId xmlns:a16="http://schemas.microsoft.com/office/drawing/2014/main" id="{C1277A52-7DDA-4083-AF2E-E1CFD7775B06}"/>
              </a:ext>
            </a:extLst>
          </p:cNvPr>
          <p:cNvGrpSpPr/>
          <p:nvPr/>
        </p:nvGrpSpPr>
        <p:grpSpPr>
          <a:xfrm>
            <a:off x="0" y="365202"/>
            <a:ext cx="9144000" cy="1286713"/>
            <a:chOff x="384880" y="2139"/>
            <a:chExt cx="7273462" cy="1286713"/>
          </a:xfrm>
          <a:solidFill>
            <a:srgbClr val="005A84"/>
          </a:solidFill>
        </p:grpSpPr>
        <p:sp>
          <p:nvSpPr>
            <p:cNvPr id="19" name="Rectangle: Rounded Corners 18">
              <a:extLst>
                <a:ext uri="{FF2B5EF4-FFF2-40B4-BE49-F238E27FC236}">
                  <a16:creationId xmlns:a16="http://schemas.microsoft.com/office/drawing/2014/main" id="{272AC1A3-E1CA-4CD2-88BC-910F5518A3F8}"/>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0" name="Rectangle: Rounded Corners 4">
              <a:extLst>
                <a:ext uri="{FF2B5EF4-FFF2-40B4-BE49-F238E27FC236}">
                  <a16:creationId xmlns:a16="http://schemas.microsoft.com/office/drawing/2014/main" id="{49AEBE59-E5A0-4131-AD56-6417D6C6BDC1}"/>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5400" dirty="0"/>
                <a:t>Compensation Gap</a:t>
              </a:r>
              <a:endParaRPr lang="en-US" sz="5400" kern="1200" dirty="0"/>
            </a:p>
          </p:txBody>
        </p:sp>
      </p:grpSp>
    </p:spTree>
    <p:extLst>
      <p:ext uri="{BB962C8B-B14F-4D97-AF65-F5344CB8AC3E}">
        <p14:creationId xmlns:p14="http://schemas.microsoft.com/office/powerpoint/2010/main" val="2496024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56BDAF-CF2C-4E0E-9F34-C3E691EE0E42}"/>
              </a:ext>
            </a:extLst>
          </p:cNvPr>
          <p:cNvSpPr>
            <a:spLocks noGrp="1"/>
          </p:cNvSpPr>
          <p:nvPr>
            <p:ph type="sldNum" sz="quarter" idx="12"/>
          </p:nvPr>
        </p:nvSpPr>
        <p:spPr/>
        <p:txBody>
          <a:bodyPr>
            <a:normAutofit/>
          </a:bodyPr>
          <a:lstStyle/>
          <a:p>
            <a:pPr defTabSz="482255">
              <a:spcAft>
                <a:spcPts val="316"/>
              </a:spcAft>
            </a:pPr>
            <a:fld id="{AF2DA9D4-62C4-42EE-BF49-06209DC12F3E}" type="slidenum">
              <a:rPr lang="en-US">
                <a:solidFill>
                  <a:srgbClr val="FFFFFF"/>
                </a:solidFill>
                <a:latin typeface="Calibri" panose="020F0502020204030204"/>
              </a:rPr>
              <a:pPr defTabSz="482255">
                <a:spcAft>
                  <a:spcPts val="316"/>
                </a:spcAft>
              </a:pPr>
              <a:t>15</a:t>
            </a:fld>
            <a:endParaRPr lang="en-US" dirty="0">
              <a:solidFill>
                <a:srgbClr val="FFFFFF"/>
              </a:solidFill>
              <a:latin typeface="Calibri" panose="020F0502020204030204"/>
            </a:endParaRPr>
          </a:p>
        </p:txBody>
      </p:sp>
      <p:sp>
        <p:nvSpPr>
          <p:cNvPr id="14" name="TextBox 13">
            <a:extLst>
              <a:ext uri="{FF2B5EF4-FFF2-40B4-BE49-F238E27FC236}">
                <a16:creationId xmlns:a16="http://schemas.microsoft.com/office/drawing/2014/main" id="{424CEEBE-C928-47E1-BB44-64CEF2D2C1A3}"/>
              </a:ext>
            </a:extLst>
          </p:cNvPr>
          <p:cNvSpPr txBox="1"/>
          <p:nvPr/>
        </p:nvSpPr>
        <p:spPr>
          <a:xfrm>
            <a:off x="2632089" y="2875003"/>
            <a:ext cx="2477121" cy="1131335"/>
          </a:xfrm>
          <a:prstGeom prst="rect">
            <a:avLst/>
          </a:prstGeom>
          <a:noFill/>
        </p:spPr>
        <p:txBody>
          <a:bodyPr wrap="square" rtlCol="0">
            <a:spAutoFit/>
          </a:bodyPr>
          <a:lstStyle/>
          <a:p>
            <a:pPr algn="ctr" defTabSz="482255"/>
            <a:r>
              <a:rPr lang="en-US" sz="1688" dirty="0">
                <a:latin typeface="Calibri" panose="020F0502020204030204"/>
              </a:rPr>
              <a:t>Gender accounts for a </a:t>
            </a:r>
            <a:r>
              <a:rPr lang="en-US" sz="1688" b="1" dirty="0">
                <a:latin typeface="Calibri" panose="020F0502020204030204"/>
              </a:rPr>
              <a:t>10% difference                   </a:t>
            </a:r>
            <a:r>
              <a:rPr lang="en-US" sz="1688" dirty="0">
                <a:latin typeface="Calibri" panose="020F0502020204030204"/>
              </a:rPr>
              <a:t>in salaries between male and female fundraisers.</a:t>
            </a:r>
          </a:p>
        </p:txBody>
      </p:sp>
      <p:sp>
        <p:nvSpPr>
          <p:cNvPr id="17" name="Rectangle 16">
            <a:extLst>
              <a:ext uri="{FF2B5EF4-FFF2-40B4-BE49-F238E27FC236}">
                <a16:creationId xmlns:a16="http://schemas.microsoft.com/office/drawing/2014/main" id="{4E0DFC72-068B-4DAA-AB22-A0672C28A4C7}"/>
              </a:ext>
            </a:extLst>
          </p:cNvPr>
          <p:cNvSpPr/>
          <p:nvPr/>
        </p:nvSpPr>
        <p:spPr>
          <a:xfrm>
            <a:off x="193586" y="6167478"/>
            <a:ext cx="5346375" cy="553998"/>
          </a:xfrm>
          <a:prstGeom prst="rect">
            <a:avLst/>
          </a:prstGeom>
        </p:spPr>
        <p:txBody>
          <a:bodyPr wrap="square">
            <a:spAutoFit/>
          </a:bodyPr>
          <a:lstStyle/>
          <a:p>
            <a:pPr defTabSz="482255"/>
            <a:r>
              <a:rPr lang="en-US" sz="1000" dirty="0">
                <a:solidFill>
                  <a:schemeClr val="bg1">
                    <a:lumMod val="50000"/>
                  </a:schemeClr>
                </a:solidFill>
                <a:latin typeface="Calibri" panose="020F0502020204030204"/>
              </a:rPr>
              <a:t>The Impact of Gender on Fundraising Salaries 2014-2018 </a:t>
            </a:r>
            <a:r>
              <a:rPr lang="en-US" sz="1000" dirty="0">
                <a:solidFill>
                  <a:schemeClr val="bg1">
                    <a:lumMod val="50000"/>
                  </a:schemeClr>
                </a:solidFill>
                <a:hlinkClick r:id="rId3">
                  <a:extLst>
                    <a:ext uri="{A12FA001-AC4F-418D-AE19-62706E023703}">
                      <ahyp:hlinkClr xmlns:ahyp="http://schemas.microsoft.com/office/drawing/2018/hyperlinkcolor" val="tx"/>
                    </a:ext>
                  </a:extLst>
                </a:hlinkClick>
              </a:rPr>
              <a:t>https://afpglobal.org/sites/default/files/attachments/2019-03/EffectofGenderonFundraisingSalaries2019.pdf</a:t>
            </a:r>
            <a:endParaRPr lang="en-US" sz="1000" dirty="0">
              <a:solidFill>
                <a:schemeClr val="bg1">
                  <a:lumMod val="50000"/>
                </a:schemeClr>
              </a:solidFill>
              <a:latin typeface="Calibri" panose="020F0502020204030204"/>
            </a:endParaRPr>
          </a:p>
        </p:txBody>
      </p:sp>
      <p:sp>
        <p:nvSpPr>
          <p:cNvPr id="6" name="Rectangle 5">
            <a:extLst>
              <a:ext uri="{FF2B5EF4-FFF2-40B4-BE49-F238E27FC236}">
                <a16:creationId xmlns:a16="http://schemas.microsoft.com/office/drawing/2014/main" id="{471A3529-6F09-4055-8050-82D633E92720}"/>
              </a:ext>
            </a:extLst>
          </p:cNvPr>
          <p:cNvSpPr/>
          <p:nvPr/>
        </p:nvSpPr>
        <p:spPr>
          <a:xfrm>
            <a:off x="6036182" y="2735423"/>
            <a:ext cx="2888932" cy="600164"/>
          </a:xfrm>
          <a:prstGeom prst="rect">
            <a:avLst/>
          </a:prstGeom>
        </p:spPr>
        <p:txBody>
          <a:bodyPr wrap="none">
            <a:spAutoFit/>
          </a:bodyPr>
          <a:lstStyle/>
          <a:p>
            <a:r>
              <a:rPr lang="en-US" sz="3300" dirty="0">
                <a:solidFill>
                  <a:schemeClr val="bg1"/>
                </a:solidFill>
                <a:latin typeface="Impact" panose="020B0806030902050204" pitchFamily="34" charset="0"/>
              </a:rPr>
              <a:t>$15,00 – 20,000</a:t>
            </a:r>
          </a:p>
        </p:txBody>
      </p:sp>
      <p:sp>
        <p:nvSpPr>
          <p:cNvPr id="19" name="TextBox 18">
            <a:extLst>
              <a:ext uri="{FF2B5EF4-FFF2-40B4-BE49-F238E27FC236}">
                <a16:creationId xmlns:a16="http://schemas.microsoft.com/office/drawing/2014/main" id="{905895AB-23E3-4598-A458-F5CB493372D6}"/>
              </a:ext>
            </a:extLst>
          </p:cNvPr>
          <p:cNvSpPr txBox="1"/>
          <p:nvPr/>
        </p:nvSpPr>
        <p:spPr>
          <a:xfrm>
            <a:off x="5879556" y="3429000"/>
            <a:ext cx="3150809" cy="715581"/>
          </a:xfrm>
          <a:prstGeom prst="rect">
            <a:avLst/>
          </a:prstGeom>
          <a:noFill/>
        </p:spPr>
        <p:txBody>
          <a:bodyPr wrap="square" rtlCol="0">
            <a:spAutoFit/>
          </a:bodyPr>
          <a:lstStyle/>
          <a:p>
            <a:pPr algn="ctr" defTabSz="482255">
              <a:defRPr/>
            </a:pPr>
            <a:r>
              <a:rPr lang="en-US" sz="1350" dirty="0">
                <a:solidFill>
                  <a:schemeClr val="bg1"/>
                </a:solidFill>
                <a:latin typeface="Calibri" panose="020F0502020204030204"/>
              </a:rPr>
              <a:t>Average amount that female fundraisers are paid less than male fundraisers</a:t>
            </a:r>
          </a:p>
          <a:p>
            <a:pPr algn="ctr" defTabSz="482255">
              <a:defRPr/>
            </a:pPr>
            <a:endParaRPr lang="en-US" sz="1350" dirty="0">
              <a:solidFill>
                <a:schemeClr val="bg1"/>
              </a:solidFill>
              <a:latin typeface="Calibri" panose="020F0502020204030204"/>
            </a:endParaRPr>
          </a:p>
        </p:txBody>
      </p:sp>
      <p:pic>
        <p:nvPicPr>
          <p:cNvPr id="1028" name="Picture 4" descr="Related image">
            <a:extLst>
              <a:ext uri="{FF2B5EF4-FFF2-40B4-BE49-F238E27FC236}">
                <a16:creationId xmlns:a16="http://schemas.microsoft.com/office/drawing/2014/main" id="{B59D69AD-5F8D-41BA-8D8F-18037021FF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02" y="2255676"/>
            <a:ext cx="1933603" cy="211365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CE8E9D0-76BC-49E5-A1FB-BCCAA754CBA1}"/>
              </a:ext>
            </a:extLst>
          </p:cNvPr>
          <p:cNvSpPr/>
          <p:nvPr/>
        </p:nvSpPr>
        <p:spPr>
          <a:xfrm>
            <a:off x="5570290" y="0"/>
            <a:ext cx="3562747" cy="6858000"/>
          </a:xfrm>
          <a:prstGeom prst="rect">
            <a:avLst/>
          </a:prstGeom>
          <a:solidFill>
            <a:srgbClr val="005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BD9F848-E24B-487D-A3B1-84199E0FACF1}"/>
              </a:ext>
            </a:extLst>
          </p:cNvPr>
          <p:cNvSpPr/>
          <p:nvPr/>
        </p:nvSpPr>
        <p:spPr>
          <a:xfrm>
            <a:off x="6121346" y="2448641"/>
            <a:ext cx="2707793" cy="523220"/>
          </a:xfrm>
          <a:prstGeom prst="rect">
            <a:avLst/>
          </a:prstGeom>
        </p:spPr>
        <p:txBody>
          <a:bodyPr wrap="none">
            <a:spAutoFit/>
          </a:bodyPr>
          <a:lstStyle/>
          <a:p>
            <a:r>
              <a:rPr lang="en-US" sz="2800" b="1" dirty="0">
                <a:solidFill>
                  <a:schemeClr val="bg1"/>
                </a:solidFill>
                <a:latin typeface="Arial" panose="020B0604020202020204" pitchFamily="34" charset="0"/>
                <a:cs typeface="Arial" panose="020B0604020202020204" pitchFamily="34" charset="0"/>
              </a:rPr>
              <a:t>$15,000-20,000</a:t>
            </a:r>
          </a:p>
        </p:txBody>
      </p:sp>
      <p:sp>
        <p:nvSpPr>
          <p:cNvPr id="10" name="TextBox 9">
            <a:extLst>
              <a:ext uri="{FF2B5EF4-FFF2-40B4-BE49-F238E27FC236}">
                <a16:creationId xmlns:a16="http://schemas.microsoft.com/office/drawing/2014/main" id="{4D715444-88F6-46D2-B618-DF8976892E44}"/>
              </a:ext>
            </a:extLst>
          </p:cNvPr>
          <p:cNvSpPr txBox="1"/>
          <p:nvPr/>
        </p:nvSpPr>
        <p:spPr>
          <a:xfrm>
            <a:off x="5776884" y="3133231"/>
            <a:ext cx="3196343" cy="1092607"/>
          </a:xfrm>
          <a:prstGeom prst="rect">
            <a:avLst/>
          </a:prstGeom>
          <a:noFill/>
        </p:spPr>
        <p:txBody>
          <a:bodyPr wrap="square" rtlCol="0">
            <a:spAutoFit/>
          </a:bodyPr>
          <a:lstStyle/>
          <a:p>
            <a:pPr algn="ctr" defTabSz="643006">
              <a:defRPr/>
            </a:pPr>
            <a:r>
              <a:rPr lang="en-US" dirty="0">
                <a:solidFill>
                  <a:schemeClr val="bg1"/>
                </a:solidFill>
                <a:latin typeface="Calibri" panose="020F0502020204030204"/>
              </a:rPr>
              <a:t>Average amount that female fundraisers are paid less than male fundraisers</a:t>
            </a:r>
          </a:p>
          <a:p>
            <a:pPr algn="ctr" defTabSz="643006">
              <a:defRPr/>
            </a:pPr>
            <a:endParaRPr lang="en-US" sz="1100" dirty="0">
              <a:solidFill>
                <a:schemeClr val="bg1"/>
              </a:solidFill>
              <a:latin typeface="Calibri" panose="020F0502020204030204"/>
            </a:endParaRPr>
          </a:p>
        </p:txBody>
      </p:sp>
    </p:spTree>
    <p:extLst>
      <p:ext uri="{BB962C8B-B14F-4D97-AF65-F5344CB8AC3E}">
        <p14:creationId xmlns:p14="http://schemas.microsoft.com/office/powerpoint/2010/main" val="322284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C32E0A4-0122-49D8-91C1-5B2E9AB4975B}"/>
              </a:ext>
            </a:extLst>
          </p:cNvPr>
          <p:cNvSpPr/>
          <p:nvPr/>
        </p:nvSpPr>
        <p:spPr>
          <a:xfrm>
            <a:off x="5384034" y="3053370"/>
            <a:ext cx="2925436" cy="2656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TextBox 23">
            <a:extLst>
              <a:ext uri="{FF2B5EF4-FFF2-40B4-BE49-F238E27FC236}">
                <a16:creationId xmlns:a16="http://schemas.microsoft.com/office/drawing/2014/main" id="{2DA8A368-C7BE-4833-BDA6-2A6C5DDBD36B}"/>
              </a:ext>
            </a:extLst>
          </p:cNvPr>
          <p:cNvSpPr txBox="1"/>
          <p:nvPr/>
        </p:nvSpPr>
        <p:spPr>
          <a:xfrm>
            <a:off x="5225120" y="2056211"/>
            <a:ext cx="3243262" cy="781304"/>
          </a:xfrm>
          <a:prstGeom prst="rect">
            <a:avLst/>
          </a:prstGeom>
          <a:noFill/>
        </p:spPr>
        <p:txBody>
          <a:bodyPr wrap="square" rtlCol="0">
            <a:spAutoFit/>
          </a:bodyPr>
          <a:lstStyle/>
          <a:p>
            <a:pPr algn="ctr" defTabSz="482255">
              <a:defRPr/>
            </a:pPr>
            <a:r>
              <a:rPr lang="en-US" sz="1500" dirty="0">
                <a:solidFill>
                  <a:prstClr val="black"/>
                </a:solidFill>
                <a:latin typeface="Calibri" panose="020F0502020204030204"/>
              </a:rPr>
              <a:t>Ratio of promotions to manager</a:t>
            </a:r>
          </a:p>
          <a:p>
            <a:pPr algn="ctr" defTabSz="482255">
              <a:defRPr/>
            </a:pPr>
            <a:r>
              <a:rPr lang="en-US" sz="1500" dirty="0">
                <a:solidFill>
                  <a:prstClr val="black"/>
                </a:solidFill>
                <a:latin typeface="Calibri" panose="020F0502020204030204"/>
              </a:rPr>
              <a:t>for men vs. women</a:t>
            </a:r>
          </a:p>
          <a:p>
            <a:pPr algn="ctr" defTabSz="482255">
              <a:defRPr/>
            </a:pPr>
            <a:endParaRPr lang="en-US" sz="1477" dirty="0">
              <a:solidFill>
                <a:srgbClr val="125499"/>
              </a:solidFill>
              <a:latin typeface="Calibri" panose="020F0502020204030204"/>
            </a:endParaRPr>
          </a:p>
        </p:txBody>
      </p:sp>
      <p:grpSp>
        <p:nvGrpSpPr>
          <p:cNvPr id="26" name="Group 25">
            <a:extLst>
              <a:ext uri="{FF2B5EF4-FFF2-40B4-BE49-F238E27FC236}">
                <a16:creationId xmlns:a16="http://schemas.microsoft.com/office/drawing/2014/main" id="{C98F9A0D-7132-4EC7-A036-DDB51FCCFC71}"/>
              </a:ext>
            </a:extLst>
          </p:cNvPr>
          <p:cNvGrpSpPr/>
          <p:nvPr/>
        </p:nvGrpSpPr>
        <p:grpSpPr>
          <a:xfrm>
            <a:off x="5468949" y="2552253"/>
            <a:ext cx="2932552" cy="2805260"/>
            <a:chOff x="7178711" y="1531026"/>
            <a:chExt cx="3910069" cy="3740346"/>
          </a:xfrm>
        </p:grpSpPr>
        <p:grpSp>
          <p:nvGrpSpPr>
            <p:cNvPr id="23" name="Group 22">
              <a:extLst>
                <a:ext uri="{FF2B5EF4-FFF2-40B4-BE49-F238E27FC236}">
                  <a16:creationId xmlns:a16="http://schemas.microsoft.com/office/drawing/2014/main" id="{2EFEFC3E-C335-45A1-9E67-D42257A222D2}"/>
                </a:ext>
              </a:extLst>
            </p:cNvPr>
            <p:cNvGrpSpPr/>
            <p:nvPr/>
          </p:nvGrpSpPr>
          <p:grpSpPr>
            <a:xfrm>
              <a:off x="7178711" y="1531026"/>
              <a:ext cx="3910069" cy="3740346"/>
              <a:chOff x="7169223" y="2730402"/>
              <a:chExt cx="3910069" cy="3740346"/>
            </a:xfrm>
          </p:grpSpPr>
          <p:pic>
            <p:nvPicPr>
              <p:cNvPr id="5" name="Picture 4">
                <a:extLst>
                  <a:ext uri="{FF2B5EF4-FFF2-40B4-BE49-F238E27FC236}">
                    <a16:creationId xmlns:a16="http://schemas.microsoft.com/office/drawing/2014/main" id="{717B933B-6136-48E3-91C1-AD3F9A82A5DF}"/>
                  </a:ext>
                </a:extLst>
              </p:cNvPr>
              <p:cNvPicPr>
                <a:picLocks noChangeAspect="1"/>
              </p:cNvPicPr>
              <p:nvPr/>
            </p:nvPicPr>
            <p:blipFill rotWithShape="1">
              <a:blip r:embed="rId3"/>
              <a:srcRect l="10164" t="10201"/>
              <a:stretch/>
            </p:blipFill>
            <p:spPr>
              <a:xfrm>
                <a:off x="7169223" y="2730402"/>
                <a:ext cx="3829262" cy="3740346"/>
              </a:xfrm>
              <a:prstGeom prst="rect">
                <a:avLst/>
              </a:prstGeom>
              <a:ln w="3175">
                <a:noFill/>
              </a:ln>
            </p:spPr>
          </p:pic>
          <p:sp>
            <p:nvSpPr>
              <p:cNvPr id="22" name="Rectangle 21">
                <a:extLst>
                  <a:ext uri="{FF2B5EF4-FFF2-40B4-BE49-F238E27FC236}">
                    <a16:creationId xmlns:a16="http://schemas.microsoft.com/office/drawing/2014/main" id="{162C5329-9A90-468B-86FF-0282CD9BA0AD}"/>
                  </a:ext>
                </a:extLst>
              </p:cNvPr>
              <p:cNvSpPr/>
              <p:nvPr/>
            </p:nvSpPr>
            <p:spPr>
              <a:xfrm>
                <a:off x="7178711" y="2828925"/>
                <a:ext cx="3900581" cy="3641823"/>
              </a:xfrm>
              <a:prstGeom prst="rect">
                <a:avLst/>
              </a:prstGeom>
              <a:noFill/>
              <a:ln>
                <a:solidFill>
                  <a:srgbClr val="54B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noFill/>
                </a:endParaRPr>
              </a:p>
            </p:txBody>
          </p:sp>
        </p:grpSp>
        <p:sp>
          <p:nvSpPr>
            <p:cNvPr id="25" name="Oval 24">
              <a:extLst>
                <a:ext uri="{FF2B5EF4-FFF2-40B4-BE49-F238E27FC236}">
                  <a16:creationId xmlns:a16="http://schemas.microsoft.com/office/drawing/2014/main" id="{174650CB-8AFE-476D-8C4C-C5DCFBED8ABD}"/>
                </a:ext>
              </a:extLst>
            </p:cNvPr>
            <p:cNvSpPr/>
            <p:nvPr/>
          </p:nvSpPr>
          <p:spPr>
            <a:xfrm>
              <a:off x="10979398" y="3419475"/>
              <a:ext cx="45719" cy="1047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7" name="Rectangle 26">
            <a:extLst>
              <a:ext uri="{FF2B5EF4-FFF2-40B4-BE49-F238E27FC236}">
                <a16:creationId xmlns:a16="http://schemas.microsoft.com/office/drawing/2014/main" id="{DFFB8039-2FE6-439C-A52A-F92E54F1CB40}"/>
              </a:ext>
            </a:extLst>
          </p:cNvPr>
          <p:cNvSpPr/>
          <p:nvPr/>
        </p:nvSpPr>
        <p:spPr>
          <a:xfrm>
            <a:off x="618661" y="6024224"/>
            <a:ext cx="8053430" cy="430887"/>
          </a:xfrm>
          <a:prstGeom prst="rect">
            <a:avLst/>
          </a:prstGeom>
        </p:spPr>
        <p:txBody>
          <a:bodyPr wrap="square">
            <a:spAutoFit/>
          </a:bodyPr>
          <a:lstStyle/>
          <a:p>
            <a:pPr defTabSz="482255">
              <a:defRPr/>
            </a:pPr>
            <a:r>
              <a:rPr lang="en-US" sz="1100" dirty="0">
                <a:solidFill>
                  <a:schemeClr val="bg1">
                    <a:lumMod val="50000"/>
                  </a:schemeClr>
                </a:solidFill>
                <a:latin typeface="Calibri" panose="020F0502020204030204"/>
              </a:rPr>
              <a:t>Women in the Workplace 2018 Report by McKinsey &amp; Company </a:t>
            </a:r>
            <a:r>
              <a:rPr lang="en-US" sz="1100" dirty="0">
                <a:solidFill>
                  <a:schemeClr val="bg1">
                    <a:lumMod val="50000"/>
                  </a:schemeClr>
                </a:solidFill>
                <a:hlinkClick r:id="rId4">
                  <a:extLst>
                    <a:ext uri="{A12FA001-AC4F-418D-AE19-62706E023703}">
                      <ahyp:hlinkClr xmlns:ahyp="http://schemas.microsoft.com/office/drawing/2018/hyperlinkcolor" val="tx"/>
                    </a:ext>
                  </a:extLst>
                </a:hlinkClick>
              </a:rPr>
              <a:t>https://leanin.org/women-in-the-workplace-report-2018/men-still-outnumber-women-at-every-level</a:t>
            </a:r>
            <a:endParaRPr lang="en-US" sz="1100" dirty="0">
              <a:solidFill>
                <a:schemeClr val="bg1">
                  <a:lumMod val="50000"/>
                </a:schemeClr>
              </a:solidFill>
              <a:latin typeface="Calibri" panose="020F0502020204030204"/>
            </a:endParaRPr>
          </a:p>
        </p:txBody>
      </p:sp>
      <p:pic>
        <p:nvPicPr>
          <p:cNvPr id="4" name="Picture 3">
            <a:extLst>
              <a:ext uri="{FF2B5EF4-FFF2-40B4-BE49-F238E27FC236}">
                <a16:creationId xmlns:a16="http://schemas.microsoft.com/office/drawing/2014/main" id="{12153035-067F-4D2A-BD62-5CD2999F1D34}"/>
              </a:ext>
            </a:extLst>
          </p:cNvPr>
          <p:cNvPicPr>
            <a:picLocks noChangeAspect="1"/>
          </p:cNvPicPr>
          <p:nvPr/>
        </p:nvPicPr>
        <p:blipFill rotWithShape="1">
          <a:blip r:embed="rId5"/>
          <a:srcRect l="10232" t="32141" r="12348" b="14171"/>
          <a:stretch/>
        </p:blipFill>
        <p:spPr>
          <a:xfrm>
            <a:off x="944332" y="3232763"/>
            <a:ext cx="3916730" cy="1119099"/>
          </a:xfrm>
          <a:prstGeom prst="rect">
            <a:avLst/>
          </a:prstGeom>
          <a:ln w="3175">
            <a:noFill/>
          </a:ln>
        </p:spPr>
      </p:pic>
      <p:sp>
        <p:nvSpPr>
          <p:cNvPr id="13" name="TextBox 12">
            <a:extLst>
              <a:ext uri="{FF2B5EF4-FFF2-40B4-BE49-F238E27FC236}">
                <a16:creationId xmlns:a16="http://schemas.microsoft.com/office/drawing/2014/main" id="{6B047260-BFFE-41FC-85FD-0A0548A0DD1D}"/>
              </a:ext>
            </a:extLst>
          </p:cNvPr>
          <p:cNvSpPr txBox="1"/>
          <p:nvPr/>
        </p:nvSpPr>
        <p:spPr>
          <a:xfrm>
            <a:off x="1227983" y="2277560"/>
            <a:ext cx="3243262" cy="781304"/>
          </a:xfrm>
          <a:prstGeom prst="rect">
            <a:avLst/>
          </a:prstGeom>
          <a:noFill/>
        </p:spPr>
        <p:txBody>
          <a:bodyPr wrap="square" rtlCol="0">
            <a:spAutoFit/>
          </a:bodyPr>
          <a:lstStyle/>
          <a:p>
            <a:pPr algn="ctr" defTabSz="482255">
              <a:defRPr/>
            </a:pPr>
            <a:r>
              <a:rPr lang="en-US" sz="1500" dirty="0">
                <a:solidFill>
                  <a:prstClr val="black"/>
                </a:solidFill>
                <a:latin typeface="Calibri" panose="020F0502020204030204"/>
              </a:rPr>
              <a:t>% of manager positions held</a:t>
            </a:r>
          </a:p>
          <a:p>
            <a:pPr algn="ctr" defTabSz="482255">
              <a:defRPr/>
            </a:pPr>
            <a:r>
              <a:rPr lang="en-US" sz="1500" dirty="0">
                <a:solidFill>
                  <a:prstClr val="black"/>
                </a:solidFill>
                <a:latin typeface="Calibri" panose="020F0502020204030204"/>
              </a:rPr>
              <a:t>by men vs. women</a:t>
            </a:r>
          </a:p>
          <a:p>
            <a:pPr algn="ctr" defTabSz="482255">
              <a:defRPr/>
            </a:pPr>
            <a:endParaRPr lang="en-US" sz="1477" dirty="0">
              <a:solidFill>
                <a:srgbClr val="125499"/>
              </a:solidFill>
              <a:latin typeface="Calibri" panose="020F0502020204030204"/>
            </a:endParaRPr>
          </a:p>
        </p:txBody>
      </p:sp>
      <p:sp>
        <p:nvSpPr>
          <p:cNvPr id="6" name="Rectangle 5">
            <a:extLst>
              <a:ext uri="{FF2B5EF4-FFF2-40B4-BE49-F238E27FC236}">
                <a16:creationId xmlns:a16="http://schemas.microsoft.com/office/drawing/2014/main" id="{61D4D243-F904-4BBA-8984-A630FEFD073A}"/>
              </a:ext>
            </a:extLst>
          </p:cNvPr>
          <p:cNvSpPr/>
          <p:nvPr/>
        </p:nvSpPr>
        <p:spPr>
          <a:xfrm>
            <a:off x="2629481" y="2976614"/>
            <a:ext cx="484428" cy="300082"/>
          </a:xfrm>
          <a:prstGeom prst="rect">
            <a:avLst/>
          </a:prstGeom>
        </p:spPr>
        <p:txBody>
          <a:bodyPr wrap="none">
            <a:spAutoFit/>
          </a:bodyPr>
          <a:lstStyle/>
          <a:p>
            <a:r>
              <a:rPr lang="en-US" sz="1350" dirty="0">
                <a:latin typeface="Calibri" panose="020F0502020204030204"/>
              </a:rPr>
              <a:t>50%</a:t>
            </a:r>
            <a:endParaRPr lang="en-US" sz="1350" dirty="0"/>
          </a:p>
        </p:txBody>
      </p:sp>
      <p:sp>
        <p:nvSpPr>
          <p:cNvPr id="7" name="Rectangle 6">
            <a:extLst>
              <a:ext uri="{FF2B5EF4-FFF2-40B4-BE49-F238E27FC236}">
                <a16:creationId xmlns:a16="http://schemas.microsoft.com/office/drawing/2014/main" id="{55296E21-A07A-478C-B38E-DE21D4123A42}"/>
              </a:ext>
            </a:extLst>
          </p:cNvPr>
          <p:cNvSpPr/>
          <p:nvPr/>
        </p:nvSpPr>
        <p:spPr>
          <a:xfrm>
            <a:off x="1674847" y="4293983"/>
            <a:ext cx="755335" cy="276999"/>
          </a:xfrm>
          <a:prstGeom prst="rect">
            <a:avLst/>
          </a:prstGeom>
        </p:spPr>
        <p:txBody>
          <a:bodyPr wrap="none">
            <a:spAutoFit/>
          </a:bodyPr>
          <a:lstStyle/>
          <a:p>
            <a:r>
              <a:rPr lang="en-US" sz="1200" b="1" dirty="0">
                <a:latin typeface="Calibri" panose="020F0502020204030204"/>
              </a:rPr>
              <a:t>ALL MEN</a:t>
            </a:r>
            <a:endParaRPr lang="en-US" sz="1200" dirty="0"/>
          </a:p>
        </p:txBody>
      </p:sp>
      <p:sp>
        <p:nvSpPr>
          <p:cNvPr id="15" name="Rectangle 14">
            <a:extLst>
              <a:ext uri="{FF2B5EF4-FFF2-40B4-BE49-F238E27FC236}">
                <a16:creationId xmlns:a16="http://schemas.microsoft.com/office/drawing/2014/main" id="{1DC330BB-1F21-4C13-A39D-DC40496FFAD5}"/>
              </a:ext>
            </a:extLst>
          </p:cNvPr>
          <p:cNvSpPr/>
          <p:nvPr/>
        </p:nvSpPr>
        <p:spPr>
          <a:xfrm>
            <a:off x="3355417" y="4294961"/>
            <a:ext cx="997132" cy="276999"/>
          </a:xfrm>
          <a:prstGeom prst="rect">
            <a:avLst/>
          </a:prstGeom>
        </p:spPr>
        <p:txBody>
          <a:bodyPr wrap="none">
            <a:spAutoFit/>
          </a:bodyPr>
          <a:lstStyle/>
          <a:p>
            <a:r>
              <a:rPr lang="en-US" sz="1200" b="1" dirty="0">
                <a:latin typeface="Calibri" panose="020F0502020204030204"/>
              </a:rPr>
              <a:t>ALL WOMEN</a:t>
            </a:r>
            <a:endParaRPr lang="en-US" sz="1200" dirty="0"/>
          </a:p>
        </p:txBody>
      </p:sp>
      <p:sp>
        <p:nvSpPr>
          <p:cNvPr id="8" name="Rectangle 7">
            <a:extLst>
              <a:ext uri="{FF2B5EF4-FFF2-40B4-BE49-F238E27FC236}">
                <a16:creationId xmlns:a16="http://schemas.microsoft.com/office/drawing/2014/main" id="{D5B11DFA-ABB9-45BF-BFE9-5148ACF07DF2}"/>
              </a:ext>
            </a:extLst>
          </p:cNvPr>
          <p:cNvSpPr/>
          <p:nvPr/>
        </p:nvSpPr>
        <p:spPr>
          <a:xfrm>
            <a:off x="1734921" y="2881317"/>
            <a:ext cx="587020" cy="369332"/>
          </a:xfrm>
          <a:prstGeom prst="rect">
            <a:avLst/>
          </a:prstGeom>
        </p:spPr>
        <p:txBody>
          <a:bodyPr wrap="none">
            <a:spAutoFit/>
          </a:bodyPr>
          <a:lstStyle/>
          <a:p>
            <a:pPr algn="ctr" defTabSz="482255">
              <a:defRPr/>
            </a:pPr>
            <a:r>
              <a:rPr lang="en-US" b="1" dirty="0">
                <a:latin typeface="Calibri" panose="020F0502020204030204"/>
              </a:rPr>
              <a:t>62%</a:t>
            </a:r>
          </a:p>
        </p:txBody>
      </p:sp>
      <p:sp>
        <p:nvSpPr>
          <p:cNvPr id="19" name="Rectangle 18">
            <a:extLst>
              <a:ext uri="{FF2B5EF4-FFF2-40B4-BE49-F238E27FC236}">
                <a16:creationId xmlns:a16="http://schemas.microsoft.com/office/drawing/2014/main" id="{773DEC01-6ECB-4D32-9FBF-06291CC8B78D}"/>
              </a:ext>
            </a:extLst>
          </p:cNvPr>
          <p:cNvSpPr/>
          <p:nvPr/>
        </p:nvSpPr>
        <p:spPr>
          <a:xfrm>
            <a:off x="3476985" y="2877983"/>
            <a:ext cx="587020" cy="369332"/>
          </a:xfrm>
          <a:prstGeom prst="rect">
            <a:avLst/>
          </a:prstGeom>
        </p:spPr>
        <p:txBody>
          <a:bodyPr wrap="none">
            <a:spAutoFit/>
          </a:bodyPr>
          <a:lstStyle/>
          <a:p>
            <a:pPr algn="ctr" defTabSz="482255">
              <a:defRPr/>
            </a:pPr>
            <a:r>
              <a:rPr lang="en-US" b="1" dirty="0">
                <a:solidFill>
                  <a:srgbClr val="54B5CA"/>
                </a:solidFill>
                <a:latin typeface="Calibri" panose="020F0502020204030204"/>
              </a:rPr>
              <a:t>38%</a:t>
            </a:r>
          </a:p>
        </p:txBody>
      </p:sp>
      <p:sp>
        <p:nvSpPr>
          <p:cNvPr id="29" name="Rectangle 28">
            <a:extLst>
              <a:ext uri="{FF2B5EF4-FFF2-40B4-BE49-F238E27FC236}">
                <a16:creationId xmlns:a16="http://schemas.microsoft.com/office/drawing/2014/main" id="{A9CB81EB-2A1B-4095-BAC3-55E1AD3C2350}"/>
              </a:ext>
            </a:extLst>
          </p:cNvPr>
          <p:cNvSpPr/>
          <p:nvPr/>
        </p:nvSpPr>
        <p:spPr>
          <a:xfrm>
            <a:off x="999787" y="2877982"/>
            <a:ext cx="3794102" cy="1782950"/>
          </a:xfrm>
          <a:prstGeom prst="rect">
            <a:avLst/>
          </a:prstGeom>
          <a:noFill/>
          <a:ln>
            <a:solidFill>
              <a:srgbClr val="54B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itle 8">
            <a:extLst>
              <a:ext uri="{FF2B5EF4-FFF2-40B4-BE49-F238E27FC236}">
                <a16:creationId xmlns:a16="http://schemas.microsoft.com/office/drawing/2014/main" id="{3883A723-26EB-4340-9EA7-85DE0E8A6BA6}"/>
              </a:ext>
            </a:extLst>
          </p:cNvPr>
          <p:cNvSpPr>
            <a:spLocks noGrp="1"/>
          </p:cNvSpPr>
          <p:nvPr>
            <p:ph type="title"/>
          </p:nvPr>
        </p:nvSpPr>
        <p:spPr/>
        <p:txBody>
          <a:bodyPr/>
          <a:lstStyle/>
          <a:p>
            <a:endParaRPr lang="en-US"/>
          </a:p>
        </p:txBody>
      </p:sp>
      <p:grpSp>
        <p:nvGrpSpPr>
          <p:cNvPr id="21" name="Group 20">
            <a:extLst>
              <a:ext uri="{FF2B5EF4-FFF2-40B4-BE49-F238E27FC236}">
                <a16:creationId xmlns:a16="http://schemas.microsoft.com/office/drawing/2014/main" id="{E36931EB-BC58-4CF9-906D-88BA5D78B500}"/>
              </a:ext>
            </a:extLst>
          </p:cNvPr>
          <p:cNvGrpSpPr/>
          <p:nvPr/>
        </p:nvGrpSpPr>
        <p:grpSpPr>
          <a:xfrm>
            <a:off x="0" y="365202"/>
            <a:ext cx="9144000" cy="1286713"/>
            <a:chOff x="384880" y="2139"/>
            <a:chExt cx="7273462" cy="1286713"/>
          </a:xfrm>
          <a:solidFill>
            <a:srgbClr val="005A84"/>
          </a:solidFill>
        </p:grpSpPr>
        <p:sp>
          <p:nvSpPr>
            <p:cNvPr id="28" name="Rectangle: Rounded Corners 27">
              <a:extLst>
                <a:ext uri="{FF2B5EF4-FFF2-40B4-BE49-F238E27FC236}">
                  <a16:creationId xmlns:a16="http://schemas.microsoft.com/office/drawing/2014/main" id="{62BF8F11-2A85-4CB3-BD7A-E03A6C432C0E}"/>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0" name="Rectangle: Rounded Corners 4">
              <a:extLst>
                <a:ext uri="{FF2B5EF4-FFF2-40B4-BE49-F238E27FC236}">
                  <a16:creationId xmlns:a16="http://schemas.microsoft.com/office/drawing/2014/main" id="{9FDF94C9-FB54-428E-8732-9C182EEB4527}"/>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5400" dirty="0"/>
                <a:t>Hiring and Promotion Gap</a:t>
              </a:r>
              <a:endParaRPr lang="en-US" sz="5400" kern="1200" dirty="0"/>
            </a:p>
          </p:txBody>
        </p:sp>
      </p:grpSp>
    </p:spTree>
    <p:extLst>
      <p:ext uri="{BB962C8B-B14F-4D97-AF65-F5344CB8AC3E}">
        <p14:creationId xmlns:p14="http://schemas.microsoft.com/office/powerpoint/2010/main" val="4154518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11BDEA-16FD-4C82-B8CD-8BB7D7A21076}"/>
              </a:ext>
            </a:extLst>
          </p:cNvPr>
          <p:cNvPicPr>
            <a:picLocks noChangeAspect="1"/>
          </p:cNvPicPr>
          <p:nvPr/>
        </p:nvPicPr>
        <p:blipFill rotWithShape="1">
          <a:blip r:embed="rId3"/>
          <a:srcRect t="12689" r="2" b="8367"/>
          <a:stretch/>
        </p:blipFill>
        <p:spPr>
          <a:xfrm>
            <a:off x="4968560" y="3456501"/>
            <a:ext cx="3858506" cy="3015641"/>
          </a:xfrm>
          <a:prstGeom prst="rect">
            <a:avLst/>
          </a:prstGeom>
        </p:spPr>
      </p:pic>
      <p:pic>
        <p:nvPicPr>
          <p:cNvPr id="8" name="Picture 7">
            <a:extLst>
              <a:ext uri="{FF2B5EF4-FFF2-40B4-BE49-F238E27FC236}">
                <a16:creationId xmlns:a16="http://schemas.microsoft.com/office/drawing/2014/main" id="{B7CC66C3-4B09-4296-BAF1-92762B02E901}"/>
              </a:ext>
            </a:extLst>
          </p:cNvPr>
          <p:cNvPicPr>
            <a:picLocks noChangeAspect="1"/>
          </p:cNvPicPr>
          <p:nvPr/>
        </p:nvPicPr>
        <p:blipFill rotWithShape="1">
          <a:blip r:embed="rId4"/>
          <a:srcRect l="12000" r="9371" b="2"/>
          <a:stretch/>
        </p:blipFill>
        <p:spPr>
          <a:xfrm>
            <a:off x="0" y="436228"/>
            <a:ext cx="3377289" cy="2901903"/>
          </a:xfrm>
          <a:custGeom>
            <a:avLst/>
            <a:gdLst>
              <a:gd name="connsiteX0" fmla="*/ 0 w 6082711"/>
              <a:gd name="connsiteY0" fmla="*/ 0 h 3920044"/>
              <a:gd name="connsiteX1" fmla="*/ 6082711 w 6082711"/>
              <a:gd name="connsiteY1" fmla="*/ 0 h 3920044"/>
              <a:gd name="connsiteX2" fmla="*/ 6082711 w 6082711"/>
              <a:gd name="connsiteY2" fmla="*/ 3103225 h 3920044"/>
              <a:gd name="connsiteX3" fmla="*/ 4614930 w 6082711"/>
              <a:gd name="connsiteY3" fmla="*/ 3103225 h 3920044"/>
              <a:gd name="connsiteX4" fmla="*/ 4614930 w 6082711"/>
              <a:gd name="connsiteY4" fmla="*/ 3920044 h 3920044"/>
              <a:gd name="connsiteX5" fmla="*/ 0 w 6082711"/>
              <a:gd name="connsiteY5" fmla="*/ 3920044 h 39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3" name="Slide Number Placeholder 2">
            <a:extLst>
              <a:ext uri="{FF2B5EF4-FFF2-40B4-BE49-F238E27FC236}">
                <a16:creationId xmlns:a16="http://schemas.microsoft.com/office/drawing/2014/main" id="{0F56BDAF-CF2C-4E0E-9F34-C3E691EE0E42}"/>
              </a:ext>
            </a:extLst>
          </p:cNvPr>
          <p:cNvSpPr>
            <a:spLocks noGrp="1"/>
          </p:cNvSpPr>
          <p:nvPr>
            <p:ph type="sldNum" sz="quarter" idx="12"/>
          </p:nvPr>
        </p:nvSpPr>
        <p:spPr>
          <a:xfrm>
            <a:off x="7423600" y="6350167"/>
            <a:ext cx="1091911" cy="365760"/>
          </a:xfrm>
        </p:spPr>
        <p:txBody>
          <a:bodyPr>
            <a:normAutofit/>
          </a:bodyPr>
          <a:lstStyle/>
          <a:p>
            <a:pPr marL="0" marR="0" lvl="0" indent="0" algn="r" defTabSz="642991" rtl="0" eaLnBrk="1" fontAlgn="auto" latinLnBrk="0" hangingPunct="1">
              <a:lnSpc>
                <a:spcPct val="100000"/>
              </a:lnSpc>
              <a:spcBef>
                <a:spcPts val="0"/>
              </a:spcBef>
              <a:spcAft>
                <a:spcPts val="421"/>
              </a:spcAft>
              <a:buClrTx/>
              <a:buSzTx/>
              <a:buFontTx/>
              <a:buNone/>
              <a:tabLst/>
              <a:defRPr/>
            </a:pPr>
            <a:fld id="{AF2DA9D4-62C4-42EE-BF49-06209DC12F3E}" type="slidenum">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42991" rtl="0" eaLnBrk="1" fontAlgn="auto" latinLnBrk="0" hangingPunct="1">
                <a:lnSpc>
                  <a:spcPct val="100000"/>
                </a:lnSpc>
                <a:spcBef>
                  <a:spcPts val="0"/>
                </a:spcBef>
                <a:spcAft>
                  <a:spcPts val="421"/>
                </a:spcAft>
                <a:buClrTx/>
                <a:buSzTx/>
                <a:buFontTx/>
                <a:buNone/>
                <a:tabLst/>
                <a:defRPr/>
              </a:pPr>
              <a:t>17</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24CEEBE-C928-47E1-BB44-64CEF2D2C1A3}"/>
              </a:ext>
            </a:extLst>
          </p:cNvPr>
          <p:cNvSpPr txBox="1"/>
          <p:nvPr/>
        </p:nvSpPr>
        <p:spPr>
          <a:xfrm>
            <a:off x="3934683" y="989225"/>
            <a:ext cx="3664060" cy="1521122"/>
          </a:xfrm>
          <a:prstGeom prst="rect">
            <a:avLst/>
          </a:prstGeom>
          <a:solidFill>
            <a:srgbClr val="005A84"/>
          </a:solidFill>
        </p:spPr>
        <p:txBody>
          <a:bodyPr wrap="square" rtlCol="0">
            <a:spAutoFit/>
          </a:bodyPr>
          <a:lstStyle/>
          <a:p>
            <a:pPr marL="0" marR="0" lvl="0" indent="0" algn="l" defTabSz="642991"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prstClr val="white"/>
                </a:solidFill>
                <a:effectLst/>
                <a:uLnTx/>
                <a:uFillTx/>
                <a:latin typeface="Calibri" panose="020F0502020204030204"/>
                <a:ea typeface="+mn-ea"/>
                <a:cs typeface="+mn-cs"/>
              </a:rPr>
              <a:t>AFP membership is 70% female, but </a:t>
            </a:r>
            <a:r>
              <a:rPr kumimoji="0" lang="en-US" sz="2532" b="1" i="0" u="none" strike="noStrike" kern="1200" cap="none" spc="0" normalizeH="0" baseline="0" noProof="0" dirty="0">
                <a:ln>
                  <a:noFill/>
                </a:ln>
                <a:solidFill>
                  <a:prstClr val="white"/>
                </a:solidFill>
                <a:effectLst/>
                <a:uLnTx/>
                <a:uFillTx/>
                <a:latin typeface="Calibri" panose="020F0502020204030204"/>
                <a:ea typeface="+mn-ea"/>
                <a:cs typeface="+mn-cs"/>
              </a:rPr>
              <a:t>4 out of 5</a:t>
            </a:r>
            <a:r>
              <a:rPr kumimoji="0" lang="en-US" sz="2251"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251" b="0" i="0" u="none" strike="noStrike" kern="1200" cap="none" spc="0" normalizeH="0" baseline="0" noProof="0" dirty="0">
                <a:ln>
                  <a:noFill/>
                </a:ln>
                <a:solidFill>
                  <a:prstClr val="white"/>
                </a:solidFill>
                <a:effectLst/>
                <a:uLnTx/>
                <a:uFillTx/>
                <a:latin typeface="Calibri" panose="020F0502020204030204"/>
                <a:ea typeface="+mn-ea"/>
                <a:cs typeface="+mn-cs"/>
              </a:rPr>
              <a:t>senior positions in fundraising are held by males.</a:t>
            </a:r>
          </a:p>
        </p:txBody>
      </p:sp>
      <p:sp>
        <p:nvSpPr>
          <p:cNvPr id="16" name="TextBox 15">
            <a:extLst>
              <a:ext uri="{FF2B5EF4-FFF2-40B4-BE49-F238E27FC236}">
                <a16:creationId xmlns:a16="http://schemas.microsoft.com/office/drawing/2014/main" id="{824F49BB-FDB4-45BD-89AB-3A08A4D33E8C}"/>
              </a:ext>
            </a:extLst>
          </p:cNvPr>
          <p:cNvSpPr txBox="1"/>
          <p:nvPr/>
        </p:nvSpPr>
        <p:spPr>
          <a:xfrm>
            <a:off x="1511166" y="4104058"/>
            <a:ext cx="3980281" cy="1174745"/>
          </a:xfrm>
          <a:prstGeom prst="rect">
            <a:avLst/>
          </a:prstGeom>
          <a:noFill/>
        </p:spPr>
        <p:txBody>
          <a:bodyPr wrap="square" rtlCol="0">
            <a:spAutoFit/>
          </a:bodyPr>
          <a:lstStyle/>
          <a:p>
            <a:pPr marL="0" marR="0" lvl="0" indent="0" algn="l" defTabSz="642991"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prstClr val="black"/>
                </a:solidFill>
                <a:effectLst/>
                <a:uLnTx/>
                <a:uFillTx/>
                <a:latin typeface="Calibri" panose="020F0502020204030204"/>
                <a:ea typeface="+mn-ea"/>
                <a:cs typeface="+mn-cs"/>
              </a:rPr>
              <a:t>Among the CASE 50 Institutions, only </a:t>
            </a:r>
            <a:r>
              <a:rPr kumimoji="0" lang="en-US" sz="2532" b="1" i="0" u="none" strike="noStrike" kern="1200" cap="none" spc="0" normalizeH="0" baseline="0" noProof="0" dirty="0">
                <a:ln>
                  <a:noFill/>
                </a:ln>
                <a:solidFill>
                  <a:prstClr val="black"/>
                </a:solidFill>
                <a:effectLst/>
                <a:uLnTx/>
                <a:uFillTx/>
                <a:latin typeface="Calibri" panose="020F0502020204030204"/>
                <a:ea typeface="+mn-ea"/>
                <a:cs typeface="+mn-cs"/>
              </a:rPr>
              <a:t>26%</a:t>
            </a:r>
            <a:r>
              <a:rPr kumimoji="0" lang="en-US" sz="2251"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251" b="0" i="0" u="none" strike="noStrike" kern="1200" cap="none" spc="0" normalizeH="0" baseline="0" noProof="0" dirty="0">
                <a:ln>
                  <a:noFill/>
                </a:ln>
                <a:solidFill>
                  <a:prstClr val="black"/>
                </a:solidFill>
                <a:effectLst/>
                <a:uLnTx/>
                <a:uFillTx/>
                <a:latin typeface="Calibri" panose="020F0502020204030204"/>
                <a:ea typeface="+mn-ea"/>
                <a:cs typeface="+mn-cs"/>
              </a:rPr>
              <a:t>are headed by female Chief Advancement Officers.</a:t>
            </a:r>
          </a:p>
        </p:txBody>
      </p:sp>
      <p:sp>
        <p:nvSpPr>
          <p:cNvPr id="17" name="Rectangle 16">
            <a:extLst>
              <a:ext uri="{FF2B5EF4-FFF2-40B4-BE49-F238E27FC236}">
                <a16:creationId xmlns:a16="http://schemas.microsoft.com/office/drawing/2014/main" id="{4E0DFC72-068B-4DAA-AB22-A0672C28A4C7}"/>
              </a:ext>
            </a:extLst>
          </p:cNvPr>
          <p:cNvSpPr/>
          <p:nvPr/>
        </p:nvSpPr>
        <p:spPr>
          <a:xfrm>
            <a:off x="2428527" y="6540144"/>
            <a:ext cx="6408616" cy="243785"/>
          </a:xfrm>
          <a:prstGeom prst="rect">
            <a:avLst/>
          </a:prstGeom>
        </p:spPr>
        <p:txBody>
          <a:bodyPr wrap="square">
            <a:spAutoFit/>
          </a:bodyPr>
          <a:lstStyle/>
          <a:p>
            <a:pPr marL="0" marR="0" lvl="0" indent="0" algn="r" defTabSz="642991" rtl="0" eaLnBrk="1" fontAlgn="auto" latinLnBrk="0" hangingPunct="1">
              <a:lnSpc>
                <a:spcPct val="100000"/>
              </a:lnSpc>
              <a:spcBef>
                <a:spcPts val="0"/>
              </a:spcBef>
              <a:spcAft>
                <a:spcPts val="0"/>
              </a:spcAft>
              <a:buClrTx/>
              <a:buSzTx/>
              <a:buFontTx/>
              <a:buNone/>
              <a:tabLst/>
              <a:defRPr/>
            </a:pPr>
            <a:r>
              <a:rPr kumimoji="0" lang="en-US" sz="984"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2018 statistics reported by the Educational Advisory Board and the Association of Fundraising Professionals.</a:t>
            </a:r>
          </a:p>
        </p:txBody>
      </p:sp>
    </p:spTree>
    <p:extLst>
      <p:ext uri="{BB962C8B-B14F-4D97-AF65-F5344CB8AC3E}">
        <p14:creationId xmlns:p14="http://schemas.microsoft.com/office/powerpoint/2010/main" val="2600576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3" name="TextBox 6">
            <a:extLst>
              <a:ext uri="{FF2B5EF4-FFF2-40B4-BE49-F238E27FC236}">
                <a16:creationId xmlns:a16="http://schemas.microsoft.com/office/drawing/2014/main" id="{DB307617-7554-4CC9-85BF-8DBED5521FD4}"/>
              </a:ext>
            </a:extLst>
          </p:cNvPr>
          <p:cNvGraphicFramePr/>
          <p:nvPr/>
        </p:nvGraphicFramePr>
        <p:xfrm>
          <a:off x="628650" y="1252728"/>
          <a:ext cx="78867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a:extLst>
              <a:ext uri="{FF2B5EF4-FFF2-40B4-BE49-F238E27FC236}">
                <a16:creationId xmlns:a16="http://schemas.microsoft.com/office/drawing/2014/main" id="{F9737D1A-CB02-4CBC-A4B3-28C3495D2CB3}"/>
              </a:ext>
            </a:extLst>
          </p:cNvPr>
          <p:cNvSpPr/>
          <p:nvPr/>
        </p:nvSpPr>
        <p:spPr>
          <a:xfrm>
            <a:off x="329363" y="6031210"/>
            <a:ext cx="799103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Bianchi, S.M., et al. (2012). Housework: Who Did, Does or Will Do It, and How Much Does It Matter?</a:t>
            </a:r>
            <a:endPar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McKinsey &amp; Co (2021). Creating a </a:t>
            </a:r>
            <a:r>
              <a:rPr kumimoji="0" lang="en-US" sz="12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Postpandemic</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Recovery for Women in the Workplace</a:t>
            </a:r>
          </a:p>
        </p:txBody>
      </p:sp>
      <p:grpSp>
        <p:nvGrpSpPr>
          <p:cNvPr id="5" name="Group 4">
            <a:extLst>
              <a:ext uri="{FF2B5EF4-FFF2-40B4-BE49-F238E27FC236}">
                <a16:creationId xmlns:a16="http://schemas.microsoft.com/office/drawing/2014/main" id="{B80AE7CB-6AAF-426E-B30B-E0E97C1EF135}"/>
              </a:ext>
            </a:extLst>
          </p:cNvPr>
          <p:cNvGrpSpPr/>
          <p:nvPr/>
        </p:nvGrpSpPr>
        <p:grpSpPr>
          <a:xfrm>
            <a:off x="0" y="365202"/>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3A22DE33-BA64-4CEB-8856-9D16AD6EB92C}"/>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2BD6F175-65BA-4524-87B0-A198A5761C00}"/>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5400" dirty="0"/>
                <a:t>Unpaid Labor Gap</a:t>
              </a:r>
              <a:endParaRPr lang="en-US" sz="5400" kern="1200" dirty="0"/>
            </a:p>
          </p:txBody>
        </p:sp>
      </p:grpSp>
    </p:spTree>
    <p:extLst>
      <p:ext uri="{BB962C8B-B14F-4D97-AF65-F5344CB8AC3E}">
        <p14:creationId xmlns:p14="http://schemas.microsoft.com/office/powerpoint/2010/main" val="878287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87D7D3-485A-44F1-9F80-DA93C098A4F1}"/>
              </a:ext>
            </a:extLst>
          </p:cNvPr>
          <p:cNvPicPr>
            <a:picLocks noChangeAspect="1"/>
          </p:cNvPicPr>
          <p:nvPr/>
        </p:nvPicPr>
        <p:blipFill>
          <a:blip r:embed="rId3"/>
          <a:stretch>
            <a:fillRect/>
          </a:stretch>
        </p:blipFill>
        <p:spPr>
          <a:xfrm>
            <a:off x="0" y="2753449"/>
            <a:ext cx="4345505" cy="1021193"/>
          </a:xfrm>
          <a:prstGeom prst="rect">
            <a:avLst/>
          </a:prstGeom>
        </p:spPr>
      </p:pic>
      <p:cxnSp>
        <p:nvCxnSpPr>
          <p:cNvPr id="8" name="Straight Connector 7">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573887"/>
            <a:ext cx="0" cy="3710227"/>
          </a:xfrm>
          <a:prstGeom prst="line">
            <a:avLst/>
          </a:prstGeom>
          <a:ln w="19050">
            <a:solidFill>
              <a:srgbClr val="4C7FD8"/>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7FA9F67-C593-45DC-A82B-EF562D0BEFAB}"/>
              </a:ext>
            </a:extLst>
          </p:cNvPr>
          <p:cNvPicPr>
            <a:picLocks noChangeAspect="1"/>
          </p:cNvPicPr>
          <p:nvPr/>
        </p:nvPicPr>
        <p:blipFill>
          <a:blip r:embed="rId4"/>
          <a:stretch>
            <a:fillRect/>
          </a:stretch>
        </p:blipFill>
        <p:spPr>
          <a:xfrm>
            <a:off x="4812220" y="2846177"/>
            <a:ext cx="4331780" cy="1028797"/>
          </a:xfrm>
          <a:prstGeom prst="rect">
            <a:avLst/>
          </a:prstGeom>
        </p:spPr>
      </p:pic>
      <p:sp>
        <p:nvSpPr>
          <p:cNvPr id="5" name="Rectangle 4">
            <a:extLst>
              <a:ext uri="{FF2B5EF4-FFF2-40B4-BE49-F238E27FC236}">
                <a16:creationId xmlns:a16="http://schemas.microsoft.com/office/drawing/2014/main" id="{3FE284BB-A02E-4A40-A0E6-28206BD1E4F4}"/>
              </a:ext>
            </a:extLst>
          </p:cNvPr>
          <p:cNvSpPr/>
          <p:nvPr/>
        </p:nvSpPr>
        <p:spPr>
          <a:xfrm>
            <a:off x="477782" y="439348"/>
            <a:ext cx="8348456" cy="1171582"/>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422"/>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Career Aspirations</a:t>
            </a:r>
          </a:p>
          <a:p>
            <a:pPr marL="0" marR="0" lvl="0" indent="0" algn="ctr" defTabSz="914400" rtl="0" eaLnBrk="1" fontAlgn="auto" latinLnBrk="0" hangingPunct="1">
              <a:lnSpc>
                <a:spcPct val="90000"/>
              </a:lnSpc>
              <a:spcBef>
                <a:spcPct val="0"/>
              </a:spcBef>
              <a:spcAft>
                <a:spcPts val="422"/>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When Women Can’t Do It All</a:t>
            </a:r>
          </a:p>
        </p:txBody>
      </p:sp>
      <p:sp>
        <p:nvSpPr>
          <p:cNvPr id="6" name="Rectangle 5">
            <a:extLst>
              <a:ext uri="{FF2B5EF4-FFF2-40B4-BE49-F238E27FC236}">
                <a16:creationId xmlns:a16="http://schemas.microsoft.com/office/drawing/2014/main" id="{0C9C6CCE-B89B-4067-AA6B-091172F4E81B}"/>
              </a:ext>
            </a:extLst>
          </p:cNvPr>
          <p:cNvSpPr/>
          <p:nvPr/>
        </p:nvSpPr>
        <p:spPr>
          <a:xfrm>
            <a:off x="5672223" y="6299730"/>
            <a:ext cx="354601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Advancing Women’s Leadership Survey (2018) </a:t>
            </a:r>
            <a:endParaRPr kumimoji="0" lang="en-US" sz="7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E414178-94E1-49FB-B2F2-D6165EE2A017}"/>
              </a:ext>
            </a:extLst>
          </p:cNvPr>
          <p:cNvSpPr/>
          <p:nvPr/>
        </p:nvSpPr>
        <p:spPr>
          <a:xfrm>
            <a:off x="4000500" y="1573886"/>
            <a:ext cx="1028696" cy="723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9" name="Rectangle 8">
            <a:extLst>
              <a:ext uri="{FF2B5EF4-FFF2-40B4-BE49-F238E27FC236}">
                <a16:creationId xmlns:a16="http://schemas.microsoft.com/office/drawing/2014/main" id="{7418C0B9-D65A-48CF-868D-4F0E4C76492A}"/>
              </a:ext>
            </a:extLst>
          </p:cNvPr>
          <p:cNvSpPr/>
          <p:nvPr/>
        </p:nvSpPr>
        <p:spPr>
          <a:xfrm>
            <a:off x="4000500" y="4625600"/>
            <a:ext cx="1028696" cy="723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90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9737D1A-CB02-4CBC-A4B3-28C3495D2CB3}"/>
              </a:ext>
            </a:extLst>
          </p:cNvPr>
          <p:cNvSpPr/>
          <p:nvPr/>
        </p:nvSpPr>
        <p:spPr>
          <a:xfrm>
            <a:off x="329363" y="6031210"/>
            <a:ext cx="7991038"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Lean In and </a:t>
            </a:r>
            <a:r>
              <a:rPr kumimoji="0" lang="en-US" sz="12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McKinsely</a:t>
            </a: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and Co. (2021) Women in the Workplace Study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Center for American Progress (2021) When Women Lose All the Jobs: Essential actions for a Gender-Equitable Recovery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Fortune (2021) COVID-19 Has Driven Millions of Women Out of the Workforce. Here’s How to Help Them Come Back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aphicFrame>
        <p:nvGraphicFramePr>
          <p:cNvPr id="2" name="Diagram 1">
            <a:extLst>
              <a:ext uri="{FF2B5EF4-FFF2-40B4-BE49-F238E27FC236}">
                <a16:creationId xmlns:a16="http://schemas.microsoft.com/office/drawing/2014/main" id="{1E7456FF-E818-43D7-952D-12ABB059952E}"/>
              </a:ext>
            </a:extLst>
          </p:cNvPr>
          <p:cNvGraphicFramePr/>
          <p:nvPr/>
        </p:nvGraphicFramePr>
        <p:xfrm>
          <a:off x="1697775" y="1643935"/>
          <a:ext cx="5748449" cy="4039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3E93F92F-065A-419A-BE32-D3BA812E225A}"/>
              </a:ext>
            </a:extLst>
          </p:cNvPr>
          <p:cNvGrpSpPr/>
          <p:nvPr/>
        </p:nvGrpSpPr>
        <p:grpSpPr>
          <a:xfrm>
            <a:off x="0" y="183530"/>
            <a:ext cx="9144000" cy="1286713"/>
            <a:chOff x="384880" y="2139"/>
            <a:chExt cx="7273462" cy="1286713"/>
          </a:xfrm>
          <a:solidFill>
            <a:srgbClr val="005A84"/>
          </a:solidFill>
        </p:grpSpPr>
        <p:sp>
          <p:nvSpPr>
            <p:cNvPr id="6" name="Rectangle: Rounded Corners 5">
              <a:extLst>
                <a:ext uri="{FF2B5EF4-FFF2-40B4-BE49-F238E27FC236}">
                  <a16:creationId xmlns:a16="http://schemas.microsoft.com/office/drawing/2014/main" id="{95AD4F9F-F87F-43C9-B370-6C36F72CDB51}"/>
                </a:ext>
              </a:extLst>
            </p:cNvPr>
            <p:cNvSpPr/>
            <p:nvPr/>
          </p:nvSpPr>
          <p:spPr>
            <a:xfrm>
              <a:off x="384880" y="2139"/>
              <a:ext cx="7273462" cy="1286713"/>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090E1AD1-9690-4786-95CF-87D9CE2D1252}"/>
                </a:ext>
              </a:extLst>
            </p:cNvPr>
            <p:cNvSpPr txBox="1"/>
            <p:nvPr/>
          </p:nvSpPr>
          <p:spPr>
            <a:xfrm>
              <a:off x="422567" y="39826"/>
              <a:ext cx="7198088" cy="1211339"/>
            </a:xfrm>
            <a:prstGeom prst="rect">
              <a:avLst/>
            </a:prstGeom>
            <a:solidFill>
              <a:srgbClr val="004D70"/>
            </a:solidFill>
          </p:spPr>
          <p:style>
            <a:lnRef idx="0">
              <a:scrgbClr r="0" g="0" b="0"/>
            </a:lnRef>
            <a:fillRef idx="0">
              <a:scrgbClr r="0" g="0" b="0"/>
            </a:fillRef>
            <a:effectRef idx="0">
              <a:scrgbClr r="0" g="0" b="0"/>
            </a:effectRef>
            <a:fontRef idx="minor">
              <a:schemeClr val="lt1"/>
            </a:fontRef>
          </p:style>
          <p:txBody>
            <a:bodyPr spcFirstLastPara="0" vert="horz" wrap="square" lIns="123825" tIns="82550" rIns="123825" bIns="82550" numCol="1" spcCol="1270" anchor="ctr" anchorCtr="0">
              <a:noAutofit/>
            </a:bodyPr>
            <a:lstStyle/>
            <a:p>
              <a:pPr lvl="0" algn="ctr" defTabSz="2889250">
                <a:lnSpc>
                  <a:spcPct val="90000"/>
                </a:lnSpc>
                <a:spcBef>
                  <a:spcPct val="0"/>
                </a:spcBef>
                <a:spcAft>
                  <a:spcPct val="35000"/>
                </a:spcAft>
              </a:pPr>
              <a:r>
                <a:rPr lang="en-US" sz="4800" dirty="0"/>
                <a:t>COVID-19</a:t>
              </a:r>
              <a:endParaRPr lang="en-US" sz="4800" kern="1200" dirty="0"/>
            </a:p>
          </p:txBody>
        </p:sp>
      </p:grpSp>
    </p:spTree>
    <p:extLst>
      <p:ext uri="{BB962C8B-B14F-4D97-AF65-F5344CB8AC3E}">
        <p14:creationId xmlns:p14="http://schemas.microsoft.com/office/powerpoint/2010/main" val="2622631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C94CA-B7BA-4B5F-97AA-14885A2C7021}"/>
              </a:ext>
            </a:extLst>
          </p:cNvPr>
          <p:cNvSpPr>
            <a:spLocks noGrp="1"/>
          </p:cNvSpPr>
          <p:nvPr>
            <p:ph type="title"/>
          </p:nvPr>
        </p:nvSpPr>
        <p:spPr>
          <a:xfrm>
            <a:off x="148590" y="682298"/>
            <a:ext cx="5558011" cy="1737360"/>
          </a:xfrm>
        </p:spPr>
        <p:txBody>
          <a:bodyPr vert="horz" lIns="91440" tIns="45720" rIns="91440" bIns="45720" rtlCol="0" anchor="ctr">
            <a:normAutofit/>
          </a:bodyPr>
          <a:lstStyle/>
          <a:p>
            <a:pPr defTabSz="914400"/>
            <a:r>
              <a:rPr lang="en-US" sz="4200" dirty="0">
                <a:latin typeface="+mn-lt"/>
              </a:rPr>
              <a:t>Standpoint Theory</a:t>
            </a:r>
          </a:p>
        </p:txBody>
      </p:sp>
      <p:pic>
        <p:nvPicPr>
          <p:cNvPr id="7" name="Content Placeholder 6">
            <a:extLst>
              <a:ext uri="{FF2B5EF4-FFF2-40B4-BE49-F238E27FC236}">
                <a16:creationId xmlns:a16="http://schemas.microsoft.com/office/drawing/2014/main" id="{E183CCE6-2865-4492-8472-DE3DBBCA1B31}"/>
              </a:ext>
            </a:extLst>
          </p:cNvPr>
          <p:cNvPicPr>
            <a:picLocks noChangeAspect="1"/>
          </p:cNvPicPr>
          <p:nvPr/>
        </p:nvPicPr>
        <p:blipFill rotWithShape="1">
          <a:blip r:embed="rId3"/>
          <a:srcRect l="3853" r="40711" b="-55395"/>
          <a:stretch/>
        </p:blipFill>
        <p:spPr>
          <a:xfrm>
            <a:off x="4869085" y="10"/>
            <a:ext cx="4274915" cy="4059234"/>
          </a:xfrm>
          <a:custGeom>
            <a:avLst/>
            <a:gdLst/>
            <a:ahLst/>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cxnSp>
        <p:nvCxnSpPr>
          <p:cNvPr id="63" name="Straight Connector 62">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131570" y="3648726"/>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5860" y="5004581"/>
            <a:ext cx="721796" cy="962395"/>
          </a:xfrm>
          <a:prstGeom prst="ellipse">
            <a:avLst/>
          </a:prstGeom>
          <a:solidFill>
            <a:srgbClr val="944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7793" y="4865965"/>
            <a:ext cx="220272" cy="293695"/>
          </a:xfrm>
          <a:prstGeom prst="ellipse">
            <a:avLst/>
          </a:prstGeom>
          <a:solidFill>
            <a:srgbClr val="DBA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712DE5A-C175-4EFD-887F-A87307464AE9}"/>
              </a:ext>
            </a:extLst>
          </p:cNvPr>
          <p:cNvSpPr txBox="1"/>
          <p:nvPr/>
        </p:nvSpPr>
        <p:spPr>
          <a:xfrm>
            <a:off x="148590" y="2276439"/>
            <a:ext cx="4572898" cy="2862322"/>
          </a:xfrm>
          <a:prstGeom prst="rect">
            <a:avLst/>
          </a:prstGeom>
          <a:solidFill>
            <a:schemeClr val="bg1"/>
          </a:solidFill>
        </p:spPr>
        <p:txBody>
          <a:bodyPr wrap="square" rtlCol="0">
            <a:spAutoFit/>
          </a:bodyPr>
          <a:lstStyle/>
          <a:p>
            <a:pPr marL="457200" indent="-457200">
              <a:spcAft>
                <a:spcPts val="1200"/>
              </a:spcAft>
              <a:buFont typeface="+mj-lt"/>
              <a:buAutoNum type="arabicPeriod"/>
            </a:pPr>
            <a:r>
              <a:rPr lang="en-US" sz="2000" dirty="0"/>
              <a:t>Knowledge stems from social position or “standpoint”</a:t>
            </a:r>
          </a:p>
          <a:p>
            <a:pPr marL="457200" indent="-457200">
              <a:spcAft>
                <a:spcPts val="1200"/>
              </a:spcAft>
              <a:buFont typeface="+mj-lt"/>
              <a:buAutoNum type="arabicPeriod"/>
            </a:pPr>
            <a:r>
              <a:rPr lang="en-US" sz="2000" dirty="0"/>
              <a:t>Marginalized people have access to knowledge that is not available to those with privilege</a:t>
            </a:r>
          </a:p>
          <a:p>
            <a:pPr marL="457200" indent="-457200">
              <a:spcAft>
                <a:spcPts val="1200"/>
              </a:spcAft>
              <a:buFont typeface="+mj-lt"/>
              <a:buAutoNum type="arabicPeriod"/>
            </a:pPr>
            <a:r>
              <a:rPr lang="en-US" sz="2000" dirty="0"/>
              <a:t>All forms of inquiry and change should begin with the lives of the marginalized</a:t>
            </a:r>
          </a:p>
        </p:txBody>
      </p:sp>
      <p:sp>
        <p:nvSpPr>
          <p:cNvPr id="12" name="Content Placeholder 11">
            <a:extLst>
              <a:ext uri="{FF2B5EF4-FFF2-40B4-BE49-F238E27FC236}">
                <a16:creationId xmlns:a16="http://schemas.microsoft.com/office/drawing/2014/main" id="{07DC55EF-F53C-4067-BC81-120F5562F63C}"/>
              </a:ext>
            </a:extLst>
          </p:cNvPr>
          <p:cNvSpPr>
            <a:spLocks noGrp="1"/>
          </p:cNvSpPr>
          <p:nvPr>
            <p:ph sz="quarter" idx="4"/>
          </p:nvPr>
        </p:nvSpPr>
        <p:spPr>
          <a:xfrm>
            <a:off x="5314580" y="2883667"/>
            <a:ext cx="3383923" cy="3684588"/>
          </a:xfrm>
        </p:spPr>
        <p:txBody>
          <a:bodyPr>
            <a:normAutofit/>
          </a:bodyPr>
          <a:lstStyle/>
          <a:p>
            <a:r>
              <a:rPr lang="en-US" sz="1800" b="1" dirty="0">
                <a:solidFill>
                  <a:srgbClr val="944D3C"/>
                </a:solidFill>
              </a:rPr>
              <a:t>Reframe</a:t>
            </a:r>
            <a:r>
              <a:rPr lang="en-US" sz="1800" dirty="0">
                <a:solidFill>
                  <a:srgbClr val="944D3C"/>
                </a:solidFill>
              </a:rPr>
              <a:t> “objectivity” as “collective subjectivity”</a:t>
            </a:r>
          </a:p>
          <a:p>
            <a:r>
              <a:rPr lang="en-US" sz="1800" b="1" dirty="0">
                <a:solidFill>
                  <a:srgbClr val="944D3C"/>
                </a:solidFill>
              </a:rPr>
              <a:t>Navigate </a:t>
            </a:r>
            <a:r>
              <a:rPr lang="en-US" sz="1800" dirty="0">
                <a:solidFill>
                  <a:srgbClr val="944D3C"/>
                </a:solidFill>
              </a:rPr>
              <a:t>the dominant narrative by creating new ones</a:t>
            </a:r>
          </a:p>
          <a:p>
            <a:r>
              <a:rPr lang="en-US" sz="1800" b="1" dirty="0">
                <a:solidFill>
                  <a:srgbClr val="944D3C"/>
                </a:solidFill>
              </a:rPr>
              <a:t>Advocate</a:t>
            </a:r>
            <a:r>
              <a:rPr lang="en-US" sz="1800" dirty="0">
                <a:solidFill>
                  <a:srgbClr val="944D3C"/>
                </a:solidFill>
              </a:rPr>
              <a:t> for solutions that come from marginalized groups</a:t>
            </a:r>
          </a:p>
          <a:p>
            <a:endParaRPr lang="en-US" sz="2000" dirty="0"/>
          </a:p>
        </p:txBody>
      </p:sp>
      <p:cxnSp>
        <p:nvCxnSpPr>
          <p:cNvPr id="14" name="Straight Connector 13">
            <a:extLst>
              <a:ext uri="{FF2B5EF4-FFF2-40B4-BE49-F238E27FC236}">
                <a16:creationId xmlns:a16="http://schemas.microsoft.com/office/drawing/2014/main" id="{456A3D86-3361-469E-A430-9E9100885B77}"/>
              </a:ext>
            </a:extLst>
          </p:cNvPr>
          <p:cNvCxnSpPr/>
          <p:nvPr/>
        </p:nvCxnSpPr>
        <p:spPr>
          <a:xfrm>
            <a:off x="4834890" y="0"/>
            <a:ext cx="0" cy="6858000"/>
          </a:xfrm>
          <a:prstGeom prst="line">
            <a:avLst/>
          </a:prstGeom>
          <a:ln w="28575">
            <a:solidFill>
              <a:srgbClr val="944D3C"/>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909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06726B-6A33-491A-8F66-84126B8BD9C3}"/>
              </a:ext>
            </a:extLst>
          </p:cNvPr>
          <p:cNvSpPr/>
          <p:nvPr/>
        </p:nvSpPr>
        <p:spPr>
          <a:xfrm>
            <a:off x="170747" y="604714"/>
            <a:ext cx="865405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Boxed in by Idealized Femininity</a:t>
            </a:r>
          </a:p>
        </p:txBody>
      </p:sp>
      <p:pic>
        <p:nvPicPr>
          <p:cNvPr id="13" name="Picture 12">
            <a:extLst>
              <a:ext uri="{FF2B5EF4-FFF2-40B4-BE49-F238E27FC236}">
                <a16:creationId xmlns:a16="http://schemas.microsoft.com/office/drawing/2014/main" id="{E844FE87-39AE-4D51-A368-3407E29B1659}"/>
              </a:ext>
            </a:extLst>
          </p:cNvPr>
          <p:cNvPicPr>
            <a:picLocks noChangeAspect="1"/>
          </p:cNvPicPr>
          <p:nvPr/>
        </p:nvPicPr>
        <p:blipFill>
          <a:blip r:embed="rId3"/>
          <a:stretch>
            <a:fillRect/>
          </a:stretch>
        </p:blipFill>
        <p:spPr>
          <a:xfrm>
            <a:off x="1342350" y="2105417"/>
            <a:ext cx="6119263" cy="3793943"/>
          </a:xfrm>
          <a:prstGeom prst="rect">
            <a:avLst/>
          </a:prstGeom>
        </p:spPr>
      </p:pic>
      <p:grpSp>
        <p:nvGrpSpPr>
          <p:cNvPr id="17" name="Group 16">
            <a:extLst>
              <a:ext uri="{FF2B5EF4-FFF2-40B4-BE49-F238E27FC236}">
                <a16:creationId xmlns:a16="http://schemas.microsoft.com/office/drawing/2014/main" id="{8CAB6CDA-FA1B-4873-B1BD-025472C0E768}"/>
              </a:ext>
            </a:extLst>
          </p:cNvPr>
          <p:cNvGrpSpPr/>
          <p:nvPr/>
        </p:nvGrpSpPr>
        <p:grpSpPr>
          <a:xfrm>
            <a:off x="2124370" y="1251640"/>
            <a:ext cx="4555222" cy="1128945"/>
            <a:chOff x="2124370" y="1251640"/>
            <a:chExt cx="4555222" cy="1128945"/>
          </a:xfrm>
        </p:grpSpPr>
        <p:sp>
          <p:nvSpPr>
            <p:cNvPr id="15" name="Isosceles Triangle 14">
              <a:extLst>
                <a:ext uri="{FF2B5EF4-FFF2-40B4-BE49-F238E27FC236}">
                  <a16:creationId xmlns:a16="http://schemas.microsoft.com/office/drawing/2014/main" id="{3F49684C-1C05-4041-8546-3D2D3868CC30}"/>
                </a:ext>
              </a:extLst>
            </p:cNvPr>
            <p:cNvSpPr/>
            <p:nvPr/>
          </p:nvSpPr>
          <p:spPr>
            <a:xfrm>
              <a:off x="2124370" y="1251640"/>
              <a:ext cx="4555222" cy="1128945"/>
            </a:xfrm>
            <a:prstGeom prst="triangle">
              <a:avLst/>
            </a:prstGeom>
            <a:solidFill>
              <a:srgbClr val="ED1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90F7BBC-9AFE-474F-B08D-606EFE66D648}"/>
                </a:ext>
              </a:extLst>
            </p:cNvPr>
            <p:cNvSpPr/>
            <p:nvPr/>
          </p:nvSpPr>
          <p:spPr>
            <a:xfrm>
              <a:off x="3192868" y="1667138"/>
              <a:ext cx="241822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Calibri" panose="020F0502020204030204"/>
                  <a:ea typeface="+mn-ea"/>
                  <a:cs typeface="+mn-cs"/>
                </a:rPr>
                <a:t>Home Edition</a:t>
              </a:r>
            </a:p>
          </p:txBody>
        </p:sp>
      </p:grpSp>
    </p:spTree>
    <p:extLst>
      <p:ext uri="{BB962C8B-B14F-4D97-AF65-F5344CB8AC3E}">
        <p14:creationId xmlns:p14="http://schemas.microsoft.com/office/powerpoint/2010/main" val="386220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2F55F0BE-5769-40AD-8AFC-DB1D64DE858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r="1699" b="1039"/>
          <a:stretch/>
        </p:blipFill>
        <p:spPr>
          <a:xfrm>
            <a:off x="332043" y="2141250"/>
            <a:ext cx="3996671" cy="2655524"/>
          </a:xfrm>
          <a:prstGeom prst="rect">
            <a:avLst/>
          </a:prstGeom>
        </p:spPr>
      </p:pic>
      <p:cxnSp>
        <p:nvCxnSpPr>
          <p:cNvPr id="15" name="Straight Connector 8">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2000" y="1573887"/>
            <a:ext cx="0" cy="3710227"/>
          </a:xfrm>
          <a:prstGeom prst="line">
            <a:avLst/>
          </a:prstGeom>
          <a:ln w="19050">
            <a:solidFill>
              <a:srgbClr val="E8A09B"/>
            </a:solidFill>
          </a:ln>
        </p:spPr>
        <p:style>
          <a:lnRef idx="1">
            <a:schemeClr val="accent1"/>
          </a:lnRef>
          <a:fillRef idx="0">
            <a:schemeClr val="accent1"/>
          </a:fillRef>
          <a:effectRef idx="0">
            <a:schemeClr val="accent1"/>
          </a:effectRef>
          <a:fontRef idx="minor">
            <a:schemeClr val="tx1"/>
          </a:fontRef>
        </p:style>
      </p:cxnSp>
      <p:pic>
        <p:nvPicPr>
          <p:cNvPr id="3" name="Picture 2" descr="A close up of a map&#10;&#10;Description automatically generated">
            <a:extLst>
              <a:ext uri="{FF2B5EF4-FFF2-40B4-BE49-F238E27FC236}">
                <a16:creationId xmlns:a16="http://schemas.microsoft.com/office/drawing/2014/main" id="{04C74B4E-ACB5-48FC-A341-E8F0F368F9A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t="3412" r="2332" b="1586"/>
          <a:stretch/>
        </p:blipFill>
        <p:spPr>
          <a:xfrm>
            <a:off x="4750044" y="2141250"/>
            <a:ext cx="3967114" cy="2662589"/>
          </a:xfrm>
          <a:prstGeom prst="rect">
            <a:avLst/>
          </a:prstGeom>
        </p:spPr>
      </p:pic>
      <p:sp>
        <p:nvSpPr>
          <p:cNvPr id="5" name="Rectangle 4">
            <a:extLst>
              <a:ext uri="{FF2B5EF4-FFF2-40B4-BE49-F238E27FC236}">
                <a16:creationId xmlns:a16="http://schemas.microsoft.com/office/drawing/2014/main" id="{7BC5DEB5-FEE6-41BD-915D-B946E01E1C4D}"/>
              </a:ext>
            </a:extLst>
          </p:cNvPr>
          <p:cNvSpPr/>
          <p:nvPr/>
        </p:nvSpPr>
        <p:spPr>
          <a:xfrm>
            <a:off x="608362" y="302779"/>
            <a:ext cx="7865073" cy="1123055"/>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422"/>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Wage Gap</a:t>
            </a:r>
          </a:p>
          <a:p>
            <a:pPr marL="0" marR="0" lvl="0" indent="0" algn="ctr" defTabSz="914400" rtl="0" eaLnBrk="1" fontAlgn="auto" latinLnBrk="0" hangingPunct="1">
              <a:lnSpc>
                <a:spcPct val="90000"/>
              </a:lnSpc>
              <a:spcBef>
                <a:spcPct val="0"/>
              </a:spcBef>
              <a:spcAft>
                <a:spcPts val="422"/>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Kids Impact Women’s Earnings B</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ut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Not Men’s</a:t>
            </a:r>
          </a:p>
        </p:txBody>
      </p:sp>
      <p:sp>
        <p:nvSpPr>
          <p:cNvPr id="6" name="Rectangle 5">
            <a:extLst>
              <a:ext uri="{FF2B5EF4-FFF2-40B4-BE49-F238E27FC236}">
                <a16:creationId xmlns:a16="http://schemas.microsoft.com/office/drawing/2014/main" id="{1251D48A-2F6E-4804-9DFD-A54DC116492C}"/>
              </a:ext>
            </a:extLst>
          </p:cNvPr>
          <p:cNvSpPr/>
          <p:nvPr/>
        </p:nvSpPr>
        <p:spPr>
          <a:xfrm>
            <a:off x="416774" y="6029380"/>
            <a:ext cx="839034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4C4E4D"/>
                </a:solidFill>
                <a:effectLst/>
                <a:uLnTx/>
                <a:uFillTx/>
                <a:latin typeface="Calibri" panose="020F0502020204030204" pitchFamily="34" charset="0"/>
                <a:ea typeface="+mn-ea"/>
                <a:cs typeface="Calibri" panose="020F0502020204030204" pitchFamily="34" charset="0"/>
              </a:rPr>
              <a:t>Kliff</a:t>
            </a:r>
            <a:r>
              <a:rPr kumimoji="0" lang="en-US" sz="1400" b="0" i="0" u="none" strike="noStrike" kern="1200" cap="none" spc="0" normalizeH="0" baseline="0" noProof="0" dirty="0">
                <a:ln>
                  <a:noFill/>
                </a:ln>
                <a:solidFill>
                  <a:srgbClr val="4C4E4D"/>
                </a:solidFill>
                <a:effectLst/>
                <a:uLnTx/>
                <a:uFillTx/>
                <a:latin typeface="Calibri" panose="020F0502020204030204" pitchFamily="34" charset="0"/>
                <a:ea typeface="+mn-ea"/>
                <a:cs typeface="Calibri" panose="020F0502020204030204" pitchFamily="34" charset="0"/>
              </a:rPr>
              <a:t>, Sarah. (2018). “A Stunning Chart Shows the True Cause of the Gender Wage Gap”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https://www.vox.com/2018/2/19/17018380/gender-wage-gap-childcare-penalty</a:t>
            </a:r>
            <a:endParaRPr kumimoji="0" lang="en-US" sz="1400" b="0" i="0" u="none" strike="noStrike" kern="1200" cap="none" spc="0" normalizeH="0" baseline="0" noProof="0" dirty="0">
              <a:ln>
                <a:noFill/>
              </a:ln>
              <a:solidFill>
                <a:srgbClr val="4C4E4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011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Content Placeholder 1">
            <a:extLst>
              <a:ext uri="{FF2B5EF4-FFF2-40B4-BE49-F238E27FC236}">
                <a16:creationId xmlns:a16="http://schemas.microsoft.com/office/drawing/2014/main" id="{47333FB7-263C-4395-9527-36BC0AD83D7A}"/>
              </a:ext>
            </a:extLst>
          </p:cNvPr>
          <p:cNvGraphicFramePr>
            <a:graphicFrameLocks/>
          </p:cNvGraphicFramePr>
          <p:nvPr>
            <p:extLst>
              <p:ext uri="{D42A27DB-BD31-4B8C-83A1-F6EECF244321}">
                <p14:modId xmlns:p14="http://schemas.microsoft.com/office/powerpoint/2010/main" val="1433229112"/>
              </p:ext>
            </p:extLst>
          </p:nvPr>
        </p:nvGraphicFramePr>
        <p:xfrm>
          <a:off x="805319" y="1502228"/>
          <a:ext cx="7684340" cy="4724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8B5ADAA8-F3E9-4B3B-A163-3B4660BC531D}"/>
              </a:ext>
            </a:extLst>
          </p:cNvPr>
          <p:cNvSpPr txBox="1">
            <a:spLocks/>
          </p:cNvSpPr>
          <p:nvPr/>
        </p:nvSpPr>
        <p:spPr>
          <a:xfrm>
            <a:off x="805319" y="419529"/>
            <a:ext cx="7684340" cy="911258"/>
          </a:xfrm>
          <a:prstGeom prst="rect">
            <a:avLst/>
          </a:prstGeom>
          <a:solidFill>
            <a:srgbClr val="004260"/>
          </a:solidFill>
        </p:spPr>
        <p:txBody>
          <a:bodyPr anchor="ct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000" dirty="0">
                <a:solidFill>
                  <a:schemeClr val="bg1"/>
                </a:solidFill>
                <a:latin typeface="+mn-lt"/>
              </a:rPr>
              <a:t>3 Tactics That Actually Work</a:t>
            </a:r>
          </a:p>
        </p:txBody>
      </p:sp>
    </p:spTree>
    <p:extLst>
      <p:ext uri="{BB962C8B-B14F-4D97-AF65-F5344CB8AC3E}">
        <p14:creationId xmlns:p14="http://schemas.microsoft.com/office/powerpoint/2010/main" val="1731562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520836D-C778-4B8A-9AF4-A18F3382F3A8}"/>
              </a:ext>
            </a:extLst>
          </p:cNvPr>
          <p:cNvPicPr>
            <a:picLocks noChangeAspect="1"/>
          </p:cNvPicPr>
          <p:nvPr/>
        </p:nvPicPr>
        <p:blipFill>
          <a:blip r:embed="rId3"/>
          <a:stretch>
            <a:fillRect/>
          </a:stretch>
        </p:blipFill>
        <p:spPr>
          <a:xfrm>
            <a:off x="840357" y="782089"/>
            <a:ext cx="7463281" cy="1548630"/>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86DE4BAD-BBDA-422C-81E1-DBF4ACC7A77D}"/>
              </a:ext>
            </a:extLst>
          </p:cNvPr>
          <p:cNvSpPr/>
          <p:nvPr/>
        </p:nvSpPr>
        <p:spPr>
          <a:xfrm>
            <a:off x="4571998" y="5079213"/>
            <a:ext cx="3173561" cy="646331"/>
          </a:xfrm>
          <a:prstGeom prst="rect">
            <a:avLst/>
          </a:prstGeom>
        </p:spPr>
        <p:txBody>
          <a:bodyPr wrap="none">
            <a:spAutoFit/>
          </a:bodyPr>
          <a:lstStyle/>
          <a:p>
            <a:pPr lvl="0"/>
            <a:r>
              <a:rPr lang="en-US" dirty="0">
                <a:hlinkClick r:id="rId4"/>
              </a:rPr>
              <a:t>50 Ways to Fight Bias by Lean In</a:t>
            </a:r>
            <a:endParaRPr lang="en-US" dirty="0"/>
          </a:p>
          <a:p>
            <a:pPr lvl="0"/>
            <a:endParaRPr lang="en-US" dirty="0"/>
          </a:p>
        </p:txBody>
      </p:sp>
      <p:pic>
        <p:nvPicPr>
          <p:cNvPr id="3" name="Picture 2">
            <a:extLst>
              <a:ext uri="{FF2B5EF4-FFF2-40B4-BE49-F238E27FC236}">
                <a16:creationId xmlns:a16="http://schemas.microsoft.com/office/drawing/2014/main" id="{13DDFF50-52A3-43F3-B614-B9E57B5C0BAF}"/>
              </a:ext>
            </a:extLst>
          </p:cNvPr>
          <p:cNvPicPr>
            <a:picLocks noChangeAspect="1"/>
          </p:cNvPicPr>
          <p:nvPr/>
        </p:nvPicPr>
        <p:blipFill>
          <a:blip r:embed="rId5"/>
          <a:stretch>
            <a:fillRect/>
          </a:stretch>
        </p:blipFill>
        <p:spPr>
          <a:xfrm>
            <a:off x="644300" y="2761568"/>
            <a:ext cx="1826758" cy="2452298"/>
          </a:xfrm>
          <a:prstGeom prst="rect">
            <a:avLst/>
          </a:prstGeom>
        </p:spPr>
      </p:pic>
      <p:pic>
        <p:nvPicPr>
          <p:cNvPr id="4" name="Picture 3">
            <a:extLst>
              <a:ext uri="{FF2B5EF4-FFF2-40B4-BE49-F238E27FC236}">
                <a16:creationId xmlns:a16="http://schemas.microsoft.com/office/drawing/2014/main" id="{5D7287A1-E800-47AB-AB0B-78642C0F7B26}"/>
              </a:ext>
            </a:extLst>
          </p:cNvPr>
          <p:cNvPicPr>
            <a:picLocks noChangeAspect="1"/>
          </p:cNvPicPr>
          <p:nvPr/>
        </p:nvPicPr>
        <p:blipFill>
          <a:blip r:embed="rId6"/>
          <a:stretch>
            <a:fillRect/>
          </a:stretch>
        </p:blipFill>
        <p:spPr>
          <a:xfrm>
            <a:off x="2330222" y="2856894"/>
            <a:ext cx="2045836" cy="2616069"/>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E161C22F-6748-47FE-A6A4-CA4656B7256B}"/>
              </a:ext>
            </a:extLst>
          </p:cNvPr>
          <p:cNvPicPr>
            <a:picLocks noChangeAspect="1"/>
          </p:cNvPicPr>
          <p:nvPr/>
        </p:nvPicPr>
        <p:blipFill>
          <a:blip r:embed="rId7"/>
          <a:stretch>
            <a:fillRect/>
          </a:stretch>
        </p:blipFill>
        <p:spPr>
          <a:xfrm>
            <a:off x="4141103" y="2592097"/>
            <a:ext cx="3731759" cy="23585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6713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52F4027-C515-4DA0-BFE9-513C60FC22ED}"/>
              </a:ext>
            </a:extLst>
          </p:cNvPr>
          <p:cNvPicPr>
            <a:picLocks noChangeAspect="1"/>
          </p:cNvPicPr>
          <p:nvPr/>
        </p:nvPicPr>
        <p:blipFill>
          <a:blip r:embed="rId2"/>
          <a:stretch>
            <a:fillRect/>
          </a:stretch>
        </p:blipFill>
        <p:spPr>
          <a:xfrm>
            <a:off x="840358" y="743255"/>
            <a:ext cx="7463281" cy="1585947"/>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0A7CBA50-8F4C-4F2B-B105-816EE6FE0FC9}"/>
              </a:ext>
            </a:extLst>
          </p:cNvPr>
          <p:cNvPicPr>
            <a:picLocks noChangeAspect="1"/>
          </p:cNvPicPr>
          <p:nvPr/>
        </p:nvPicPr>
        <p:blipFill>
          <a:blip r:embed="rId3"/>
          <a:stretch>
            <a:fillRect/>
          </a:stretch>
        </p:blipFill>
        <p:spPr>
          <a:xfrm>
            <a:off x="2333057" y="2950777"/>
            <a:ext cx="2259338" cy="2553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a:extLst>
              <a:ext uri="{FF2B5EF4-FFF2-40B4-BE49-F238E27FC236}">
                <a16:creationId xmlns:a16="http://schemas.microsoft.com/office/drawing/2014/main" id="{4A4DC674-373B-4476-B997-30C030D5B5A0}"/>
              </a:ext>
            </a:extLst>
          </p:cNvPr>
          <p:cNvSpPr/>
          <p:nvPr/>
        </p:nvSpPr>
        <p:spPr>
          <a:xfrm>
            <a:off x="1826180" y="5668008"/>
            <a:ext cx="3197478" cy="369332"/>
          </a:xfrm>
          <a:prstGeom prst="rect">
            <a:avLst/>
          </a:prstGeom>
        </p:spPr>
        <p:txBody>
          <a:bodyPr wrap="none">
            <a:spAutoFit/>
          </a:bodyPr>
          <a:lstStyle/>
          <a:p>
            <a:r>
              <a:rPr lang="en-US" dirty="0">
                <a:hlinkClick r:id="rId4"/>
              </a:rPr>
              <a:t>Male Allyship Awareness by AFP</a:t>
            </a:r>
            <a:endParaRPr lang="en-US" dirty="0"/>
          </a:p>
        </p:txBody>
      </p:sp>
      <p:pic>
        <p:nvPicPr>
          <p:cNvPr id="5" name="Picture 4">
            <a:extLst>
              <a:ext uri="{FF2B5EF4-FFF2-40B4-BE49-F238E27FC236}">
                <a16:creationId xmlns:a16="http://schemas.microsoft.com/office/drawing/2014/main" id="{0B3F65D5-4861-4937-A575-73E8F09999B0}"/>
              </a:ext>
            </a:extLst>
          </p:cNvPr>
          <p:cNvPicPr>
            <a:picLocks noChangeAspect="1"/>
          </p:cNvPicPr>
          <p:nvPr/>
        </p:nvPicPr>
        <p:blipFill>
          <a:blip r:embed="rId5"/>
          <a:stretch>
            <a:fillRect/>
          </a:stretch>
        </p:blipFill>
        <p:spPr>
          <a:xfrm>
            <a:off x="5218340" y="2681651"/>
            <a:ext cx="1437074" cy="34174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6624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571EB15-CE5C-4303-874B-9C9EF7BBEB2B}"/>
              </a:ext>
            </a:extLst>
          </p:cNvPr>
          <p:cNvPicPr>
            <a:picLocks noChangeAspect="1"/>
          </p:cNvPicPr>
          <p:nvPr/>
        </p:nvPicPr>
        <p:blipFill>
          <a:blip r:embed="rId3"/>
          <a:stretch>
            <a:fillRect/>
          </a:stretch>
        </p:blipFill>
        <p:spPr>
          <a:xfrm>
            <a:off x="840358" y="825924"/>
            <a:ext cx="7463281" cy="1585947"/>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394D6DA2-4189-4412-B386-63A7D446F691}"/>
              </a:ext>
            </a:extLst>
          </p:cNvPr>
          <p:cNvSpPr/>
          <p:nvPr/>
        </p:nvSpPr>
        <p:spPr>
          <a:xfrm>
            <a:off x="1241760" y="5489459"/>
            <a:ext cx="2652586" cy="369332"/>
          </a:xfrm>
          <a:prstGeom prst="rect">
            <a:avLst/>
          </a:prstGeom>
        </p:spPr>
        <p:txBody>
          <a:bodyPr wrap="none">
            <a:spAutoFit/>
          </a:bodyPr>
          <a:lstStyle/>
          <a:p>
            <a:pPr lvl="0"/>
            <a:r>
              <a:rPr lang="en-US" dirty="0">
                <a:hlinkClick r:id="rId4"/>
              </a:rPr>
              <a:t>Get Empowered by AAUW</a:t>
            </a:r>
            <a:endParaRPr lang="en-US" dirty="0"/>
          </a:p>
        </p:txBody>
      </p:sp>
      <p:pic>
        <p:nvPicPr>
          <p:cNvPr id="4" name="Picture 3">
            <a:extLst>
              <a:ext uri="{FF2B5EF4-FFF2-40B4-BE49-F238E27FC236}">
                <a16:creationId xmlns:a16="http://schemas.microsoft.com/office/drawing/2014/main" id="{3C8945A3-8D41-4E02-A72F-787060D837F0}"/>
              </a:ext>
            </a:extLst>
          </p:cNvPr>
          <p:cNvPicPr>
            <a:picLocks noChangeAspect="1"/>
          </p:cNvPicPr>
          <p:nvPr/>
        </p:nvPicPr>
        <p:blipFill>
          <a:blip r:embed="rId5"/>
          <a:stretch>
            <a:fillRect/>
          </a:stretch>
        </p:blipFill>
        <p:spPr>
          <a:xfrm>
            <a:off x="1241760" y="2881966"/>
            <a:ext cx="2972481" cy="19300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1DCC1744-141B-4137-8436-9F41E29E79FD}"/>
              </a:ext>
            </a:extLst>
          </p:cNvPr>
          <p:cNvPicPr>
            <a:picLocks noChangeAspect="1"/>
          </p:cNvPicPr>
          <p:nvPr/>
        </p:nvPicPr>
        <p:blipFill>
          <a:blip r:embed="rId6"/>
          <a:stretch>
            <a:fillRect/>
          </a:stretch>
        </p:blipFill>
        <p:spPr>
          <a:xfrm>
            <a:off x="4572000" y="2811157"/>
            <a:ext cx="3753104" cy="2513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7347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253AE7B1-F1DF-47E5-8A24-2CBDA6EBF1DC}"/>
              </a:ext>
            </a:extLst>
          </p:cNvPr>
          <p:cNvGraphicFramePr/>
          <p:nvPr>
            <p:extLst>
              <p:ext uri="{D42A27DB-BD31-4B8C-83A1-F6EECF244321}">
                <p14:modId xmlns:p14="http://schemas.microsoft.com/office/powerpoint/2010/main" val="3633087256"/>
              </p:ext>
            </p:extLst>
          </p:nvPr>
        </p:nvGraphicFramePr>
        <p:xfrm>
          <a:off x="0" y="1385180"/>
          <a:ext cx="8909108" cy="4633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a:extLst>
              <a:ext uri="{FF2B5EF4-FFF2-40B4-BE49-F238E27FC236}">
                <a16:creationId xmlns:a16="http://schemas.microsoft.com/office/drawing/2014/main" id="{42221D66-5D72-4581-9D62-1B785B7A9829}"/>
              </a:ext>
            </a:extLst>
          </p:cNvPr>
          <p:cNvSpPr txBox="1">
            <a:spLocks/>
          </p:cNvSpPr>
          <p:nvPr/>
        </p:nvSpPr>
        <p:spPr>
          <a:xfrm>
            <a:off x="402148" y="1022037"/>
            <a:ext cx="7886700" cy="99417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600" dirty="0">
                <a:latin typeface="+mn-lt"/>
              </a:rPr>
              <a:t>From Inclusion to Belonging</a:t>
            </a:r>
          </a:p>
        </p:txBody>
      </p:sp>
    </p:spTree>
    <p:extLst>
      <p:ext uri="{BB962C8B-B14F-4D97-AF65-F5344CB8AC3E}">
        <p14:creationId xmlns:p14="http://schemas.microsoft.com/office/powerpoint/2010/main" val="2608831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standing in front of a curtain&#10;&#10;Description automatically generated">
            <a:extLst>
              <a:ext uri="{FF2B5EF4-FFF2-40B4-BE49-F238E27FC236}">
                <a16:creationId xmlns:a16="http://schemas.microsoft.com/office/drawing/2014/main" id="{B70918CF-9ED0-4B8E-8B0B-C6B54CF8C6CE}"/>
              </a:ext>
            </a:extLst>
          </p:cNvPr>
          <p:cNvPicPr>
            <a:picLocks noChangeAspect="1"/>
          </p:cNvPicPr>
          <p:nvPr/>
        </p:nvPicPr>
        <p:blipFill rotWithShape="1">
          <a:blip r:embed="rId3">
            <a:extLst>
              <a:ext uri="{28A0092B-C50C-407E-A947-70E740481C1C}">
                <a14:useLocalDpi xmlns:a14="http://schemas.microsoft.com/office/drawing/2010/main" val="0"/>
              </a:ext>
            </a:extLst>
          </a:blip>
          <a:srcRect t="12912" b="-2105"/>
          <a:stretch/>
        </p:blipFill>
        <p:spPr>
          <a:xfrm>
            <a:off x="5372836" y="1580562"/>
            <a:ext cx="1848276" cy="2469743"/>
          </a:xfrm>
          <a:prstGeom prst="rect">
            <a:avLst/>
          </a:prstGeom>
        </p:spPr>
      </p:pic>
      <p:cxnSp>
        <p:nvCxnSpPr>
          <p:cNvPr id="18" name="Straight Connector 17">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5996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8667CF3-3EE8-48BD-B0E0-0E6F51CED273}"/>
              </a:ext>
            </a:extLst>
          </p:cNvPr>
          <p:cNvSpPr txBox="1"/>
          <p:nvPr/>
        </p:nvSpPr>
        <p:spPr>
          <a:xfrm>
            <a:off x="5288136" y="4287711"/>
            <a:ext cx="2794001" cy="1323439"/>
          </a:xfrm>
          <a:prstGeom prst="rect">
            <a:avLst/>
          </a:prstGeom>
          <a:noFill/>
        </p:spPr>
        <p:txBody>
          <a:bodyPr wrap="square" rtlCol="0">
            <a:spAutoFit/>
          </a:bodyPr>
          <a:lstStyle/>
          <a:p>
            <a:r>
              <a:rPr lang="en-US" sz="2000" dirty="0"/>
              <a:t>Ann Root Keith</a:t>
            </a:r>
          </a:p>
          <a:p>
            <a:r>
              <a:rPr lang="en-US" sz="1600" dirty="0"/>
              <a:t>Chief Operating Officer</a:t>
            </a:r>
          </a:p>
          <a:p>
            <a:r>
              <a:rPr lang="en-US" sz="1600" dirty="0"/>
              <a:t>Advancement Division</a:t>
            </a:r>
          </a:p>
          <a:p>
            <a:r>
              <a:rPr lang="en-US" sz="1600" dirty="0"/>
              <a:t>Dartmouth College</a:t>
            </a:r>
            <a:endParaRPr lang="en-US" sz="700" dirty="0"/>
          </a:p>
          <a:p>
            <a:endParaRPr lang="en-US" sz="1200" dirty="0"/>
          </a:p>
        </p:txBody>
      </p:sp>
      <p:sp>
        <p:nvSpPr>
          <p:cNvPr id="17" name="TextBox 16">
            <a:extLst>
              <a:ext uri="{FF2B5EF4-FFF2-40B4-BE49-F238E27FC236}">
                <a16:creationId xmlns:a16="http://schemas.microsoft.com/office/drawing/2014/main" id="{832EACCC-C182-4B96-94A0-64AA4AB03BD1}"/>
              </a:ext>
            </a:extLst>
          </p:cNvPr>
          <p:cNvSpPr txBox="1"/>
          <p:nvPr/>
        </p:nvSpPr>
        <p:spPr>
          <a:xfrm>
            <a:off x="1448947" y="4287711"/>
            <a:ext cx="3135086" cy="1323439"/>
          </a:xfrm>
          <a:prstGeom prst="rect">
            <a:avLst/>
          </a:prstGeom>
          <a:noFill/>
        </p:spPr>
        <p:txBody>
          <a:bodyPr wrap="square" rtlCol="0">
            <a:spAutoFit/>
          </a:bodyPr>
          <a:lstStyle/>
          <a:p>
            <a:r>
              <a:rPr lang="en-US" sz="2000" dirty="0"/>
              <a:t>Karen Engelbourg</a:t>
            </a:r>
          </a:p>
          <a:p>
            <a:r>
              <a:rPr lang="en-US" sz="1600" dirty="0"/>
              <a:t>Senior Vice President</a:t>
            </a:r>
          </a:p>
          <a:p>
            <a:r>
              <a:rPr lang="en-US" sz="1600" dirty="0"/>
              <a:t>Development &amp; Alumni Relations</a:t>
            </a:r>
          </a:p>
          <a:p>
            <a:r>
              <a:rPr lang="en-US" sz="1600" dirty="0"/>
              <a:t>Boston University</a:t>
            </a:r>
            <a:endParaRPr lang="en-US" sz="700" dirty="0"/>
          </a:p>
          <a:p>
            <a:endParaRPr lang="en-US" sz="1200" dirty="0"/>
          </a:p>
        </p:txBody>
      </p:sp>
      <p:pic>
        <p:nvPicPr>
          <p:cNvPr id="11" name="Picture 10" descr="A person in glasses looking at the camera&#10;&#10;Description automatically generated">
            <a:extLst>
              <a:ext uri="{FF2B5EF4-FFF2-40B4-BE49-F238E27FC236}">
                <a16:creationId xmlns:a16="http://schemas.microsoft.com/office/drawing/2014/main" id="{0E1CFA62-A201-4BD9-BD5A-E8F68C2F9C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1064" y="1580562"/>
            <a:ext cx="1795599" cy="2391410"/>
          </a:xfrm>
          <a:prstGeom prst="rect">
            <a:avLst/>
          </a:prstGeom>
        </p:spPr>
      </p:pic>
    </p:spTree>
    <p:extLst>
      <p:ext uri="{BB962C8B-B14F-4D97-AF65-F5344CB8AC3E}">
        <p14:creationId xmlns:p14="http://schemas.microsoft.com/office/powerpoint/2010/main" val="3229899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611553E-E3D8-4850-BCDB-62D2C4FE97EF}"/>
              </a:ext>
            </a:extLst>
          </p:cNvPr>
          <p:cNvSpPr txBox="1"/>
          <p:nvPr/>
        </p:nvSpPr>
        <p:spPr>
          <a:xfrm>
            <a:off x="832485" y="4277356"/>
            <a:ext cx="7475220" cy="156032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000" dirty="0">
                <a:latin typeface="+mj-lt"/>
                <a:ea typeface="+mj-ea"/>
                <a:cs typeface="+mj-cs"/>
              </a:rPr>
              <a:t>What values/superpowers guide your leadership?</a:t>
            </a:r>
          </a:p>
        </p:txBody>
      </p:sp>
      <p:pic>
        <p:nvPicPr>
          <p:cNvPr id="13" name="Picture 12" descr="A close up of a newspaper&#10;&#10;Description automatically generated">
            <a:extLst>
              <a:ext uri="{FF2B5EF4-FFF2-40B4-BE49-F238E27FC236}">
                <a16:creationId xmlns:a16="http://schemas.microsoft.com/office/drawing/2014/main" id="{AEF6C691-D244-4AAC-BE28-7BCB906DD93D}"/>
              </a:ext>
            </a:extLst>
          </p:cNvPr>
          <p:cNvPicPr>
            <a:picLocks noChangeAspect="1"/>
          </p:cNvPicPr>
          <p:nvPr/>
        </p:nvPicPr>
        <p:blipFill rotWithShape="1">
          <a:blip r:embed="rId3">
            <a:alphaModFix amt="50000"/>
          </a:blip>
          <a:srcRect l="22287" r="11834" b="-1"/>
          <a:stretch/>
        </p:blipFill>
        <p:spPr>
          <a:xfrm>
            <a:off x="182880" y="256540"/>
            <a:ext cx="8778240" cy="3764276"/>
          </a:xfrm>
          <a:prstGeom prst="rect">
            <a:avLst/>
          </a:prstGeom>
        </p:spPr>
      </p:pic>
    </p:spTree>
    <p:extLst>
      <p:ext uri="{BB962C8B-B14F-4D97-AF65-F5344CB8AC3E}">
        <p14:creationId xmlns:p14="http://schemas.microsoft.com/office/powerpoint/2010/main" val="3025757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E371-6717-40C4-A517-764B8883FE2F}"/>
              </a:ext>
            </a:extLst>
          </p:cNvPr>
          <p:cNvSpPr>
            <a:spLocks noGrp="1"/>
          </p:cNvSpPr>
          <p:nvPr>
            <p:ph type="title"/>
          </p:nvPr>
        </p:nvSpPr>
        <p:spPr>
          <a:xfrm>
            <a:off x="628650" y="869837"/>
            <a:ext cx="7886700" cy="994172"/>
          </a:xfrm>
        </p:spPr>
        <p:txBody>
          <a:bodyPr/>
          <a:lstStyle/>
          <a:p>
            <a:r>
              <a:rPr lang="en-US" dirty="0"/>
              <a:t>From Exclusion to Inclusion</a:t>
            </a:r>
          </a:p>
        </p:txBody>
      </p:sp>
      <p:sp>
        <p:nvSpPr>
          <p:cNvPr id="18" name="Rectangle 17">
            <a:extLst>
              <a:ext uri="{FF2B5EF4-FFF2-40B4-BE49-F238E27FC236}">
                <a16:creationId xmlns:a16="http://schemas.microsoft.com/office/drawing/2014/main" id="{71F4171A-97E0-4941-84A5-8D67F90B5385}"/>
              </a:ext>
            </a:extLst>
          </p:cNvPr>
          <p:cNvSpPr/>
          <p:nvPr/>
        </p:nvSpPr>
        <p:spPr>
          <a:xfrm>
            <a:off x="5419618" y="6356026"/>
            <a:ext cx="3724382" cy="20774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333333"/>
                </a:solidFill>
                <a:effectLst/>
                <a:uLnTx/>
                <a:uFillTx/>
                <a:latin typeface="Calibri" panose="020F0502020204030204"/>
                <a:ea typeface="+mn-ea"/>
                <a:cs typeface="+mn-cs"/>
              </a:rPr>
              <a:t>Image credit: Playcore </a:t>
            </a:r>
            <a:r>
              <a:rPr kumimoji="0" lang="en-US" sz="75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https://www.playcore.com/inclusive-play-matters-1</a:t>
            </a:r>
            <a:endParaRPr kumimoji="0" lang="en-US" sz="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50" name="Picture 2" descr="Image result for inclusion graphic">
            <a:extLst>
              <a:ext uri="{FF2B5EF4-FFF2-40B4-BE49-F238E27FC236}">
                <a16:creationId xmlns:a16="http://schemas.microsoft.com/office/drawing/2014/main" id="{89E6578D-02CB-4EEF-BB6E-03577CA3A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51894"/>
            <a:ext cx="8286750" cy="2774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0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C24E8B79-4BC7-4277-9C4F-B1B6E9BFB346}"/>
              </a:ext>
            </a:extLst>
          </p:cNvPr>
          <p:cNvSpPr txBox="1">
            <a:spLocks/>
          </p:cNvSpPr>
          <p:nvPr/>
        </p:nvSpPr>
        <p:spPr>
          <a:xfrm>
            <a:off x="518933" y="895558"/>
            <a:ext cx="7376381" cy="759609"/>
          </a:xfrm>
          <a:prstGeom prst="rect">
            <a:avLst/>
          </a:prstGeom>
        </p:spPr>
        <p:txBody>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marL="0" marR="0" lvl="0" indent="0" algn="l" defTabSz="685766"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rPr>
              <a:t>Intersectionality or bust</a:t>
            </a:r>
          </a:p>
        </p:txBody>
      </p:sp>
      <p:cxnSp>
        <p:nvCxnSpPr>
          <p:cNvPr id="9" name="Straight Connector 8">
            <a:extLst>
              <a:ext uri="{FF2B5EF4-FFF2-40B4-BE49-F238E27FC236}">
                <a16:creationId xmlns:a16="http://schemas.microsoft.com/office/drawing/2014/main" id="{C6757BB0-F599-4724-81BA-1A814D00ADE8}"/>
              </a:ext>
            </a:extLst>
          </p:cNvPr>
          <p:cNvCxnSpPr>
            <a:cxnSpLocks/>
          </p:cNvCxnSpPr>
          <p:nvPr/>
        </p:nvCxnSpPr>
        <p:spPr>
          <a:xfrm flipV="1">
            <a:off x="1649139" y="2305664"/>
            <a:ext cx="5896413" cy="2161174"/>
          </a:xfrm>
          <a:prstGeom prst="line">
            <a:avLst/>
          </a:prstGeom>
          <a:ln w="76200"/>
        </p:spPr>
        <p:style>
          <a:lnRef idx="3">
            <a:schemeClr val="accent1"/>
          </a:lnRef>
          <a:fillRef idx="0">
            <a:schemeClr val="accent1"/>
          </a:fillRef>
          <a:effectRef idx="2">
            <a:schemeClr val="accent1"/>
          </a:effectRef>
          <a:fontRef idx="minor">
            <a:schemeClr val="tx1"/>
          </a:fontRef>
        </p:style>
      </p:cxnSp>
      <p:cxnSp>
        <p:nvCxnSpPr>
          <p:cNvPr id="13" name="Straight Connector 12">
            <a:extLst>
              <a:ext uri="{FF2B5EF4-FFF2-40B4-BE49-F238E27FC236}">
                <a16:creationId xmlns:a16="http://schemas.microsoft.com/office/drawing/2014/main" id="{690BF861-858A-4499-A186-151463465AB3}"/>
              </a:ext>
            </a:extLst>
          </p:cNvPr>
          <p:cNvCxnSpPr/>
          <p:nvPr/>
        </p:nvCxnSpPr>
        <p:spPr>
          <a:xfrm>
            <a:off x="3477939" y="2550951"/>
            <a:ext cx="5036457" cy="2061029"/>
          </a:xfrm>
          <a:prstGeom prst="line">
            <a:avLst/>
          </a:prstGeom>
          <a:ln w="76200"/>
        </p:spPr>
        <p:style>
          <a:lnRef idx="3">
            <a:schemeClr val="accent6"/>
          </a:lnRef>
          <a:fillRef idx="0">
            <a:schemeClr val="accent6"/>
          </a:fillRef>
          <a:effectRef idx="2">
            <a:schemeClr val="accent6"/>
          </a:effectRef>
          <a:fontRef idx="minor">
            <a:schemeClr val="tx1"/>
          </a:fontRef>
        </p:style>
      </p:cxnSp>
      <p:cxnSp>
        <p:nvCxnSpPr>
          <p:cNvPr id="14" name="Straight Connector 13">
            <a:extLst>
              <a:ext uri="{FF2B5EF4-FFF2-40B4-BE49-F238E27FC236}">
                <a16:creationId xmlns:a16="http://schemas.microsoft.com/office/drawing/2014/main" id="{F321A19D-328C-477E-B316-ADC75F1D274E}"/>
              </a:ext>
            </a:extLst>
          </p:cNvPr>
          <p:cNvCxnSpPr>
            <a:cxnSpLocks/>
          </p:cNvCxnSpPr>
          <p:nvPr/>
        </p:nvCxnSpPr>
        <p:spPr>
          <a:xfrm flipV="1">
            <a:off x="81596" y="3092336"/>
            <a:ext cx="9014279" cy="285930"/>
          </a:xfrm>
          <a:prstGeom prst="line">
            <a:avLst/>
          </a:prstGeom>
          <a:ln w="76200"/>
        </p:spPr>
        <p:style>
          <a:lnRef idx="3">
            <a:schemeClr val="accent3"/>
          </a:lnRef>
          <a:fillRef idx="0">
            <a:schemeClr val="accent3"/>
          </a:fillRef>
          <a:effectRef idx="2">
            <a:schemeClr val="accent3"/>
          </a:effectRef>
          <a:fontRef idx="minor">
            <a:schemeClr val="tx1"/>
          </a:fontRef>
        </p:style>
      </p:cxnSp>
      <p:sp>
        <p:nvSpPr>
          <p:cNvPr id="15" name="TextBox 14">
            <a:extLst>
              <a:ext uri="{FF2B5EF4-FFF2-40B4-BE49-F238E27FC236}">
                <a16:creationId xmlns:a16="http://schemas.microsoft.com/office/drawing/2014/main" id="{E396477B-D0D6-4D16-906E-4CD84FA0FF3A}"/>
              </a:ext>
            </a:extLst>
          </p:cNvPr>
          <p:cNvSpPr txBox="1"/>
          <p:nvPr/>
        </p:nvSpPr>
        <p:spPr>
          <a:xfrm rot="1265157">
            <a:off x="7287725" y="3759723"/>
            <a:ext cx="239485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C000"/>
                </a:solidFill>
                <a:effectLst/>
                <a:uLnTx/>
                <a:uFillTx/>
                <a:latin typeface="French Script MT" panose="03020402040607040605" pitchFamily="66" charset="0"/>
                <a:ea typeface="+mn-ea"/>
                <a:cs typeface="+mn-cs"/>
              </a:rPr>
              <a:t>race</a:t>
            </a:r>
          </a:p>
        </p:txBody>
      </p:sp>
      <p:sp>
        <p:nvSpPr>
          <p:cNvPr id="16" name="TextBox 15">
            <a:extLst>
              <a:ext uri="{FF2B5EF4-FFF2-40B4-BE49-F238E27FC236}">
                <a16:creationId xmlns:a16="http://schemas.microsoft.com/office/drawing/2014/main" id="{ECC14F5D-BDA5-4C80-9168-6FB505B95732}"/>
              </a:ext>
            </a:extLst>
          </p:cNvPr>
          <p:cNvSpPr txBox="1"/>
          <p:nvPr/>
        </p:nvSpPr>
        <p:spPr>
          <a:xfrm rot="21441058">
            <a:off x="541125" y="2544566"/>
            <a:ext cx="239485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C000"/>
                </a:solidFill>
                <a:effectLst/>
                <a:uLnTx/>
                <a:uFillTx/>
                <a:latin typeface="French Script MT" panose="03020402040607040605" pitchFamily="66" charset="0"/>
                <a:ea typeface="+mn-ea"/>
                <a:cs typeface="+mn-cs"/>
              </a:rPr>
              <a:t>class</a:t>
            </a:r>
          </a:p>
        </p:txBody>
      </p:sp>
      <p:sp>
        <p:nvSpPr>
          <p:cNvPr id="17" name="Rectangle 16">
            <a:extLst>
              <a:ext uri="{FF2B5EF4-FFF2-40B4-BE49-F238E27FC236}">
                <a16:creationId xmlns:a16="http://schemas.microsoft.com/office/drawing/2014/main" id="{8D9319A6-2333-4955-8986-D75F4C724B2A}"/>
              </a:ext>
            </a:extLst>
          </p:cNvPr>
          <p:cNvSpPr/>
          <p:nvPr/>
        </p:nvSpPr>
        <p:spPr>
          <a:xfrm>
            <a:off x="5657416" y="7882265"/>
            <a:ext cx="4965842"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Calibri" panose="020F0502020204030204"/>
                <a:ea typeface="+mn-ea"/>
                <a:cs typeface="+mn-cs"/>
              </a:rPr>
              <a:t>Image credit: Jennifer L. Le, Ph.D.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7C7FB63D-4B23-4DDB-8F58-4044DDF4EAB2}"/>
              </a:ext>
            </a:extLst>
          </p:cNvPr>
          <p:cNvCxnSpPr>
            <a:cxnSpLocks/>
          </p:cNvCxnSpPr>
          <p:nvPr/>
        </p:nvCxnSpPr>
        <p:spPr>
          <a:xfrm flipV="1">
            <a:off x="4468495" y="3364269"/>
            <a:ext cx="521617" cy="1247711"/>
          </a:xfrm>
          <a:prstGeom prst="straightConnector1">
            <a:avLst/>
          </a:prstGeom>
          <a:ln w="762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CB90AB9-4C13-42F1-9103-F3782BA5E020}"/>
              </a:ext>
            </a:extLst>
          </p:cNvPr>
          <p:cNvSpPr/>
          <p:nvPr/>
        </p:nvSpPr>
        <p:spPr>
          <a:xfrm rot="1393986">
            <a:off x="3324431" y="4669855"/>
            <a:ext cx="2156167" cy="39992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CE0F4DD9-3A5B-4695-A9CF-A353EFC885C3}"/>
              </a:ext>
            </a:extLst>
          </p:cNvPr>
          <p:cNvSpPr txBox="1"/>
          <p:nvPr/>
        </p:nvSpPr>
        <p:spPr>
          <a:xfrm rot="1386821">
            <a:off x="3192562" y="4575729"/>
            <a:ext cx="247023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Haettenschweiler" panose="020B0706040902060204" pitchFamily="34" charset="0"/>
                <a:ea typeface="+mn-ea"/>
                <a:cs typeface="+mn-cs"/>
              </a:rPr>
              <a:t>intersectionality</a:t>
            </a:r>
          </a:p>
        </p:txBody>
      </p:sp>
      <p:sp>
        <p:nvSpPr>
          <p:cNvPr id="21" name="Rectangle 20">
            <a:extLst>
              <a:ext uri="{FF2B5EF4-FFF2-40B4-BE49-F238E27FC236}">
                <a16:creationId xmlns:a16="http://schemas.microsoft.com/office/drawing/2014/main" id="{7F3367D7-8081-4784-B632-8CAB22A46B55}"/>
              </a:ext>
            </a:extLst>
          </p:cNvPr>
          <p:cNvSpPr/>
          <p:nvPr/>
        </p:nvSpPr>
        <p:spPr>
          <a:xfrm>
            <a:off x="-1283825" y="6381906"/>
            <a:ext cx="4965842"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Calibri" panose="020F0502020204030204"/>
                <a:ea typeface="+mn-ea"/>
                <a:cs typeface="+mn-cs"/>
              </a:rPr>
              <a:t>Image credit: Jennifer L. Le, Ph.D.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FBEFAD46-0362-40B4-9FC9-472B82CBE728}"/>
              </a:ext>
            </a:extLst>
          </p:cNvPr>
          <p:cNvSpPr txBox="1"/>
          <p:nvPr/>
        </p:nvSpPr>
        <p:spPr>
          <a:xfrm rot="20301382">
            <a:off x="5782248" y="1670827"/>
            <a:ext cx="239485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C000"/>
                </a:solidFill>
                <a:effectLst/>
                <a:uLnTx/>
                <a:uFillTx/>
                <a:latin typeface="French Script MT" panose="03020402040607040605" pitchFamily="66" charset="0"/>
                <a:ea typeface="+mn-ea"/>
                <a:cs typeface="+mn-cs"/>
              </a:rPr>
              <a:t>gender</a:t>
            </a:r>
          </a:p>
        </p:txBody>
      </p:sp>
    </p:spTree>
    <p:extLst>
      <p:ext uri="{BB962C8B-B14F-4D97-AF65-F5344CB8AC3E}">
        <p14:creationId xmlns:p14="http://schemas.microsoft.com/office/powerpoint/2010/main" val="1661423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5F635E2-6485-4A55-9C28-CDC2BCC617AB}"/>
              </a:ext>
            </a:extLst>
          </p:cNvPr>
          <p:cNvSpPr txBox="1">
            <a:spLocks/>
          </p:cNvSpPr>
          <p:nvPr/>
        </p:nvSpPr>
        <p:spPr>
          <a:xfrm>
            <a:off x="281355" y="502416"/>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Calibri Light" panose="020F0302020204030204"/>
                <a:ea typeface="+mj-ea"/>
                <a:cs typeface="+mj-cs"/>
              </a:rPr>
              <a:t>Leadership Panel</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10" name="Diagram 9">
            <a:extLst>
              <a:ext uri="{FF2B5EF4-FFF2-40B4-BE49-F238E27FC236}">
                <a16:creationId xmlns:a16="http://schemas.microsoft.com/office/drawing/2014/main" id="{8ECF515B-0F47-46DF-9BE5-0C397FFA1D16}"/>
              </a:ext>
            </a:extLst>
          </p:cNvPr>
          <p:cNvGraphicFramePr/>
          <p:nvPr>
            <p:extLst>
              <p:ext uri="{D42A27DB-BD31-4B8C-83A1-F6EECF244321}">
                <p14:modId xmlns:p14="http://schemas.microsoft.com/office/powerpoint/2010/main" val="3550195278"/>
              </p:ext>
            </p:extLst>
          </p:nvPr>
        </p:nvGraphicFramePr>
        <p:xfrm>
          <a:off x="596074" y="2592592"/>
          <a:ext cx="7951850" cy="4104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3">
            <a:extLst>
              <a:ext uri="{FF2B5EF4-FFF2-40B4-BE49-F238E27FC236}">
                <a16:creationId xmlns:a16="http://schemas.microsoft.com/office/drawing/2014/main" id="{599AB4A5-EF26-48DE-B4B9-877802AD08A9}"/>
              </a:ext>
            </a:extLst>
          </p:cNvPr>
          <p:cNvSpPr txBox="1">
            <a:spLocks/>
          </p:cNvSpPr>
          <p:nvPr/>
        </p:nvSpPr>
        <p:spPr>
          <a:xfrm>
            <a:off x="281355" y="1432863"/>
            <a:ext cx="8650969" cy="78016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44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
        <p:nvSpPr>
          <p:cNvPr id="8" name="Title 3">
            <a:extLst>
              <a:ext uri="{FF2B5EF4-FFF2-40B4-BE49-F238E27FC236}">
                <a16:creationId xmlns:a16="http://schemas.microsoft.com/office/drawing/2014/main" id="{A054235C-CEFC-4BCC-8B17-9EA6B74395E1}"/>
              </a:ext>
            </a:extLst>
          </p:cNvPr>
          <p:cNvSpPr txBox="1">
            <a:spLocks/>
          </p:cNvSpPr>
          <p:nvPr/>
        </p:nvSpPr>
        <p:spPr>
          <a:xfrm>
            <a:off x="394554" y="1227116"/>
            <a:ext cx="8354891" cy="930447"/>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rPr>
              <a:t>Applying the Amplify skills</a:t>
            </a:r>
          </a:p>
        </p:txBody>
      </p:sp>
    </p:spTree>
    <p:extLst>
      <p:ext uri="{BB962C8B-B14F-4D97-AF65-F5344CB8AC3E}">
        <p14:creationId xmlns:p14="http://schemas.microsoft.com/office/powerpoint/2010/main" val="2364406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C57EBA9-7A0A-48B2-AB8B-D8026798FCD7}"/>
              </a:ext>
            </a:extLst>
          </p:cNvPr>
          <p:cNvSpPr>
            <a:spLocks noGrp="1"/>
          </p:cNvSpPr>
          <p:nvPr>
            <p:ph type="title"/>
          </p:nvPr>
        </p:nvSpPr>
        <p:spPr>
          <a:xfrm>
            <a:off x="823507" y="2715391"/>
            <a:ext cx="7475220" cy="1560320"/>
          </a:xfrm>
        </p:spPr>
        <p:txBody>
          <a:bodyPr vert="horz" lIns="91440" tIns="45720" rIns="91440" bIns="45720" rtlCol="0" anchor="b">
            <a:normAutofit/>
          </a:bodyPr>
          <a:lstStyle/>
          <a:p>
            <a:pPr algn="ctr" defTabSz="914400"/>
            <a:r>
              <a:rPr lang="en-US" sz="8000" b="1" dirty="0">
                <a:solidFill>
                  <a:srgbClr val="FFCB05"/>
                </a:solidFill>
                <a:latin typeface="+mn-lt"/>
              </a:rPr>
              <a:t>Thank you!</a:t>
            </a:r>
          </a:p>
        </p:txBody>
      </p:sp>
      <p:pic>
        <p:nvPicPr>
          <p:cNvPr id="5" name="Picture 4" descr="A picture containing drawing&#10;&#10;Description automatically generated">
            <a:extLst>
              <a:ext uri="{FF2B5EF4-FFF2-40B4-BE49-F238E27FC236}">
                <a16:creationId xmlns:a16="http://schemas.microsoft.com/office/drawing/2014/main" id="{C0D45F87-EC68-487C-A6C4-F0A655831042}"/>
              </a:ext>
            </a:extLst>
          </p:cNvPr>
          <p:cNvPicPr>
            <a:picLocks noChangeAspect="1"/>
          </p:cNvPicPr>
          <p:nvPr/>
        </p:nvPicPr>
        <p:blipFill rotWithShape="1">
          <a:blip r:embed="rId3">
            <a:extLst>
              <a:ext uri="{28A0092B-C50C-407E-A947-70E740481C1C}">
                <a14:useLocalDpi xmlns:a14="http://schemas.microsoft.com/office/drawing/2010/main" val="0"/>
              </a:ext>
            </a:extLst>
          </a:blip>
          <a:srcRect t="2541" r="2" b="2"/>
          <a:stretch/>
        </p:blipFill>
        <p:spPr>
          <a:xfrm>
            <a:off x="2461534" y="1250443"/>
            <a:ext cx="4637314" cy="1988568"/>
          </a:xfrm>
          <a:prstGeom prst="rect">
            <a:avLst/>
          </a:prstGeom>
        </p:spPr>
      </p:pic>
    </p:spTree>
    <p:extLst>
      <p:ext uri="{BB962C8B-B14F-4D97-AF65-F5344CB8AC3E}">
        <p14:creationId xmlns:p14="http://schemas.microsoft.com/office/powerpoint/2010/main" val="3137811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1">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c 13">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31390" y="775849"/>
            <a:ext cx="2240924"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4229D38-4B96-4866-8DF7-630D163DE473}"/>
              </a:ext>
            </a:extLst>
          </p:cNvPr>
          <p:cNvPicPr>
            <a:picLocks noChangeAspect="1"/>
          </p:cNvPicPr>
          <p:nvPr/>
        </p:nvPicPr>
        <p:blipFill rotWithShape="1">
          <a:blip r:embed="rId3"/>
          <a:srcRect l="5514"/>
          <a:stretch/>
        </p:blipFill>
        <p:spPr>
          <a:xfrm>
            <a:off x="4300326" y="-1"/>
            <a:ext cx="4843674"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2" name="Title 1">
            <a:extLst>
              <a:ext uri="{FF2B5EF4-FFF2-40B4-BE49-F238E27FC236}">
                <a16:creationId xmlns:a16="http://schemas.microsoft.com/office/drawing/2014/main" id="{B16EDF61-EDB7-4483-A922-0639E5ABA3BC}"/>
              </a:ext>
            </a:extLst>
          </p:cNvPr>
          <p:cNvSpPr>
            <a:spLocks noGrp="1"/>
          </p:cNvSpPr>
          <p:nvPr>
            <p:ph type="title"/>
          </p:nvPr>
        </p:nvSpPr>
        <p:spPr>
          <a:xfrm>
            <a:off x="661999" y="662214"/>
            <a:ext cx="3061038" cy="2387600"/>
          </a:xfrm>
        </p:spPr>
        <p:txBody>
          <a:bodyPr vert="horz" lIns="91440" tIns="45720" rIns="91440" bIns="45720" rtlCol="0" anchor="b">
            <a:normAutofit/>
          </a:bodyPr>
          <a:lstStyle/>
          <a:p>
            <a:pPr defTabSz="914400"/>
            <a:r>
              <a:rPr lang="en-US" sz="3600" dirty="0"/>
              <a:t>Amplify Leadership Panel</a:t>
            </a:r>
          </a:p>
        </p:txBody>
      </p:sp>
      <p:sp>
        <p:nvSpPr>
          <p:cNvPr id="16" name="Rectangle 15">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5701" y="4274457"/>
            <a:ext cx="618942"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56" y="5649686"/>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1583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8" ma:contentTypeDescription="Create a new document." ma:contentTypeScope="" ma:versionID="3b2232b157bc773aa101008ff85bb7be">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9251e004bfad927936cc6999cf9a522e"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3B116E-DA16-4EFC-97ED-694439A3F5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3f652-0591-4508-859d-026c37258768"/>
    <ds:schemaRef ds:uri="63f99d98-05c5-4b60-bada-d289f0b02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F3D24B-4276-4D2E-8B56-FDF137BDCDAC}">
  <ds:schemaRefs>
    <ds:schemaRef ds:uri="http://schemas.microsoft.com/office/2006/metadata/properties"/>
    <ds:schemaRef ds:uri="http://schemas.microsoft.com/office/infopath/2007/PartnerControls"/>
    <ds:schemaRef ds:uri="05f3f652-0591-4508-859d-026c37258768"/>
  </ds:schemaRefs>
</ds:datastoreItem>
</file>

<file path=customXml/itemProps3.xml><?xml version="1.0" encoding="utf-8"?>
<ds:datastoreItem xmlns:ds="http://schemas.openxmlformats.org/officeDocument/2006/customXml" ds:itemID="{6AF49792-AC65-4034-A09A-B7D77D9A5D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2651</Words>
  <Application>Microsoft Office PowerPoint</Application>
  <PresentationFormat>On-screen Show (4:3)</PresentationFormat>
  <Paragraphs>319</Paragraphs>
  <Slides>35</Slides>
  <Notes>32</Notes>
  <HiddenSlides>14</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35</vt:i4>
      </vt:variant>
    </vt:vector>
  </HeadingPairs>
  <TitlesOfParts>
    <vt:vector size="47" baseType="lpstr">
      <vt:lpstr>Arial</vt:lpstr>
      <vt:lpstr>Calibri</vt:lpstr>
      <vt:lpstr>Calibri Light</vt:lpstr>
      <vt:lpstr>French Script MT</vt:lpstr>
      <vt:lpstr>Haettenschweiler</vt:lpstr>
      <vt:lpstr>Impact</vt:lpstr>
      <vt:lpstr>National 2</vt:lpstr>
      <vt:lpstr>National 2 Medium</vt:lpstr>
      <vt:lpstr>Symbol</vt:lpstr>
      <vt:lpstr>Wingdings</vt:lpstr>
      <vt:lpstr>1_Office Theme</vt:lpstr>
      <vt:lpstr>Office Theme</vt:lpstr>
      <vt:lpstr> Amplify</vt:lpstr>
      <vt:lpstr>Ideas</vt:lpstr>
      <vt:lpstr>Zoom Chat</vt:lpstr>
      <vt:lpstr>PowerPoint Presentation</vt:lpstr>
      <vt:lpstr>Educational Pathways for White Women </vt:lpstr>
      <vt:lpstr>Ally Action</vt:lpstr>
      <vt:lpstr>Zoom Breakouts</vt:lpstr>
      <vt:lpstr>PowerPoint Presentation</vt:lpstr>
      <vt:lpstr>PowerPoint Presentation</vt:lpstr>
      <vt:lpstr>Building  Inclusive Organizations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Standpoint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From Exclusion to Inclusion</vt:lpstr>
      <vt:lpstr>PowerPoint Presentation</vt:lpstr>
      <vt:lpstr>PowerPoint Presentation</vt:lpstr>
      <vt:lpstr>Thank you!</vt:lpstr>
      <vt:lpstr>Amplify Leadership Panel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2020-06-04T13:40:42Z</dcterms:created>
  <dcterms:modified xsi:type="dcterms:W3CDTF">2021-06-02T14:59:32Z</dcterms:modified>
</cp:coreProperties>
</file>