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54" r:id="rId4"/>
    <p:sldMasterId id="2147483867" r:id="rId5"/>
  </p:sldMasterIdLst>
  <p:notesMasterIdLst>
    <p:notesMasterId r:id="rId37"/>
  </p:notesMasterIdLst>
  <p:sldIdLst>
    <p:sldId id="257" r:id="rId6"/>
    <p:sldId id="592" r:id="rId7"/>
    <p:sldId id="593" r:id="rId8"/>
    <p:sldId id="641" r:id="rId9"/>
    <p:sldId id="612" r:id="rId10"/>
    <p:sldId id="640" r:id="rId11"/>
    <p:sldId id="610" r:id="rId12"/>
    <p:sldId id="518" r:id="rId13"/>
    <p:sldId id="2023" r:id="rId14"/>
    <p:sldId id="2022" r:id="rId15"/>
    <p:sldId id="385" r:id="rId16"/>
    <p:sldId id="617" r:id="rId17"/>
    <p:sldId id="2027" r:id="rId18"/>
    <p:sldId id="642" r:id="rId19"/>
    <p:sldId id="2026" r:id="rId20"/>
    <p:sldId id="644" r:id="rId21"/>
    <p:sldId id="532" r:id="rId22"/>
    <p:sldId id="2021" r:id="rId23"/>
    <p:sldId id="2028" r:id="rId24"/>
    <p:sldId id="2011" r:id="rId25"/>
    <p:sldId id="2009" r:id="rId26"/>
    <p:sldId id="498" r:id="rId27"/>
    <p:sldId id="637" r:id="rId28"/>
    <p:sldId id="2030" r:id="rId29"/>
    <p:sldId id="2031" r:id="rId30"/>
    <p:sldId id="499" r:id="rId31"/>
    <p:sldId id="2025" r:id="rId32"/>
    <p:sldId id="620" r:id="rId33"/>
    <p:sldId id="596" r:id="rId34"/>
    <p:sldId id="2024" r:id="rId35"/>
    <p:sldId id="476" r:id="rId3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B4C7E7"/>
    <a:srgbClr val="5B9BD5"/>
    <a:srgbClr val="FFCB05"/>
    <a:srgbClr val="004260"/>
    <a:srgbClr val="FFFFFF"/>
    <a:srgbClr val="3FAAA0"/>
    <a:srgbClr val="005A84"/>
    <a:srgbClr val="AF72F1"/>
    <a:srgbClr val="ECEF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A0DE4F-997C-4CC7-A802-1CA72523C622}" v="494" dt="2020-06-11T12:52:09.2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76968" autoAdjust="0"/>
  </p:normalViewPr>
  <p:slideViewPr>
    <p:cSldViewPr snapToGrid="0">
      <p:cViewPr varScale="1">
        <p:scale>
          <a:sx n="88" d="100"/>
          <a:sy n="88" d="100"/>
        </p:scale>
        <p:origin x="23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4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https://afpglobal.org/sites/default/files/attachments/2019-08/AFPMaleAlly.pdf" TargetMode="External"/><Relationship Id="rId2" Type="http://schemas.openxmlformats.org/officeDocument/2006/relationships/hyperlink" Target="https://leanin.org/50-ways-to-fight-gender-bias" TargetMode="External"/><Relationship Id="rId1" Type="http://schemas.openxmlformats.org/officeDocument/2006/relationships/hyperlink" Target="https://www.aauw.org/get-empowered/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uw.org/get-empowered/" TargetMode="External"/><Relationship Id="rId2" Type="http://schemas.openxmlformats.org/officeDocument/2006/relationships/hyperlink" Target="https://afpglobal.org/sites/default/files/attachments/2019-08/AFPMaleAlly.pdf" TargetMode="External"/><Relationship Id="rId1" Type="http://schemas.openxmlformats.org/officeDocument/2006/relationships/hyperlink" Target="https://leanin.org/50-ways-to-fight-gender-bias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CDB646-5CB9-4733-B2F1-780C1F267404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12BA8136-949A-4C34-A891-0CDA1B320287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1 (5/1/20) Amplifying Yourself and Others</a:t>
          </a:r>
        </a:p>
      </dgm:t>
    </dgm:pt>
    <dgm:pt modelId="{9B33FD68-0AB9-41F2-B337-20ACDAC3FD62}" type="parTrans" cxnId="{7ABBBB59-A52E-48CC-BF64-A469351D4648}">
      <dgm:prSet/>
      <dgm:spPr/>
      <dgm:t>
        <a:bodyPr/>
        <a:lstStyle/>
        <a:p>
          <a:endParaRPr lang="en-US" sz="4400"/>
        </a:p>
      </dgm:t>
    </dgm:pt>
    <dgm:pt modelId="{A8E15F43-491B-4127-B415-10927D49A6EA}" type="sibTrans" cxnId="{7ABBBB59-A52E-48CC-BF64-A469351D4648}">
      <dgm:prSet/>
      <dgm:spPr/>
      <dgm:t>
        <a:bodyPr/>
        <a:lstStyle/>
        <a:p>
          <a:endParaRPr lang="en-US" sz="4400"/>
        </a:p>
      </dgm:t>
    </dgm:pt>
    <dgm:pt modelId="{D9BD423D-F295-44D2-9B67-AE0372822402}">
      <dgm:prSet custT="1"/>
      <dgm:spPr>
        <a:solidFill>
          <a:schemeClr val="bg1"/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2 (5/8/20) Deconstructing Gender and Leadership</a:t>
          </a:r>
        </a:p>
      </dgm:t>
    </dgm:pt>
    <dgm:pt modelId="{96F0666F-501F-469B-9738-B023BE9D6C3D}" type="parTrans" cxnId="{4E299697-D629-4CEA-A369-81FC161BA00C}">
      <dgm:prSet/>
      <dgm:spPr/>
      <dgm:t>
        <a:bodyPr/>
        <a:lstStyle/>
        <a:p>
          <a:endParaRPr lang="en-US" sz="4400"/>
        </a:p>
      </dgm:t>
    </dgm:pt>
    <dgm:pt modelId="{2F4CA2E7-94B8-4BC1-88AC-F9B8FCA0F20A}" type="sibTrans" cxnId="{4E299697-D629-4CEA-A369-81FC161BA00C}">
      <dgm:prSet/>
      <dgm:spPr/>
      <dgm:t>
        <a:bodyPr/>
        <a:lstStyle/>
        <a:p>
          <a:endParaRPr lang="en-US" sz="4400"/>
        </a:p>
      </dgm:t>
    </dgm:pt>
    <dgm:pt modelId="{2DFD1186-F46C-4B19-B6C3-682672CB8FB0}">
      <dgm:prSet custT="1"/>
      <dgm:spPr>
        <a:noFill/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3 (5/15/20) Expanding Identity to Values and Strengths</a:t>
          </a:r>
        </a:p>
      </dgm:t>
    </dgm:pt>
    <dgm:pt modelId="{4F3E5A5B-3BF0-467E-97F7-A25C34FED7F3}" type="parTrans" cxnId="{A41351D0-597C-41DD-BB40-DF2F3866211B}">
      <dgm:prSet/>
      <dgm:spPr/>
      <dgm:t>
        <a:bodyPr/>
        <a:lstStyle/>
        <a:p>
          <a:endParaRPr lang="en-US" sz="4400"/>
        </a:p>
      </dgm:t>
    </dgm:pt>
    <dgm:pt modelId="{62B04F52-93C4-407D-B96A-428375CBFE12}" type="sibTrans" cxnId="{A41351D0-597C-41DD-BB40-DF2F3866211B}">
      <dgm:prSet/>
      <dgm:spPr/>
      <dgm:t>
        <a:bodyPr/>
        <a:lstStyle/>
        <a:p>
          <a:endParaRPr lang="en-US" sz="4400"/>
        </a:p>
      </dgm:t>
    </dgm:pt>
    <dgm:pt modelId="{0E03E13C-970B-4689-9B44-896B40F4B2D6}">
      <dgm:prSet custT="1"/>
      <dgm:spPr>
        <a:noFill/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4 (5/22/20) Cracking the Confidence Code</a:t>
          </a:r>
        </a:p>
      </dgm:t>
    </dgm:pt>
    <dgm:pt modelId="{3CE345FB-8063-4C42-8A35-320E6FB9825C}" type="parTrans" cxnId="{5D3D1D96-1FE0-4A80-9FCB-951C61674987}">
      <dgm:prSet/>
      <dgm:spPr/>
      <dgm:t>
        <a:bodyPr/>
        <a:lstStyle/>
        <a:p>
          <a:endParaRPr lang="en-US" sz="4400"/>
        </a:p>
      </dgm:t>
    </dgm:pt>
    <dgm:pt modelId="{75BA4845-83C1-452A-9A0D-F26AF9F6727C}" type="sibTrans" cxnId="{5D3D1D96-1FE0-4A80-9FCB-951C61674987}">
      <dgm:prSet/>
      <dgm:spPr/>
      <dgm:t>
        <a:bodyPr/>
        <a:lstStyle/>
        <a:p>
          <a:endParaRPr lang="en-US" sz="4400"/>
        </a:p>
      </dgm:t>
    </dgm:pt>
    <dgm:pt modelId="{460898F0-5537-4470-95F7-868830321D9F}">
      <dgm:prSet custT="1"/>
      <dgm:spPr>
        <a:noFill/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5 (5/29/20) Cultivating Resilience </a:t>
          </a:r>
        </a:p>
      </dgm:t>
    </dgm:pt>
    <dgm:pt modelId="{F6637798-B4F4-4DF5-BCD0-BC6EDA889382}" type="parTrans" cxnId="{E215D7C7-067B-430C-907B-29E5E2E370AB}">
      <dgm:prSet/>
      <dgm:spPr/>
      <dgm:t>
        <a:bodyPr/>
        <a:lstStyle/>
        <a:p>
          <a:endParaRPr lang="en-US" sz="4400"/>
        </a:p>
      </dgm:t>
    </dgm:pt>
    <dgm:pt modelId="{F3729708-97FF-426A-BBCF-BC1CD7A6C46F}" type="sibTrans" cxnId="{E215D7C7-067B-430C-907B-29E5E2E370AB}">
      <dgm:prSet/>
      <dgm:spPr/>
      <dgm:t>
        <a:bodyPr/>
        <a:lstStyle/>
        <a:p>
          <a:endParaRPr lang="en-US" sz="4400"/>
        </a:p>
      </dgm:t>
    </dgm:pt>
    <dgm:pt modelId="{CC867C31-4688-45E4-8DB1-1310B3B94377}">
      <dgm:prSet custT="1"/>
      <dgm:spPr>
        <a:noFill/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6 (6/5/20) Building Inclusive Organizations</a:t>
          </a:r>
        </a:p>
      </dgm:t>
    </dgm:pt>
    <dgm:pt modelId="{2D2B5988-515B-4C64-895C-93C62C702ABE}" type="parTrans" cxnId="{AE24557E-1254-4C26-B99A-938C5C09B1CE}">
      <dgm:prSet/>
      <dgm:spPr/>
      <dgm:t>
        <a:bodyPr/>
        <a:lstStyle/>
        <a:p>
          <a:endParaRPr lang="en-US" sz="4400"/>
        </a:p>
      </dgm:t>
    </dgm:pt>
    <dgm:pt modelId="{77897461-427D-4BB7-B369-DCDABB2FA367}" type="sibTrans" cxnId="{AE24557E-1254-4C26-B99A-938C5C09B1CE}">
      <dgm:prSet/>
      <dgm:spPr/>
      <dgm:t>
        <a:bodyPr/>
        <a:lstStyle/>
        <a:p>
          <a:endParaRPr lang="en-US" sz="4400"/>
        </a:p>
      </dgm:t>
    </dgm:pt>
    <dgm:pt modelId="{72F04B06-AD39-4498-8570-1B71E8979C11}">
      <dgm:prSet custT="1"/>
      <dgm:spPr>
        <a:solidFill>
          <a:srgbClr val="FFCB05"/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7 (6/12/20) Creating Change through Community</a:t>
          </a:r>
        </a:p>
      </dgm:t>
    </dgm:pt>
    <dgm:pt modelId="{919BE2CE-0E23-4B33-B414-942345A998EF}" type="parTrans" cxnId="{75E8473B-ECD4-4105-94C8-51B75A9B4CB1}">
      <dgm:prSet/>
      <dgm:spPr/>
      <dgm:t>
        <a:bodyPr/>
        <a:lstStyle/>
        <a:p>
          <a:endParaRPr lang="en-US" sz="4400"/>
        </a:p>
      </dgm:t>
    </dgm:pt>
    <dgm:pt modelId="{7941980C-B835-4372-B550-290BF46EBA1B}" type="sibTrans" cxnId="{75E8473B-ECD4-4105-94C8-51B75A9B4CB1}">
      <dgm:prSet/>
      <dgm:spPr/>
      <dgm:t>
        <a:bodyPr/>
        <a:lstStyle/>
        <a:p>
          <a:endParaRPr lang="en-US" sz="4400"/>
        </a:p>
      </dgm:t>
    </dgm:pt>
    <dgm:pt modelId="{E6DAF2FE-D158-4534-934D-A4CA80C69488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8 (6/19/20) Sustaining a Movement</a:t>
          </a:r>
        </a:p>
      </dgm:t>
    </dgm:pt>
    <dgm:pt modelId="{C7104DF1-F6A8-4E4F-B55A-798777641DB9}" type="parTrans" cxnId="{CDC319AE-2EA6-44F7-A065-942311CC5742}">
      <dgm:prSet/>
      <dgm:spPr/>
      <dgm:t>
        <a:bodyPr/>
        <a:lstStyle/>
        <a:p>
          <a:endParaRPr lang="en-US" sz="4400"/>
        </a:p>
      </dgm:t>
    </dgm:pt>
    <dgm:pt modelId="{F0786963-C871-46F7-AB26-2D6508C790F3}" type="sibTrans" cxnId="{CDC319AE-2EA6-44F7-A065-942311CC5742}">
      <dgm:prSet/>
      <dgm:spPr/>
      <dgm:t>
        <a:bodyPr/>
        <a:lstStyle/>
        <a:p>
          <a:endParaRPr lang="en-US" sz="4400"/>
        </a:p>
      </dgm:t>
    </dgm:pt>
    <dgm:pt modelId="{41E489EF-95A2-4103-9CA2-F90B80D8E40A}">
      <dgm:prSet custT="1"/>
      <dgm:spPr/>
      <dgm:t>
        <a:bodyPr/>
        <a:lstStyle/>
        <a:p>
          <a:r>
            <a:rPr lang="en-US" sz="1600" dirty="0"/>
            <a:t>Make-up sessions will take place Wednesdays at 4 p.m. Zoom info on the website.</a:t>
          </a:r>
        </a:p>
      </dgm:t>
    </dgm:pt>
    <dgm:pt modelId="{E6C46F2A-B4C5-4EC8-89CF-3AD8F00476C6}" type="parTrans" cxnId="{6DEC133A-656E-492E-8AF0-C453CB128A54}">
      <dgm:prSet/>
      <dgm:spPr/>
      <dgm:t>
        <a:bodyPr/>
        <a:lstStyle/>
        <a:p>
          <a:endParaRPr lang="en-US" sz="2800"/>
        </a:p>
      </dgm:t>
    </dgm:pt>
    <dgm:pt modelId="{88AB5C8B-5862-407B-81B2-50B2799637F8}" type="sibTrans" cxnId="{6DEC133A-656E-492E-8AF0-C453CB128A54}">
      <dgm:prSet/>
      <dgm:spPr/>
      <dgm:t>
        <a:bodyPr/>
        <a:lstStyle/>
        <a:p>
          <a:endParaRPr lang="en-US" sz="2800"/>
        </a:p>
      </dgm:t>
    </dgm:pt>
    <dgm:pt modelId="{0C19F0AA-853E-4A4B-A1BA-76E4335191FE}" type="pres">
      <dgm:prSet presAssocID="{20CDB646-5CB9-4733-B2F1-780C1F267404}" presName="linear" presStyleCnt="0">
        <dgm:presLayoutVars>
          <dgm:animLvl val="lvl"/>
          <dgm:resizeHandles val="exact"/>
        </dgm:presLayoutVars>
      </dgm:prSet>
      <dgm:spPr/>
    </dgm:pt>
    <dgm:pt modelId="{63E005D6-D991-46FC-9070-09ECB9E62AF0}" type="pres">
      <dgm:prSet presAssocID="{12BA8136-949A-4C34-A891-0CDA1B320287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A33F6917-488F-44F3-9EC4-7E266D34C8DC}" type="pres">
      <dgm:prSet presAssocID="{A8E15F43-491B-4127-B415-10927D49A6EA}" presName="spacer" presStyleCnt="0"/>
      <dgm:spPr/>
    </dgm:pt>
    <dgm:pt modelId="{073068A7-C588-4267-8978-B3EB80858E19}" type="pres">
      <dgm:prSet presAssocID="{D9BD423D-F295-44D2-9B67-AE0372822402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77F4F73A-E571-4B10-B483-3A1702FED624}" type="pres">
      <dgm:prSet presAssocID="{2F4CA2E7-94B8-4BC1-88AC-F9B8FCA0F20A}" presName="spacer" presStyleCnt="0"/>
      <dgm:spPr/>
    </dgm:pt>
    <dgm:pt modelId="{F0C0FBF9-7AB3-4129-A617-35BA99313D0E}" type="pres">
      <dgm:prSet presAssocID="{2DFD1186-F46C-4B19-B6C3-682672CB8FB0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D60019E9-4B15-4601-AE5B-17B7A75E0097}" type="pres">
      <dgm:prSet presAssocID="{62B04F52-93C4-407D-B96A-428375CBFE12}" presName="spacer" presStyleCnt="0"/>
      <dgm:spPr/>
    </dgm:pt>
    <dgm:pt modelId="{D55709C1-C855-4448-892A-3AAE3BA81F97}" type="pres">
      <dgm:prSet presAssocID="{0E03E13C-970B-4689-9B44-896B40F4B2D6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AF4F23BB-EC25-4E19-A4CE-7771C5B5D728}" type="pres">
      <dgm:prSet presAssocID="{75BA4845-83C1-452A-9A0D-F26AF9F6727C}" presName="spacer" presStyleCnt="0"/>
      <dgm:spPr/>
    </dgm:pt>
    <dgm:pt modelId="{386189AB-0E02-4AB8-A288-14476A18730F}" type="pres">
      <dgm:prSet presAssocID="{460898F0-5537-4470-95F7-868830321D9F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250EFB50-6832-403D-931D-E637B6ABD93F}" type="pres">
      <dgm:prSet presAssocID="{F3729708-97FF-426A-BBCF-BC1CD7A6C46F}" presName="spacer" presStyleCnt="0"/>
      <dgm:spPr/>
    </dgm:pt>
    <dgm:pt modelId="{903EAA85-010B-4148-BD1A-9F12769ACA61}" type="pres">
      <dgm:prSet presAssocID="{CC867C31-4688-45E4-8DB1-1310B3B94377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3126980D-6F16-4753-82B0-8ED49750A54E}" type="pres">
      <dgm:prSet presAssocID="{77897461-427D-4BB7-B369-DCDABB2FA367}" presName="spacer" presStyleCnt="0"/>
      <dgm:spPr/>
    </dgm:pt>
    <dgm:pt modelId="{B1E93340-C86C-4387-8CFC-200C68DF99D9}" type="pres">
      <dgm:prSet presAssocID="{72F04B06-AD39-4498-8570-1B71E8979C11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77981FD8-7A3F-4E59-9442-8445BE1B32AF}" type="pres">
      <dgm:prSet presAssocID="{7941980C-B835-4372-B550-290BF46EBA1B}" presName="spacer" presStyleCnt="0"/>
      <dgm:spPr/>
    </dgm:pt>
    <dgm:pt modelId="{6021FA2A-435D-4096-AFA9-4A3D9D6EF7B7}" type="pres">
      <dgm:prSet presAssocID="{E6DAF2FE-D158-4534-934D-A4CA80C69488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19CEFAF6-1AA8-4A0C-BC60-A4AF3D9E7394}" type="pres">
      <dgm:prSet presAssocID="{F0786963-C871-46F7-AB26-2D6508C790F3}" presName="spacer" presStyleCnt="0"/>
      <dgm:spPr/>
    </dgm:pt>
    <dgm:pt modelId="{3ABB8D66-AAB2-4CB3-9486-78E9FDC0E29E}" type="pres">
      <dgm:prSet presAssocID="{41E489EF-95A2-4103-9CA2-F90B80D8E40A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266D8221-A729-48F4-91DA-4614BA541B62}" type="presOf" srcId="{41E489EF-95A2-4103-9CA2-F90B80D8E40A}" destId="{3ABB8D66-AAB2-4CB3-9486-78E9FDC0E29E}" srcOrd="0" destOrd="0" presId="urn:microsoft.com/office/officeart/2005/8/layout/vList2"/>
    <dgm:cxn modelId="{76E3742E-31C3-4477-A4DD-C46E22EDF0BA}" type="presOf" srcId="{20CDB646-5CB9-4733-B2F1-780C1F267404}" destId="{0C19F0AA-853E-4A4B-A1BA-76E4335191FE}" srcOrd="0" destOrd="0" presId="urn:microsoft.com/office/officeart/2005/8/layout/vList2"/>
    <dgm:cxn modelId="{107E4A32-074D-4416-AECF-EEE767DEC28F}" type="presOf" srcId="{460898F0-5537-4470-95F7-868830321D9F}" destId="{386189AB-0E02-4AB8-A288-14476A18730F}" srcOrd="0" destOrd="0" presId="urn:microsoft.com/office/officeart/2005/8/layout/vList2"/>
    <dgm:cxn modelId="{6DEC133A-656E-492E-8AF0-C453CB128A54}" srcId="{20CDB646-5CB9-4733-B2F1-780C1F267404}" destId="{41E489EF-95A2-4103-9CA2-F90B80D8E40A}" srcOrd="8" destOrd="0" parTransId="{E6C46F2A-B4C5-4EC8-89CF-3AD8F00476C6}" sibTransId="{88AB5C8B-5862-407B-81B2-50B2799637F8}"/>
    <dgm:cxn modelId="{75E8473B-ECD4-4105-94C8-51B75A9B4CB1}" srcId="{20CDB646-5CB9-4733-B2F1-780C1F267404}" destId="{72F04B06-AD39-4498-8570-1B71E8979C11}" srcOrd="6" destOrd="0" parTransId="{919BE2CE-0E23-4B33-B414-942345A998EF}" sibTransId="{7941980C-B835-4372-B550-290BF46EBA1B}"/>
    <dgm:cxn modelId="{4E54C05C-60EE-470E-9A43-5D151532A3E6}" type="presOf" srcId="{D9BD423D-F295-44D2-9B67-AE0372822402}" destId="{073068A7-C588-4267-8978-B3EB80858E19}" srcOrd="0" destOrd="0" presId="urn:microsoft.com/office/officeart/2005/8/layout/vList2"/>
    <dgm:cxn modelId="{C4707047-E950-4B95-A09C-BB2420EE2473}" type="presOf" srcId="{12BA8136-949A-4C34-A891-0CDA1B320287}" destId="{63E005D6-D991-46FC-9070-09ECB9E62AF0}" srcOrd="0" destOrd="0" presId="urn:microsoft.com/office/officeart/2005/8/layout/vList2"/>
    <dgm:cxn modelId="{7ABBBB59-A52E-48CC-BF64-A469351D4648}" srcId="{20CDB646-5CB9-4733-B2F1-780C1F267404}" destId="{12BA8136-949A-4C34-A891-0CDA1B320287}" srcOrd="0" destOrd="0" parTransId="{9B33FD68-0AB9-41F2-B337-20ACDAC3FD62}" sibTransId="{A8E15F43-491B-4127-B415-10927D49A6EA}"/>
    <dgm:cxn modelId="{AE24557E-1254-4C26-B99A-938C5C09B1CE}" srcId="{20CDB646-5CB9-4733-B2F1-780C1F267404}" destId="{CC867C31-4688-45E4-8DB1-1310B3B94377}" srcOrd="5" destOrd="0" parTransId="{2D2B5988-515B-4C64-895C-93C62C702ABE}" sibTransId="{77897461-427D-4BB7-B369-DCDABB2FA367}"/>
    <dgm:cxn modelId="{F9DD288B-C9A6-4010-BEC9-242B93AA3928}" type="presOf" srcId="{72F04B06-AD39-4498-8570-1B71E8979C11}" destId="{B1E93340-C86C-4387-8CFC-200C68DF99D9}" srcOrd="0" destOrd="0" presId="urn:microsoft.com/office/officeart/2005/8/layout/vList2"/>
    <dgm:cxn modelId="{5D3D1D96-1FE0-4A80-9FCB-951C61674987}" srcId="{20CDB646-5CB9-4733-B2F1-780C1F267404}" destId="{0E03E13C-970B-4689-9B44-896B40F4B2D6}" srcOrd="3" destOrd="0" parTransId="{3CE345FB-8063-4C42-8A35-320E6FB9825C}" sibTransId="{75BA4845-83C1-452A-9A0D-F26AF9F6727C}"/>
    <dgm:cxn modelId="{4E299697-D629-4CEA-A369-81FC161BA00C}" srcId="{20CDB646-5CB9-4733-B2F1-780C1F267404}" destId="{D9BD423D-F295-44D2-9B67-AE0372822402}" srcOrd="1" destOrd="0" parTransId="{96F0666F-501F-469B-9738-B023BE9D6C3D}" sibTransId="{2F4CA2E7-94B8-4BC1-88AC-F9B8FCA0F20A}"/>
    <dgm:cxn modelId="{CDC319AE-2EA6-44F7-A065-942311CC5742}" srcId="{20CDB646-5CB9-4733-B2F1-780C1F267404}" destId="{E6DAF2FE-D158-4534-934D-A4CA80C69488}" srcOrd="7" destOrd="0" parTransId="{C7104DF1-F6A8-4E4F-B55A-798777641DB9}" sibTransId="{F0786963-C871-46F7-AB26-2D6508C790F3}"/>
    <dgm:cxn modelId="{98C266B4-9ED1-4292-A680-BB6E5E63369E}" type="presOf" srcId="{E6DAF2FE-D158-4534-934D-A4CA80C69488}" destId="{6021FA2A-435D-4096-AFA9-4A3D9D6EF7B7}" srcOrd="0" destOrd="0" presId="urn:microsoft.com/office/officeart/2005/8/layout/vList2"/>
    <dgm:cxn modelId="{E215D7C7-067B-430C-907B-29E5E2E370AB}" srcId="{20CDB646-5CB9-4733-B2F1-780C1F267404}" destId="{460898F0-5537-4470-95F7-868830321D9F}" srcOrd="4" destOrd="0" parTransId="{F6637798-B4F4-4DF5-BCD0-BC6EDA889382}" sibTransId="{F3729708-97FF-426A-BBCF-BC1CD7A6C46F}"/>
    <dgm:cxn modelId="{7A82EDCF-20EC-44C1-B998-08A7636CFF43}" type="presOf" srcId="{CC867C31-4688-45E4-8DB1-1310B3B94377}" destId="{903EAA85-010B-4148-BD1A-9F12769ACA61}" srcOrd="0" destOrd="0" presId="urn:microsoft.com/office/officeart/2005/8/layout/vList2"/>
    <dgm:cxn modelId="{A41351D0-597C-41DD-BB40-DF2F3866211B}" srcId="{20CDB646-5CB9-4733-B2F1-780C1F267404}" destId="{2DFD1186-F46C-4B19-B6C3-682672CB8FB0}" srcOrd="2" destOrd="0" parTransId="{4F3E5A5B-3BF0-467E-97F7-A25C34FED7F3}" sibTransId="{62B04F52-93C4-407D-B96A-428375CBFE12}"/>
    <dgm:cxn modelId="{55451DF7-FC18-4734-BA72-E21C8086C846}" type="presOf" srcId="{0E03E13C-970B-4689-9B44-896B40F4B2D6}" destId="{D55709C1-C855-4448-892A-3AAE3BA81F97}" srcOrd="0" destOrd="0" presId="urn:microsoft.com/office/officeart/2005/8/layout/vList2"/>
    <dgm:cxn modelId="{1B97C6F7-70EC-4F72-B0F7-6F3F0D39CD7C}" type="presOf" srcId="{2DFD1186-F46C-4B19-B6C3-682672CB8FB0}" destId="{F0C0FBF9-7AB3-4129-A617-35BA99313D0E}" srcOrd="0" destOrd="0" presId="urn:microsoft.com/office/officeart/2005/8/layout/vList2"/>
    <dgm:cxn modelId="{8874CCD3-F500-4C21-BD62-6915DCA919CF}" type="presParOf" srcId="{0C19F0AA-853E-4A4B-A1BA-76E4335191FE}" destId="{63E005D6-D991-46FC-9070-09ECB9E62AF0}" srcOrd="0" destOrd="0" presId="urn:microsoft.com/office/officeart/2005/8/layout/vList2"/>
    <dgm:cxn modelId="{5D387FA1-17F0-49DB-9694-D8317447DBB8}" type="presParOf" srcId="{0C19F0AA-853E-4A4B-A1BA-76E4335191FE}" destId="{A33F6917-488F-44F3-9EC4-7E266D34C8DC}" srcOrd="1" destOrd="0" presId="urn:microsoft.com/office/officeart/2005/8/layout/vList2"/>
    <dgm:cxn modelId="{2AE1EF92-0B4C-40FF-876B-8528DFEB45C4}" type="presParOf" srcId="{0C19F0AA-853E-4A4B-A1BA-76E4335191FE}" destId="{073068A7-C588-4267-8978-B3EB80858E19}" srcOrd="2" destOrd="0" presId="urn:microsoft.com/office/officeart/2005/8/layout/vList2"/>
    <dgm:cxn modelId="{44CE9243-D2CB-46C4-A22F-BC0EA69958A5}" type="presParOf" srcId="{0C19F0AA-853E-4A4B-A1BA-76E4335191FE}" destId="{77F4F73A-E571-4B10-B483-3A1702FED624}" srcOrd="3" destOrd="0" presId="urn:microsoft.com/office/officeart/2005/8/layout/vList2"/>
    <dgm:cxn modelId="{9F48ECFF-0F0B-4A24-BFF6-EF8D1C38CEF5}" type="presParOf" srcId="{0C19F0AA-853E-4A4B-A1BA-76E4335191FE}" destId="{F0C0FBF9-7AB3-4129-A617-35BA99313D0E}" srcOrd="4" destOrd="0" presId="urn:microsoft.com/office/officeart/2005/8/layout/vList2"/>
    <dgm:cxn modelId="{673BE42D-769F-4EB5-B4A7-9E3C3EEC78BA}" type="presParOf" srcId="{0C19F0AA-853E-4A4B-A1BA-76E4335191FE}" destId="{D60019E9-4B15-4601-AE5B-17B7A75E0097}" srcOrd="5" destOrd="0" presId="urn:microsoft.com/office/officeart/2005/8/layout/vList2"/>
    <dgm:cxn modelId="{4B8D833C-F661-4F06-AF5B-BB79D32F4294}" type="presParOf" srcId="{0C19F0AA-853E-4A4B-A1BA-76E4335191FE}" destId="{D55709C1-C855-4448-892A-3AAE3BA81F97}" srcOrd="6" destOrd="0" presId="urn:microsoft.com/office/officeart/2005/8/layout/vList2"/>
    <dgm:cxn modelId="{0E991FE6-80BE-495F-BA36-A5EF9FC0570B}" type="presParOf" srcId="{0C19F0AA-853E-4A4B-A1BA-76E4335191FE}" destId="{AF4F23BB-EC25-4E19-A4CE-7771C5B5D728}" srcOrd="7" destOrd="0" presId="urn:microsoft.com/office/officeart/2005/8/layout/vList2"/>
    <dgm:cxn modelId="{BC1C9CA0-32E5-42A4-9DD9-0982995AB30A}" type="presParOf" srcId="{0C19F0AA-853E-4A4B-A1BA-76E4335191FE}" destId="{386189AB-0E02-4AB8-A288-14476A18730F}" srcOrd="8" destOrd="0" presId="urn:microsoft.com/office/officeart/2005/8/layout/vList2"/>
    <dgm:cxn modelId="{A7A13ED2-D2EF-4609-A482-F43345D4D8DF}" type="presParOf" srcId="{0C19F0AA-853E-4A4B-A1BA-76E4335191FE}" destId="{250EFB50-6832-403D-931D-E637B6ABD93F}" srcOrd="9" destOrd="0" presId="urn:microsoft.com/office/officeart/2005/8/layout/vList2"/>
    <dgm:cxn modelId="{6FF37D2A-8329-486A-A3AD-18E2E8682A86}" type="presParOf" srcId="{0C19F0AA-853E-4A4B-A1BA-76E4335191FE}" destId="{903EAA85-010B-4148-BD1A-9F12769ACA61}" srcOrd="10" destOrd="0" presId="urn:microsoft.com/office/officeart/2005/8/layout/vList2"/>
    <dgm:cxn modelId="{A6373C2C-75F1-4B24-A8C8-3CB6D21B92F9}" type="presParOf" srcId="{0C19F0AA-853E-4A4B-A1BA-76E4335191FE}" destId="{3126980D-6F16-4753-82B0-8ED49750A54E}" srcOrd="11" destOrd="0" presId="urn:microsoft.com/office/officeart/2005/8/layout/vList2"/>
    <dgm:cxn modelId="{6F5A1FAC-EAAC-4BAD-A4A9-1D8B48356916}" type="presParOf" srcId="{0C19F0AA-853E-4A4B-A1BA-76E4335191FE}" destId="{B1E93340-C86C-4387-8CFC-200C68DF99D9}" srcOrd="12" destOrd="0" presId="urn:microsoft.com/office/officeart/2005/8/layout/vList2"/>
    <dgm:cxn modelId="{A803272E-A372-42DC-AB12-39606CA9FA68}" type="presParOf" srcId="{0C19F0AA-853E-4A4B-A1BA-76E4335191FE}" destId="{77981FD8-7A3F-4E59-9442-8445BE1B32AF}" srcOrd="13" destOrd="0" presId="urn:microsoft.com/office/officeart/2005/8/layout/vList2"/>
    <dgm:cxn modelId="{1B87F93B-6072-41D1-83AB-5F7B36ECA95B}" type="presParOf" srcId="{0C19F0AA-853E-4A4B-A1BA-76E4335191FE}" destId="{6021FA2A-435D-4096-AFA9-4A3D9D6EF7B7}" srcOrd="14" destOrd="0" presId="urn:microsoft.com/office/officeart/2005/8/layout/vList2"/>
    <dgm:cxn modelId="{B57395D7-E023-49EF-AF07-A05F43D1ABDD}" type="presParOf" srcId="{0C19F0AA-853E-4A4B-A1BA-76E4335191FE}" destId="{19CEFAF6-1AA8-4A0C-BC60-A4AF3D9E7394}" srcOrd="15" destOrd="0" presId="urn:microsoft.com/office/officeart/2005/8/layout/vList2"/>
    <dgm:cxn modelId="{77732D47-5724-4BA4-9695-145338AD0A61}" type="presParOf" srcId="{0C19F0AA-853E-4A4B-A1BA-76E4335191FE}" destId="{3ABB8D66-AAB2-4CB3-9486-78E9FDC0E29E}" srcOrd="16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2E7B27-40D0-4181-BA3D-5F5B2A1E8F24}" type="doc">
      <dgm:prSet loTypeId="urn:microsoft.com/office/officeart/2016/7/layout/VerticalSolidAction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AE5A6C9-740D-435A-A210-B190BB5A54F4}">
      <dgm:prSet/>
      <dgm:spPr/>
      <dgm:t>
        <a:bodyPr/>
        <a:lstStyle/>
        <a:p>
          <a:r>
            <a:rPr lang="en-US" dirty="0"/>
            <a:t>Advocate</a:t>
          </a:r>
        </a:p>
      </dgm:t>
    </dgm:pt>
    <dgm:pt modelId="{EE4AD9EC-429B-46BA-831D-8D18D2474C0B}" type="parTrans" cxnId="{DA2D4CE3-F26F-413E-8AEF-75094C6770A4}">
      <dgm:prSet/>
      <dgm:spPr/>
      <dgm:t>
        <a:bodyPr/>
        <a:lstStyle/>
        <a:p>
          <a:endParaRPr lang="en-US"/>
        </a:p>
      </dgm:t>
    </dgm:pt>
    <dgm:pt modelId="{250FCEF1-370A-4F17-AB57-682FC8D1B8C9}" type="sibTrans" cxnId="{DA2D4CE3-F26F-413E-8AEF-75094C6770A4}">
      <dgm:prSet/>
      <dgm:spPr/>
      <dgm:t>
        <a:bodyPr/>
        <a:lstStyle/>
        <a:p>
          <a:endParaRPr lang="en-US"/>
        </a:p>
      </dgm:t>
    </dgm:pt>
    <dgm:pt modelId="{2D12E728-06D0-49E6-82FF-1866F7845ECC}">
      <dgm:prSet custT="1"/>
      <dgm:spPr/>
      <dgm:t>
        <a:bodyPr/>
        <a:lstStyle/>
        <a:p>
          <a:r>
            <a:rPr lang="en-US" sz="2400" dirty="0"/>
            <a:t>Focus on </a:t>
          </a:r>
          <a:r>
            <a:rPr lang="en-US" sz="2400" b="0" dirty="0"/>
            <a:t>performance</a:t>
          </a:r>
          <a:r>
            <a:rPr lang="en-US" sz="2400" dirty="0"/>
            <a:t> and </a:t>
          </a:r>
          <a:r>
            <a:rPr lang="en-US" sz="2400" b="0" dirty="0"/>
            <a:t>results</a:t>
          </a:r>
          <a:r>
            <a:rPr lang="en-US" sz="2400" dirty="0"/>
            <a:t> for hiring, evaluation, salary, and promotion decisions</a:t>
          </a:r>
        </a:p>
        <a:p>
          <a:r>
            <a:rPr kumimoji="0" lang="en-US" sz="2400" b="0" i="0" u="none" strike="noStrike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xmlns:r="http://schemas.openxmlformats.org/officeDocument/2006/relationships" r:id="rId1"/>
            </a:rPr>
            <a:t>Get Empowered by AAUW</a:t>
          </a:r>
          <a:endParaRPr lang="en-US" sz="2400" dirty="0"/>
        </a:p>
      </dgm:t>
    </dgm:pt>
    <dgm:pt modelId="{25CDA3DA-1216-440F-B59F-A520FA218140}" type="parTrans" cxnId="{406E944A-D100-4530-9976-19EEE28EC265}">
      <dgm:prSet/>
      <dgm:spPr/>
      <dgm:t>
        <a:bodyPr/>
        <a:lstStyle/>
        <a:p>
          <a:endParaRPr lang="en-US"/>
        </a:p>
      </dgm:t>
    </dgm:pt>
    <dgm:pt modelId="{6F11E1E0-F44D-400D-9B3F-8AD235D5E716}" type="sibTrans" cxnId="{406E944A-D100-4530-9976-19EEE28EC265}">
      <dgm:prSet/>
      <dgm:spPr/>
      <dgm:t>
        <a:bodyPr/>
        <a:lstStyle/>
        <a:p>
          <a:endParaRPr lang="en-US"/>
        </a:p>
      </dgm:t>
    </dgm:pt>
    <dgm:pt modelId="{6DCD1F13-AAE0-4617-A59E-A51F9ADC1929}">
      <dgm:prSet/>
      <dgm:spPr/>
      <dgm:t>
        <a:bodyPr/>
        <a:lstStyle/>
        <a:p>
          <a:r>
            <a:rPr lang="en-US" dirty="0"/>
            <a:t>Reframe</a:t>
          </a:r>
        </a:p>
      </dgm:t>
    </dgm:pt>
    <dgm:pt modelId="{04DA5F69-3496-4E28-A439-FDD587B2BA37}" type="parTrans" cxnId="{D69E1392-7B3A-4820-8F22-11A9FF942713}">
      <dgm:prSet/>
      <dgm:spPr/>
      <dgm:t>
        <a:bodyPr/>
        <a:lstStyle/>
        <a:p>
          <a:endParaRPr lang="en-US"/>
        </a:p>
      </dgm:t>
    </dgm:pt>
    <dgm:pt modelId="{B6CC972C-6493-4716-A380-FF64849F8CB8}" type="sibTrans" cxnId="{D69E1392-7B3A-4820-8F22-11A9FF942713}">
      <dgm:prSet/>
      <dgm:spPr/>
      <dgm:t>
        <a:bodyPr/>
        <a:lstStyle/>
        <a:p>
          <a:endParaRPr lang="en-US"/>
        </a:p>
      </dgm:t>
    </dgm:pt>
    <dgm:pt modelId="{1C653CDD-30D1-4757-9379-CD88C011F704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400" dirty="0"/>
            <a:t>Identify biases that limit women and other marginalized groups  </a:t>
          </a:r>
        </a:p>
        <a:p>
          <a:pPr>
            <a:buFont typeface="Arial" panose="020B0604020202020204" pitchFamily="34" charset="0"/>
            <a:buChar char="•"/>
          </a:pPr>
          <a:r>
            <a:rPr kumimoji="0" lang="en-US" sz="2400" b="0" i="0" u="none" strike="noStrike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xmlns:r="http://schemas.openxmlformats.org/officeDocument/2006/relationships" r:id="rId2"/>
            </a:rPr>
            <a:t>50 Ways to Fight Bias by Lean In</a:t>
          </a:r>
          <a:endParaRPr lang="en-US" sz="2400" dirty="0"/>
        </a:p>
      </dgm:t>
    </dgm:pt>
    <dgm:pt modelId="{5D3E8422-CB5E-4F51-BB13-A699B4ED6829}" type="parTrans" cxnId="{BDDAC4EF-250D-4B95-9FAA-2578BB9F8502}">
      <dgm:prSet/>
      <dgm:spPr/>
      <dgm:t>
        <a:bodyPr/>
        <a:lstStyle/>
        <a:p>
          <a:endParaRPr lang="en-US"/>
        </a:p>
      </dgm:t>
    </dgm:pt>
    <dgm:pt modelId="{8D91FEBE-4B1D-40BF-B9BB-D755E3077A43}" type="sibTrans" cxnId="{BDDAC4EF-250D-4B95-9FAA-2578BB9F8502}">
      <dgm:prSet/>
      <dgm:spPr/>
      <dgm:t>
        <a:bodyPr/>
        <a:lstStyle/>
        <a:p>
          <a:endParaRPr lang="en-US"/>
        </a:p>
      </dgm:t>
    </dgm:pt>
    <dgm:pt modelId="{E0E4127C-B6DA-4DB1-93B7-FA9D51806B16}">
      <dgm:prSet custT="1"/>
      <dgm:spPr/>
      <dgm:t>
        <a:bodyPr/>
        <a:lstStyle/>
        <a:p>
          <a:r>
            <a:rPr lang="en-US" sz="2400" dirty="0"/>
            <a:t>Engage </a:t>
          </a:r>
          <a:r>
            <a:rPr lang="en-US" sz="2400" b="0" dirty="0"/>
            <a:t>men/senior leaders </a:t>
          </a:r>
          <a:r>
            <a:rPr lang="en-US" sz="2400" dirty="0"/>
            <a:t>in mentorship and sponsorship to increase visibility and access </a:t>
          </a:r>
        </a:p>
        <a:p>
          <a:r>
            <a:rPr kumimoji="0" lang="en-US" sz="2400" b="0" i="0" u="none" strike="noStrike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xmlns:r="http://schemas.openxmlformats.org/officeDocument/2006/relationships" r:id="rId3"/>
            </a:rPr>
            <a:t>Male Allyship Awareness by AFP</a:t>
          </a:r>
          <a:endParaRPr lang="en-US" sz="2400" dirty="0"/>
        </a:p>
      </dgm:t>
    </dgm:pt>
    <dgm:pt modelId="{A7E2FF1E-99A3-4989-8721-43A87C10B631}" type="parTrans" cxnId="{054B2034-6E6E-4738-A1F0-5EF4F73075DA}">
      <dgm:prSet/>
      <dgm:spPr/>
      <dgm:t>
        <a:bodyPr/>
        <a:lstStyle/>
        <a:p>
          <a:endParaRPr lang="en-US"/>
        </a:p>
      </dgm:t>
    </dgm:pt>
    <dgm:pt modelId="{7BCAA788-211C-49C1-9AF6-679B40BEB954}" type="sibTrans" cxnId="{054B2034-6E6E-4738-A1F0-5EF4F73075DA}">
      <dgm:prSet/>
      <dgm:spPr/>
      <dgm:t>
        <a:bodyPr/>
        <a:lstStyle/>
        <a:p>
          <a:endParaRPr lang="en-US"/>
        </a:p>
      </dgm:t>
    </dgm:pt>
    <dgm:pt modelId="{7EB73490-652C-4729-936B-3575AE809136}">
      <dgm:prSet phldrT="[Text]"/>
      <dgm:spPr/>
      <dgm:t>
        <a:bodyPr/>
        <a:lstStyle/>
        <a:p>
          <a:r>
            <a:rPr lang="en-US" dirty="0"/>
            <a:t>Navigate</a:t>
          </a:r>
        </a:p>
      </dgm:t>
    </dgm:pt>
    <dgm:pt modelId="{580581C2-26EC-4CB8-B196-E54B440B1A49}" type="parTrans" cxnId="{FA075EC6-0062-4B71-AFC3-4D633564B82F}">
      <dgm:prSet/>
      <dgm:spPr/>
      <dgm:t>
        <a:bodyPr/>
        <a:lstStyle/>
        <a:p>
          <a:endParaRPr lang="en-US"/>
        </a:p>
      </dgm:t>
    </dgm:pt>
    <dgm:pt modelId="{04BD1307-4C29-4780-8A99-121DE7E8FD0F}" type="sibTrans" cxnId="{FA075EC6-0062-4B71-AFC3-4D633564B82F}">
      <dgm:prSet/>
      <dgm:spPr/>
      <dgm:t>
        <a:bodyPr/>
        <a:lstStyle/>
        <a:p>
          <a:endParaRPr lang="en-US"/>
        </a:p>
      </dgm:t>
    </dgm:pt>
    <dgm:pt modelId="{6C182C47-081B-4CE1-82CE-B7C8581E3FF6}" type="pres">
      <dgm:prSet presAssocID="{302E7B27-40D0-4181-BA3D-5F5B2A1E8F24}" presName="Name0" presStyleCnt="0">
        <dgm:presLayoutVars>
          <dgm:dir/>
          <dgm:animLvl val="lvl"/>
          <dgm:resizeHandles val="exact"/>
        </dgm:presLayoutVars>
      </dgm:prSet>
      <dgm:spPr/>
    </dgm:pt>
    <dgm:pt modelId="{9EA56A89-2604-4273-AC8E-F1A43125BE8C}" type="pres">
      <dgm:prSet presAssocID="{6DCD1F13-AAE0-4617-A59E-A51F9ADC1929}" presName="linNode" presStyleCnt="0"/>
      <dgm:spPr/>
    </dgm:pt>
    <dgm:pt modelId="{785B3CBC-27A8-4E56-B2B4-E98D94FEF1F6}" type="pres">
      <dgm:prSet presAssocID="{6DCD1F13-AAE0-4617-A59E-A51F9ADC1929}" presName="parentText" presStyleLbl="alignNode1" presStyleIdx="0" presStyleCnt="3">
        <dgm:presLayoutVars>
          <dgm:chMax val="1"/>
          <dgm:bulletEnabled/>
        </dgm:presLayoutVars>
      </dgm:prSet>
      <dgm:spPr/>
    </dgm:pt>
    <dgm:pt modelId="{57DD2C4B-E393-4949-8F26-BB9E367D0DC7}" type="pres">
      <dgm:prSet presAssocID="{6DCD1F13-AAE0-4617-A59E-A51F9ADC1929}" presName="descendantText" presStyleLbl="alignAccFollowNode1" presStyleIdx="0" presStyleCnt="3" custLinFactNeighborX="8607" custLinFactNeighborY="-775">
        <dgm:presLayoutVars>
          <dgm:bulletEnabled/>
        </dgm:presLayoutVars>
      </dgm:prSet>
      <dgm:spPr/>
    </dgm:pt>
    <dgm:pt modelId="{6DB3402A-493F-4464-96AB-3D088C5884CB}" type="pres">
      <dgm:prSet presAssocID="{B6CC972C-6493-4716-A380-FF64849F8CB8}" presName="sp" presStyleCnt="0"/>
      <dgm:spPr/>
    </dgm:pt>
    <dgm:pt modelId="{E216EA6F-9379-44C5-82F7-61A53CA7A256}" type="pres">
      <dgm:prSet presAssocID="{7EB73490-652C-4729-936B-3575AE809136}" presName="linNode" presStyleCnt="0"/>
      <dgm:spPr/>
    </dgm:pt>
    <dgm:pt modelId="{67A5320A-5301-4E23-8198-2C6E9F0DFBA8}" type="pres">
      <dgm:prSet presAssocID="{7EB73490-652C-4729-936B-3575AE809136}" presName="parentText" presStyleLbl="alignNode1" presStyleIdx="1" presStyleCnt="3">
        <dgm:presLayoutVars>
          <dgm:chMax val="1"/>
          <dgm:bulletEnabled/>
        </dgm:presLayoutVars>
      </dgm:prSet>
      <dgm:spPr/>
    </dgm:pt>
    <dgm:pt modelId="{1BCAB9D6-CBF5-4D3A-8C2B-6550A9FEA7E2}" type="pres">
      <dgm:prSet presAssocID="{7EB73490-652C-4729-936B-3575AE809136}" presName="descendantText" presStyleLbl="alignAccFollowNode1" presStyleIdx="1" presStyleCnt="3">
        <dgm:presLayoutVars>
          <dgm:bulletEnabled/>
        </dgm:presLayoutVars>
      </dgm:prSet>
      <dgm:spPr/>
    </dgm:pt>
    <dgm:pt modelId="{5C687C0A-B96D-48BA-A49C-5C0ED0F42F55}" type="pres">
      <dgm:prSet presAssocID="{04BD1307-4C29-4780-8A99-121DE7E8FD0F}" presName="sp" presStyleCnt="0"/>
      <dgm:spPr/>
    </dgm:pt>
    <dgm:pt modelId="{1846112B-04E8-458F-9FA1-B24839FE75E6}" type="pres">
      <dgm:prSet presAssocID="{FAE5A6C9-740D-435A-A210-B190BB5A54F4}" presName="linNode" presStyleCnt="0"/>
      <dgm:spPr/>
    </dgm:pt>
    <dgm:pt modelId="{E7B1219A-0095-4736-9152-7B80CE6A1B13}" type="pres">
      <dgm:prSet presAssocID="{FAE5A6C9-740D-435A-A210-B190BB5A54F4}" presName="parentText" presStyleLbl="alignNode1" presStyleIdx="2" presStyleCnt="3">
        <dgm:presLayoutVars>
          <dgm:chMax val="1"/>
          <dgm:bulletEnabled/>
        </dgm:presLayoutVars>
      </dgm:prSet>
      <dgm:spPr/>
    </dgm:pt>
    <dgm:pt modelId="{432FF164-C903-485D-83A6-454FFA8EEAA8}" type="pres">
      <dgm:prSet presAssocID="{FAE5A6C9-740D-435A-A210-B190BB5A54F4}" presName="descendantText" presStyleLbl="alignAccFollowNode1" presStyleIdx="2" presStyleCnt="3">
        <dgm:presLayoutVars>
          <dgm:bulletEnabled/>
        </dgm:presLayoutVars>
      </dgm:prSet>
      <dgm:spPr/>
    </dgm:pt>
  </dgm:ptLst>
  <dgm:cxnLst>
    <dgm:cxn modelId="{054B2034-6E6E-4738-A1F0-5EF4F73075DA}" srcId="{7EB73490-652C-4729-936B-3575AE809136}" destId="{E0E4127C-B6DA-4DB1-93B7-FA9D51806B16}" srcOrd="0" destOrd="0" parTransId="{A7E2FF1E-99A3-4989-8721-43A87C10B631}" sibTransId="{7BCAA788-211C-49C1-9AF6-679B40BEB954}"/>
    <dgm:cxn modelId="{49A2865B-32A6-4A0A-B6A4-565ACC1A359E}" type="presOf" srcId="{1C653CDD-30D1-4757-9379-CD88C011F704}" destId="{57DD2C4B-E393-4949-8F26-BB9E367D0DC7}" srcOrd="0" destOrd="0" presId="urn:microsoft.com/office/officeart/2016/7/layout/VerticalSolidActionList"/>
    <dgm:cxn modelId="{0CFDBF60-8F36-4157-8C9C-319D3F09D445}" type="presOf" srcId="{302E7B27-40D0-4181-BA3D-5F5B2A1E8F24}" destId="{6C182C47-081B-4CE1-82CE-B7C8581E3FF6}" srcOrd="0" destOrd="0" presId="urn:microsoft.com/office/officeart/2016/7/layout/VerticalSolidActionList"/>
    <dgm:cxn modelId="{406E944A-D100-4530-9976-19EEE28EC265}" srcId="{FAE5A6C9-740D-435A-A210-B190BB5A54F4}" destId="{2D12E728-06D0-49E6-82FF-1866F7845ECC}" srcOrd="0" destOrd="0" parTransId="{25CDA3DA-1216-440F-B59F-A520FA218140}" sibTransId="{6F11E1E0-F44D-400D-9B3F-8AD235D5E716}"/>
    <dgm:cxn modelId="{C96EED73-A068-4954-A503-4DEBD9203E43}" type="presOf" srcId="{2D12E728-06D0-49E6-82FF-1866F7845ECC}" destId="{432FF164-C903-485D-83A6-454FFA8EEAA8}" srcOrd="0" destOrd="0" presId="urn:microsoft.com/office/officeart/2016/7/layout/VerticalSolidActionList"/>
    <dgm:cxn modelId="{7BA3F577-6F69-447C-9C0D-0ABAAA098301}" type="presOf" srcId="{E0E4127C-B6DA-4DB1-93B7-FA9D51806B16}" destId="{1BCAB9D6-CBF5-4D3A-8C2B-6550A9FEA7E2}" srcOrd="0" destOrd="0" presId="urn:microsoft.com/office/officeart/2016/7/layout/VerticalSolidActionList"/>
    <dgm:cxn modelId="{0B9B2278-56E9-4C11-A1C3-982BCFADC5ED}" type="presOf" srcId="{6DCD1F13-AAE0-4617-A59E-A51F9ADC1929}" destId="{785B3CBC-27A8-4E56-B2B4-E98D94FEF1F6}" srcOrd="0" destOrd="0" presId="urn:microsoft.com/office/officeart/2016/7/layout/VerticalSolidActionList"/>
    <dgm:cxn modelId="{1CE24C7C-58EE-4499-A5EA-A620A6427904}" type="presOf" srcId="{7EB73490-652C-4729-936B-3575AE809136}" destId="{67A5320A-5301-4E23-8198-2C6E9F0DFBA8}" srcOrd="0" destOrd="0" presId="urn:microsoft.com/office/officeart/2016/7/layout/VerticalSolidActionList"/>
    <dgm:cxn modelId="{ADE21A8C-716E-4147-9D96-07DC2EC99EAA}" type="presOf" srcId="{FAE5A6C9-740D-435A-A210-B190BB5A54F4}" destId="{E7B1219A-0095-4736-9152-7B80CE6A1B13}" srcOrd="0" destOrd="0" presId="urn:microsoft.com/office/officeart/2016/7/layout/VerticalSolidActionList"/>
    <dgm:cxn modelId="{D69E1392-7B3A-4820-8F22-11A9FF942713}" srcId="{302E7B27-40D0-4181-BA3D-5F5B2A1E8F24}" destId="{6DCD1F13-AAE0-4617-A59E-A51F9ADC1929}" srcOrd="0" destOrd="0" parTransId="{04DA5F69-3496-4E28-A439-FDD587B2BA37}" sibTransId="{B6CC972C-6493-4716-A380-FF64849F8CB8}"/>
    <dgm:cxn modelId="{FA075EC6-0062-4B71-AFC3-4D633564B82F}" srcId="{302E7B27-40D0-4181-BA3D-5F5B2A1E8F24}" destId="{7EB73490-652C-4729-936B-3575AE809136}" srcOrd="1" destOrd="0" parTransId="{580581C2-26EC-4CB8-B196-E54B440B1A49}" sibTransId="{04BD1307-4C29-4780-8A99-121DE7E8FD0F}"/>
    <dgm:cxn modelId="{DA2D4CE3-F26F-413E-8AEF-75094C6770A4}" srcId="{302E7B27-40D0-4181-BA3D-5F5B2A1E8F24}" destId="{FAE5A6C9-740D-435A-A210-B190BB5A54F4}" srcOrd="2" destOrd="0" parTransId="{EE4AD9EC-429B-46BA-831D-8D18D2474C0B}" sibTransId="{250FCEF1-370A-4F17-AB57-682FC8D1B8C9}"/>
    <dgm:cxn modelId="{BDDAC4EF-250D-4B95-9FAA-2578BB9F8502}" srcId="{6DCD1F13-AAE0-4617-A59E-A51F9ADC1929}" destId="{1C653CDD-30D1-4757-9379-CD88C011F704}" srcOrd="0" destOrd="0" parTransId="{5D3E8422-CB5E-4F51-BB13-A699B4ED6829}" sibTransId="{8D91FEBE-4B1D-40BF-B9BB-D755E3077A43}"/>
    <dgm:cxn modelId="{409ED778-3EA3-4DAD-B7AA-5D905459BD89}" type="presParOf" srcId="{6C182C47-081B-4CE1-82CE-B7C8581E3FF6}" destId="{9EA56A89-2604-4273-AC8E-F1A43125BE8C}" srcOrd="0" destOrd="0" presId="urn:microsoft.com/office/officeart/2016/7/layout/VerticalSolidActionList"/>
    <dgm:cxn modelId="{B04D5B50-CF96-4F79-ADAA-0525F711EAC6}" type="presParOf" srcId="{9EA56A89-2604-4273-AC8E-F1A43125BE8C}" destId="{785B3CBC-27A8-4E56-B2B4-E98D94FEF1F6}" srcOrd="0" destOrd="0" presId="urn:microsoft.com/office/officeart/2016/7/layout/VerticalSolidActionList"/>
    <dgm:cxn modelId="{96D61A8C-7AA3-431D-A8FA-C76521714586}" type="presParOf" srcId="{9EA56A89-2604-4273-AC8E-F1A43125BE8C}" destId="{57DD2C4B-E393-4949-8F26-BB9E367D0DC7}" srcOrd="1" destOrd="0" presId="urn:microsoft.com/office/officeart/2016/7/layout/VerticalSolidActionList"/>
    <dgm:cxn modelId="{E191A1CB-CF50-4E09-A952-F87882E0378D}" type="presParOf" srcId="{6C182C47-081B-4CE1-82CE-B7C8581E3FF6}" destId="{6DB3402A-493F-4464-96AB-3D088C5884CB}" srcOrd="1" destOrd="0" presId="urn:microsoft.com/office/officeart/2016/7/layout/VerticalSolidActionList"/>
    <dgm:cxn modelId="{309A2A21-F84B-470F-8F29-4D52E1E85211}" type="presParOf" srcId="{6C182C47-081B-4CE1-82CE-B7C8581E3FF6}" destId="{E216EA6F-9379-44C5-82F7-61A53CA7A256}" srcOrd="2" destOrd="0" presId="urn:microsoft.com/office/officeart/2016/7/layout/VerticalSolidActionList"/>
    <dgm:cxn modelId="{F36788D1-18B0-4052-AC39-F69EFF612E4B}" type="presParOf" srcId="{E216EA6F-9379-44C5-82F7-61A53CA7A256}" destId="{67A5320A-5301-4E23-8198-2C6E9F0DFBA8}" srcOrd="0" destOrd="0" presId="urn:microsoft.com/office/officeart/2016/7/layout/VerticalSolidActionList"/>
    <dgm:cxn modelId="{FC721CD1-F0F4-43EA-8E58-38C1BEC48779}" type="presParOf" srcId="{E216EA6F-9379-44C5-82F7-61A53CA7A256}" destId="{1BCAB9D6-CBF5-4D3A-8C2B-6550A9FEA7E2}" srcOrd="1" destOrd="0" presId="urn:microsoft.com/office/officeart/2016/7/layout/VerticalSolidActionList"/>
    <dgm:cxn modelId="{7F034E26-CCC0-4155-BCA5-23BA0C0B3A07}" type="presParOf" srcId="{6C182C47-081B-4CE1-82CE-B7C8581E3FF6}" destId="{5C687C0A-B96D-48BA-A49C-5C0ED0F42F55}" srcOrd="3" destOrd="0" presId="urn:microsoft.com/office/officeart/2016/7/layout/VerticalSolidActionList"/>
    <dgm:cxn modelId="{84054909-C4E7-4608-928B-24AC1DD7339F}" type="presParOf" srcId="{6C182C47-081B-4CE1-82CE-B7C8581E3FF6}" destId="{1846112B-04E8-458F-9FA1-B24839FE75E6}" srcOrd="4" destOrd="0" presId="urn:microsoft.com/office/officeart/2016/7/layout/VerticalSolidActionList"/>
    <dgm:cxn modelId="{CE962175-8B6F-43D1-B46D-8DD048D47811}" type="presParOf" srcId="{1846112B-04E8-458F-9FA1-B24839FE75E6}" destId="{E7B1219A-0095-4736-9152-7B80CE6A1B13}" srcOrd="0" destOrd="0" presId="urn:microsoft.com/office/officeart/2016/7/layout/VerticalSolidActionList"/>
    <dgm:cxn modelId="{83510C51-D9F8-4FAE-B97A-53FA2E0DE30E}" type="presParOf" srcId="{1846112B-04E8-458F-9FA1-B24839FE75E6}" destId="{432FF164-C903-485D-83A6-454FFA8EEAA8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C49491-DF37-4EFB-AF84-C6D475B91B2F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7326C7A-3ECD-43FA-845E-C287C1309640}">
      <dgm:prSet phldrT="[Text]"/>
      <dgm:spPr>
        <a:solidFill>
          <a:schemeClr val="bg1"/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Social Movement</a:t>
          </a:r>
        </a:p>
      </dgm:t>
    </dgm:pt>
    <dgm:pt modelId="{229736B5-8DF0-4B0B-AEE0-7A2DDF401E60}" type="parTrans" cxnId="{AB78309D-EFA6-4F65-A6E8-0041FD0A4513}">
      <dgm:prSet/>
      <dgm:spPr/>
      <dgm:t>
        <a:bodyPr/>
        <a:lstStyle/>
        <a:p>
          <a:endParaRPr lang="en-US"/>
        </a:p>
      </dgm:t>
    </dgm:pt>
    <dgm:pt modelId="{16D54299-FDB9-4DF3-BBAF-38E2B4AD9EC3}" type="sibTrans" cxnId="{AB78309D-EFA6-4F65-A6E8-0041FD0A4513}">
      <dgm:prSet/>
      <dgm:spPr/>
      <dgm:t>
        <a:bodyPr/>
        <a:lstStyle/>
        <a:p>
          <a:endParaRPr lang="en-US"/>
        </a:p>
      </dgm:t>
    </dgm:pt>
    <dgm:pt modelId="{6D24695D-FC81-4412-9896-434710CEF1DD}">
      <dgm:prSet phldrT="[Text]"/>
      <dgm:spPr/>
      <dgm:t>
        <a:bodyPr/>
        <a:lstStyle/>
        <a:p>
          <a:r>
            <a:rPr lang="en-US" dirty="0"/>
            <a:t>Civil Rights</a:t>
          </a:r>
        </a:p>
      </dgm:t>
    </dgm:pt>
    <dgm:pt modelId="{FE91CF4F-367E-4787-827A-EBD96B0A7D52}" type="parTrans" cxnId="{D1EDB947-F6B5-4347-B4AF-D2FB728C57A4}">
      <dgm:prSet/>
      <dgm:spPr/>
      <dgm:t>
        <a:bodyPr/>
        <a:lstStyle/>
        <a:p>
          <a:endParaRPr lang="en-US"/>
        </a:p>
      </dgm:t>
    </dgm:pt>
    <dgm:pt modelId="{6840CF56-94E0-4137-827A-00BDFD7710DD}" type="sibTrans" cxnId="{D1EDB947-F6B5-4347-B4AF-D2FB728C57A4}">
      <dgm:prSet/>
      <dgm:spPr/>
      <dgm:t>
        <a:bodyPr/>
        <a:lstStyle/>
        <a:p>
          <a:endParaRPr lang="en-US"/>
        </a:p>
      </dgm:t>
    </dgm:pt>
    <dgm:pt modelId="{CB5314EA-437A-4203-B0F9-3A310BE197F5}">
      <dgm:prSet phldrT="[Text]"/>
      <dgm:spPr/>
      <dgm:t>
        <a:bodyPr/>
        <a:lstStyle/>
        <a:p>
          <a:r>
            <a:rPr lang="en-US" dirty="0"/>
            <a:t>LGBT Rights</a:t>
          </a:r>
        </a:p>
      </dgm:t>
    </dgm:pt>
    <dgm:pt modelId="{A4A145ED-13F3-4DC5-8C2A-594D1BE4C833}" type="parTrans" cxnId="{604C89BB-DD8A-4FB6-9945-D9B1F464BA62}">
      <dgm:prSet/>
      <dgm:spPr/>
      <dgm:t>
        <a:bodyPr/>
        <a:lstStyle/>
        <a:p>
          <a:endParaRPr lang="en-US"/>
        </a:p>
      </dgm:t>
    </dgm:pt>
    <dgm:pt modelId="{B4DC3B38-5A47-4D4D-AE11-D0F39B9599FD}" type="sibTrans" cxnId="{604C89BB-DD8A-4FB6-9945-D9B1F464BA62}">
      <dgm:prSet/>
      <dgm:spPr/>
      <dgm:t>
        <a:bodyPr/>
        <a:lstStyle/>
        <a:p>
          <a:endParaRPr lang="en-US"/>
        </a:p>
      </dgm:t>
    </dgm:pt>
    <dgm:pt modelId="{0186F277-1A59-4562-B952-47C3659BBC11}">
      <dgm:prSet phldrT="[Text]"/>
      <dgm:spPr>
        <a:solidFill>
          <a:schemeClr val="bg1"/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Allies</a:t>
          </a:r>
        </a:p>
      </dgm:t>
    </dgm:pt>
    <dgm:pt modelId="{8C355695-45FA-40B1-9821-5EC201EBF204}" type="parTrans" cxnId="{D5E3F723-D1CE-4581-A590-90488A741928}">
      <dgm:prSet/>
      <dgm:spPr/>
      <dgm:t>
        <a:bodyPr/>
        <a:lstStyle/>
        <a:p>
          <a:endParaRPr lang="en-US"/>
        </a:p>
      </dgm:t>
    </dgm:pt>
    <dgm:pt modelId="{FD4C30D5-E346-4273-9131-21575544B291}" type="sibTrans" cxnId="{D5E3F723-D1CE-4581-A590-90488A741928}">
      <dgm:prSet/>
      <dgm:spPr/>
      <dgm:t>
        <a:bodyPr/>
        <a:lstStyle/>
        <a:p>
          <a:endParaRPr lang="en-US"/>
        </a:p>
      </dgm:t>
    </dgm:pt>
    <dgm:pt modelId="{55A8FA5F-BA75-49EA-BA53-438A097E616D}">
      <dgm:prSet phldrT="[Text]"/>
      <dgm:spPr/>
      <dgm:t>
        <a:bodyPr/>
        <a:lstStyle/>
        <a:p>
          <a:r>
            <a:rPr lang="en-US" dirty="0"/>
            <a:t>Northern Whites</a:t>
          </a:r>
        </a:p>
      </dgm:t>
    </dgm:pt>
    <dgm:pt modelId="{2FCE0879-0362-439D-8C83-4ADEF22CBF36}" type="parTrans" cxnId="{182E6C28-BB77-4292-A254-EEA0CD38F123}">
      <dgm:prSet/>
      <dgm:spPr/>
      <dgm:t>
        <a:bodyPr/>
        <a:lstStyle/>
        <a:p>
          <a:endParaRPr lang="en-US"/>
        </a:p>
      </dgm:t>
    </dgm:pt>
    <dgm:pt modelId="{C7CED9C3-E8D7-43F9-A0A6-B5F5B2420DB7}" type="sibTrans" cxnId="{182E6C28-BB77-4292-A254-EEA0CD38F123}">
      <dgm:prSet/>
      <dgm:spPr/>
      <dgm:t>
        <a:bodyPr/>
        <a:lstStyle/>
        <a:p>
          <a:endParaRPr lang="en-US"/>
        </a:p>
      </dgm:t>
    </dgm:pt>
    <dgm:pt modelId="{1EF47689-7BB5-4C11-8D24-00F87C49B5F0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/>
            <a:t>Heterosexual Liberals</a:t>
          </a:r>
        </a:p>
      </dgm:t>
    </dgm:pt>
    <dgm:pt modelId="{F2ED4783-F00F-4130-A951-63499520EAD0}" type="parTrans" cxnId="{334B6F10-9AB1-4097-97EC-DA3560C2D22D}">
      <dgm:prSet/>
      <dgm:spPr/>
      <dgm:t>
        <a:bodyPr/>
        <a:lstStyle/>
        <a:p>
          <a:endParaRPr lang="en-US"/>
        </a:p>
      </dgm:t>
    </dgm:pt>
    <dgm:pt modelId="{7C091A15-FD72-4CA0-A1FA-9C589A5853BB}" type="sibTrans" cxnId="{334B6F10-9AB1-4097-97EC-DA3560C2D22D}">
      <dgm:prSet/>
      <dgm:spPr/>
      <dgm:t>
        <a:bodyPr/>
        <a:lstStyle/>
        <a:p>
          <a:endParaRPr lang="en-US"/>
        </a:p>
      </dgm:t>
    </dgm:pt>
    <dgm:pt modelId="{2D9ED873-7C61-4C07-8181-BDEA6D3A3615}">
      <dgm:prSet phldrT="[Text]"/>
      <dgm:spPr/>
      <dgm:t>
        <a:bodyPr/>
        <a:lstStyle/>
        <a:p>
          <a:r>
            <a:rPr lang="en-US" dirty="0"/>
            <a:t>Women’s Suffrage</a:t>
          </a:r>
        </a:p>
      </dgm:t>
    </dgm:pt>
    <dgm:pt modelId="{BFA2BDE3-DEBD-4D9A-9247-39F099D7C2E7}" type="parTrans" cxnId="{10AD5DBD-A762-49CC-9177-61D155F4731C}">
      <dgm:prSet/>
      <dgm:spPr/>
      <dgm:t>
        <a:bodyPr/>
        <a:lstStyle/>
        <a:p>
          <a:endParaRPr lang="en-US"/>
        </a:p>
      </dgm:t>
    </dgm:pt>
    <dgm:pt modelId="{437AA70C-457A-4318-BC53-9A2F79B9525D}" type="sibTrans" cxnId="{10AD5DBD-A762-49CC-9177-61D155F4731C}">
      <dgm:prSet/>
      <dgm:spPr/>
      <dgm:t>
        <a:bodyPr/>
        <a:lstStyle/>
        <a:p>
          <a:endParaRPr lang="en-US"/>
        </a:p>
      </dgm:t>
    </dgm:pt>
    <dgm:pt modelId="{111E7663-D4D8-45CE-B1F7-E96CBCC9EE8F}">
      <dgm:prSet phldrT="[Text]"/>
      <dgm:spPr/>
      <dgm:t>
        <a:bodyPr/>
        <a:lstStyle/>
        <a:p>
          <a:r>
            <a:rPr lang="en-US" dirty="0"/>
            <a:t>White and Black Men</a:t>
          </a:r>
        </a:p>
      </dgm:t>
    </dgm:pt>
    <dgm:pt modelId="{55B2A623-748C-4223-AB01-7631122D668A}" type="parTrans" cxnId="{12CC58AC-98B1-4A81-A362-9AA22F3AD5C6}">
      <dgm:prSet/>
      <dgm:spPr/>
      <dgm:t>
        <a:bodyPr/>
        <a:lstStyle/>
        <a:p>
          <a:endParaRPr lang="en-US"/>
        </a:p>
      </dgm:t>
    </dgm:pt>
    <dgm:pt modelId="{EE4ACE17-DFA8-4B36-80E3-9F5DC1957069}" type="sibTrans" cxnId="{12CC58AC-98B1-4A81-A362-9AA22F3AD5C6}">
      <dgm:prSet/>
      <dgm:spPr/>
      <dgm:t>
        <a:bodyPr/>
        <a:lstStyle/>
        <a:p>
          <a:endParaRPr lang="en-US"/>
        </a:p>
      </dgm:t>
    </dgm:pt>
    <dgm:pt modelId="{F5BA8754-B1AD-4BB0-92C8-B820813A9A9D}">
      <dgm:prSet phldrT="[Text]"/>
      <dgm:spPr/>
      <dgm:t>
        <a:bodyPr/>
        <a:lstStyle/>
        <a:p>
          <a:endParaRPr lang="en-US" dirty="0"/>
        </a:p>
      </dgm:t>
    </dgm:pt>
    <dgm:pt modelId="{C51ECF67-0B12-4E94-870C-E729224C28BB}" type="parTrans" cxnId="{1F864A03-E1DC-4781-9EC8-DB651E97FCFB}">
      <dgm:prSet/>
      <dgm:spPr/>
      <dgm:t>
        <a:bodyPr/>
        <a:lstStyle/>
        <a:p>
          <a:endParaRPr lang="en-US"/>
        </a:p>
      </dgm:t>
    </dgm:pt>
    <dgm:pt modelId="{F4B44639-E388-4DD3-B9B7-5F22CBCB095E}" type="sibTrans" cxnId="{1F864A03-E1DC-4781-9EC8-DB651E97FCFB}">
      <dgm:prSet/>
      <dgm:spPr/>
      <dgm:t>
        <a:bodyPr/>
        <a:lstStyle/>
        <a:p>
          <a:endParaRPr lang="en-US"/>
        </a:p>
      </dgm:t>
    </dgm:pt>
    <dgm:pt modelId="{08E2D33C-A5B3-4E72-9B86-A04B1B6468D7}" type="pres">
      <dgm:prSet presAssocID="{ECC49491-DF37-4EFB-AF84-C6D475B91B2F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F92122C4-D0B1-4A5F-9E05-FBD9BC87BDFA}" type="pres">
      <dgm:prSet presAssocID="{ECC49491-DF37-4EFB-AF84-C6D475B91B2F}" presName="dummyMaxCanvas" presStyleCnt="0"/>
      <dgm:spPr/>
    </dgm:pt>
    <dgm:pt modelId="{EE625C0B-0D4A-4A9D-ACD5-62A3123443BF}" type="pres">
      <dgm:prSet presAssocID="{ECC49491-DF37-4EFB-AF84-C6D475B91B2F}" presName="parentComposite" presStyleCnt="0"/>
      <dgm:spPr/>
    </dgm:pt>
    <dgm:pt modelId="{93732D69-C99A-4F4C-8D72-7FC94714113A}" type="pres">
      <dgm:prSet presAssocID="{ECC49491-DF37-4EFB-AF84-C6D475B91B2F}" presName="parent1" presStyleLbl="alignAccFollowNode1" presStyleIdx="0" presStyleCnt="4">
        <dgm:presLayoutVars>
          <dgm:chMax val="4"/>
        </dgm:presLayoutVars>
      </dgm:prSet>
      <dgm:spPr/>
    </dgm:pt>
    <dgm:pt modelId="{5FC84618-BC01-4C82-932C-34D193B58F22}" type="pres">
      <dgm:prSet presAssocID="{ECC49491-DF37-4EFB-AF84-C6D475B91B2F}" presName="parent2" presStyleLbl="alignAccFollowNode1" presStyleIdx="1" presStyleCnt="4">
        <dgm:presLayoutVars>
          <dgm:chMax val="4"/>
        </dgm:presLayoutVars>
      </dgm:prSet>
      <dgm:spPr/>
    </dgm:pt>
    <dgm:pt modelId="{76BC217C-FC7D-4F55-B679-A8C3A25678D0}" type="pres">
      <dgm:prSet presAssocID="{ECC49491-DF37-4EFB-AF84-C6D475B91B2F}" presName="childrenComposite" presStyleCnt="0"/>
      <dgm:spPr/>
    </dgm:pt>
    <dgm:pt modelId="{1136C005-F30E-4C45-AD10-710CC766D94D}" type="pres">
      <dgm:prSet presAssocID="{ECC49491-DF37-4EFB-AF84-C6D475B91B2F}" presName="dummyMaxCanvas_ChildArea" presStyleCnt="0"/>
      <dgm:spPr/>
    </dgm:pt>
    <dgm:pt modelId="{DAB8B913-1B5B-4F74-BC0D-7C5319850F3F}" type="pres">
      <dgm:prSet presAssocID="{ECC49491-DF37-4EFB-AF84-C6D475B91B2F}" presName="fulcrum" presStyleLbl="alignAccFollowNode1" presStyleIdx="2" presStyleCnt="4"/>
      <dgm:spPr/>
    </dgm:pt>
    <dgm:pt modelId="{119965CA-13E4-4147-B0CF-4ED855CCB203}" type="pres">
      <dgm:prSet presAssocID="{ECC49491-DF37-4EFB-AF84-C6D475B91B2F}" presName="balance_34" presStyleLbl="alignAccFollowNode1" presStyleIdx="3" presStyleCnt="4">
        <dgm:presLayoutVars>
          <dgm:bulletEnabled val="1"/>
        </dgm:presLayoutVars>
      </dgm:prSet>
      <dgm:spPr/>
    </dgm:pt>
    <dgm:pt modelId="{FBFA57C3-C567-4ED9-8290-CA33683FCF6D}" type="pres">
      <dgm:prSet presAssocID="{ECC49491-DF37-4EFB-AF84-C6D475B91B2F}" presName="right_34_1" presStyleLbl="node1" presStyleIdx="0" presStyleCnt="7">
        <dgm:presLayoutVars>
          <dgm:bulletEnabled val="1"/>
        </dgm:presLayoutVars>
      </dgm:prSet>
      <dgm:spPr/>
    </dgm:pt>
    <dgm:pt modelId="{6E9020B9-0CE0-4DB9-BEB9-1D16EDA9678D}" type="pres">
      <dgm:prSet presAssocID="{ECC49491-DF37-4EFB-AF84-C6D475B91B2F}" presName="right_34_2" presStyleLbl="node1" presStyleIdx="1" presStyleCnt="7">
        <dgm:presLayoutVars>
          <dgm:bulletEnabled val="1"/>
        </dgm:presLayoutVars>
      </dgm:prSet>
      <dgm:spPr/>
    </dgm:pt>
    <dgm:pt modelId="{C28F1496-1CC2-459D-A97B-B6678E2A162D}" type="pres">
      <dgm:prSet presAssocID="{ECC49491-DF37-4EFB-AF84-C6D475B91B2F}" presName="right_34_3" presStyleLbl="node1" presStyleIdx="2" presStyleCnt="7">
        <dgm:presLayoutVars>
          <dgm:bulletEnabled val="1"/>
        </dgm:presLayoutVars>
      </dgm:prSet>
      <dgm:spPr/>
    </dgm:pt>
    <dgm:pt modelId="{57E536DE-FB98-45C0-94F9-DC12A8ADC815}" type="pres">
      <dgm:prSet presAssocID="{ECC49491-DF37-4EFB-AF84-C6D475B91B2F}" presName="right_34_4" presStyleLbl="node1" presStyleIdx="3" presStyleCnt="7">
        <dgm:presLayoutVars>
          <dgm:bulletEnabled val="1"/>
        </dgm:presLayoutVars>
      </dgm:prSet>
      <dgm:spPr/>
    </dgm:pt>
    <dgm:pt modelId="{34D28C40-B0AC-41A5-AB00-FD2DE76C7834}" type="pres">
      <dgm:prSet presAssocID="{ECC49491-DF37-4EFB-AF84-C6D475B91B2F}" presName="left_34_1" presStyleLbl="node1" presStyleIdx="4" presStyleCnt="7">
        <dgm:presLayoutVars>
          <dgm:bulletEnabled val="1"/>
        </dgm:presLayoutVars>
      </dgm:prSet>
      <dgm:spPr/>
    </dgm:pt>
    <dgm:pt modelId="{B9E47643-EC92-4D37-8DDE-E3FAFCCFD2CE}" type="pres">
      <dgm:prSet presAssocID="{ECC49491-DF37-4EFB-AF84-C6D475B91B2F}" presName="left_34_2" presStyleLbl="node1" presStyleIdx="5" presStyleCnt="7">
        <dgm:presLayoutVars>
          <dgm:bulletEnabled val="1"/>
        </dgm:presLayoutVars>
      </dgm:prSet>
      <dgm:spPr/>
    </dgm:pt>
    <dgm:pt modelId="{EF8C3026-FCC9-4276-A6C5-5D4F0D04531C}" type="pres">
      <dgm:prSet presAssocID="{ECC49491-DF37-4EFB-AF84-C6D475B91B2F}" presName="left_34_3" presStyleLbl="node1" presStyleIdx="6" presStyleCnt="7">
        <dgm:presLayoutVars>
          <dgm:bulletEnabled val="1"/>
        </dgm:presLayoutVars>
      </dgm:prSet>
      <dgm:spPr/>
    </dgm:pt>
  </dgm:ptLst>
  <dgm:cxnLst>
    <dgm:cxn modelId="{1F864A03-E1DC-4781-9EC8-DB651E97FCFB}" srcId="{0186F277-1A59-4562-B952-47C3659BBC11}" destId="{F5BA8754-B1AD-4BB0-92C8-B820813A9A9D}" srcOrd="0" destOrd="0" parTransId="{C51ECF67-0B12-4E94-870C-E729224C28BB}" sibTransId="{F4B44639-E388-4DD3-B9B7-5F22CBCB095E}"/>
    <dgm:cxn modelId="{334B6F10-9AB1-4097-97EC-DA3560C2D22D}" srcId="{0186F277-1A59-4562-B952-47C3659BBC11}" destId="{1EF47689-7BB5-4C11-8D24-00F87C49B5F0}" srcOrd="3" destOrd="0" parTransId="{F2ED4783-F00F-4130-A951-63499520EAD0}" sibTransId="{7C091A15-FD72-4CA0-A1FA-9C589A5853BB}"/>
    <dgm:cxn modelId="{85EE8618-449F-43E0-B847-484F5B6054F8}" type="presOf" srcId="{6D24695D-FC81-4412-9896-434710CEF1DD}" destId="{B9E47643-EC92-4D37-8DDE-E3FAFCCFD2CE}" srcOrd="0" destOrd="0" presId="urn:microsoft.com/office/officeart/2005/8/layout/balance1"/>
    <dgm:cxn modelId="{E0845319-4024-424B-8053-793DF664BB99}" type="presOf" srcId="{CB5314EA-437A-4203-B0F9-3A310BE197F5}" destId="{EF8C3026-FCC9-4276-A6C5-5D4F0D04531C}" srcOrd="0" destOrd="0" presId="urn:microsoft.com/office/officeart/2005/8/layout/balance1"/>
    <dgm:cxn modelId="{AD3D031F-534D-4716-95A8-3C78EAD65DC7}" type="presOf" srcId="{111E7663-D4D8-45CE-B1F7-E96CBCC9EE8F}" destId="{6E9020B9-0CE0-4DB9-BEB9-1D16EDA9678D}" srcOrd="0" destOrd="0" presId="urn:microsoft.com/office/officeart/2005/8/layout/balance1"/>
    <dgm:cxn modelId="{D5E3F723-D1CE-4581-A590-90488A741928}" srcId="{ECC49491-DF37-4EFB-AF84-C6D475B91B2F}" destId="{0186F277-1A59-4562-B952-47C3659BBC11}" srcOrd="1" destOrd="0" parTransId="{8C355695-45FA-40B1-9821-5EC201EBF204}" sibTransId="{FD4C30D5-E346-4273-9131-21575544B291}"/>
    <dgm:cxn modelId="{182E6C28-BB77-4292-A254-EEA0CD38F123}" srcId="{0186F277-1A59-4562-B952-47C3659BBC11}" destId="{55A8FA5F-BA75-49EA-BA53-438A097E616D}" srcOrd="2" destOrd="0" parTransId="{2FCE0879-0362-439D-8C83-4ADEF22CBF36}" sibTransId="{C7CED9C3-E8D7-43F9-A0A6-B5F5B2420DB7}"/>
    <dgm:cxn modelId="{E9EC293F-4688-455E-A136-A694F5834706}" type="presOf" srcId="{F5BA8754-B1AD-4BB0-92C8-B820813A9A9D}" destId="{FBFA57C3-C567-4ED9-8290-CA33683FCF6D}" srcOrd="0" destOrd="0" presId="urn:microsoft.com/office/officeart/2005/8/layout/balance1"/>
    <dgm:cxn modelId="{392D2E40-6731-42AB-9741-7EFD17880518}" type="presOf" srcId="{2D9ED873-7C61-4C07-8181-BDEA6D3A3615}" destId="{34D28C40-B0AC-41A5-AB00-FD2DE76C7834}" srcOrd="0" destOrd="0" presId="urn:microsoft.com/office/officeart/2005/8/layout/balance1"/>
    <dgm:cxn modelId="{D1EDB947-F6B5-4347-B4AF-D2FB728C57A4}" srcId="{37326C7A-3ECD-43FA-845E-C287C1309640}" destId="{6D24695D-FC81-4412-9896-434710CEF1DD}" srcOrd="1" destOrd="0" parTransId="{FE91CF4F-367E-4787-827A-EBD96B0A7D52}" sibTransId="{6840CF56-94E0-4137-827A-00BDFD7710DD}"/>
    <dgm:cxn modelId="{A307BF6E-9314-4754-ADCD-34FE138E9F12}" type="presOf" srcId="{0186F277-1A59-4562-B952-47C3659BBC11}" destId="{5FC84618-BC01-4C82-932C-34D193B58F22}" srcOrd="0" destOrd="0" presId="urn:microsoft.com/office/officeart/2005/8/layout/balance1"/>
    <dgm:cxn modelId="{F47C6076-38FF-4401-8165-FA71CD5CAE98}" type="presOf" srcId="{37326C7A-3ECD-43FA-845E-C287C1309640}" destId="{93732D69-C99A-4F4C-8D72-7FC94714113A}" srcOrd="0" destOrd="0" presId="urn:microsoft.com/office/officeart/2005/8/layout/balance1"/>
    <dgm:cxn modelId="{6EC8B459-5AF3-4FB7-B019-670FF0EB8B5A}" type="presOf" srcId="{1EF47689-7BB5-4C11-8D24-00F87C49B5F0}" destId="{57E536DE-FB98-45C0-94F9-DC12A8ADC815}" srcOrd="0" destOrd="0" presId="urn:microsoft.com/office/officeart/2005/8/layout/balance1"/>
    <dgm:cxn modelId="{AB78309D-EFA6-4F65-A6E8-0041FD0A4513}" srcId="{ECC49491-DF37-4EFB-AF84-C6D475B91B2F}" destId="{37326C7A-3ECD-43FA-845E-C287C1309640}" srcOrd="0" destOrd="0" parTransId="{229736B5-8DF0-4B0B-AEE0-7A2DDF401E60}" sibTransId="{16D54299-FDB9-4DF3-BBAF-38E2B4AD9EC3}"/>
    <dgm:cxn modelId="{12CC58AC-98B1-4A81-A362-9AA22F3AD5C6}" srcId="{0186F277-1A59-4562-B952-47C3659BBC11}" destId="{111E7663-D4D8-45CE-B1F7-E96CBCC9EE8F}" srcOrd="1" destOrd="0" parTransId="{55B2A623-748C-4223-AB01-7631122D668A}" sibTransId="{EE4ACE17-DFA8-4B36-80E3-9F5DC1957069}"/>
    <dgm:cxn modelId="{604C89BB-DD8A-4FB6-9945-D9B1F464BA62}" srcId="{37326C7A-3ECD-43FA-845E-C287C1309640}" destId="{CB5314EA-437A-4203-B0F9-3A310BE197F5}" srcOrd="2" destOrd="0" parTransId="{A4A145ED-13F3-4DC5-8C2A-594D1BE4C833}" sibTransId="{B4DC3B38-5A47-4D4D-AE11-D0F39B9599FD}"/>
    <dgm:cxn modelId="{10AD5DBD-A762-49CC-9177-61D155F4731C}" srcId="{37326C7A-3ECD-43FA-845E-C287C1309640}" destId="{2D9ED873-7C61-4C07-8181-BDEA6D3A3615}" srcOrd="0" destOrd="0" parTransId="{BFA2BDE3-DEBD-4D9A-9247-39F099D7C2E7}" sibTransId="{437AA70C-457A-4318-BC53-9A2F79B9525D}"/>
    <dgm:cxn modelId="{45C6A9D8-ABEE-486E-9165-AD750F7493DA}" type="presOf" srcId="{ECC49491-DF37-4EFB-AF84-C6D475B91B2F}" destId="{08E2D33C-A5B3-4E72-9B86-A04B1B6468D7}" srcOrd="0" destOrd="0" presId="urn:microsoft.com/office/officeart/2005/8/layout/balance1"/>
    <dgm:cxn modelId="{998C96F4-4EDE-436D-A3EE-D2BC9E8360A5}" type="presOf" srcId="{55A8FA5F-BA75-49EA-BA53-438A097E616D}" destId="{C28F1496-1CC2-459D-A97B-B6678E2A162D}" srcOrd="0" destOrd="0" presId="urn:microsoft.com/office/officeart/2005/8/layout/balance1"/>
    <dgm:cxn modelId="{C9353A97-871B-425F-958E-E86CD0357607}" type="presParOf" srcId="{08E2D33C-A5B3-4E72-9B86-A04B1B6468D7}" destId="{F92122C4-D0B1-4A5F-9E05-FBD9BC87BDFA}" srcOrd="0" destOrd="0" presId="urn:microsoft.com/office/officeart/2005/8/layout/balance1"/>
    <dgm:cxn modelId="{DF76F48D-BA20-4B91-A658-0B7103BD337C}" type="presParOf" srcId="{08E2D33C-A5B3-4E72-9B86-A04B1B6468D7}" destId="{EE625C0B-0D4A-4A9D-ACD5-62A3123443BF}" srcOrd="1" destOrd="0" presId="urn:microsoft.com/office/officeart/2005/8/layout/balance1"/>
    <dgm:cxn modelId="{0E5F4280-75E5-4F7C-8551-EA46D435F2A3}" type="presParOf" srcId="{EE625C0B-0D4A-4A9D-ACD5-62A3123443BF}" destId="{93732D69-C99A-4F4C-8D72-7FC94714113A}" srcOrd="0" destOrd="0" presId="urn:microsoft.com/office/officeart/2005/8/layout/balance1"/>
    <dgm:cxn modelId="{84C1040D-9D86-461E-8FAB-9AC7339312AB}" type="presParOf" srcId="{EE625C0B-0D4A-4A9D-ACD5-62A3123443BF}" destId="{5FC84618-BC01-4C82-932C-34D193B58F22}" srcOrd="1" destOrd="0" presId="urn:microsoft.com/office/officeart/2005/8/layout/balance1"/>
    <dgm:cxn modelId="{6755AA6C-01CA-4311-B26D-9B62A1A79AF3}" type="presParOf" srcId="{08E2D33C-A5B3-4E72-9B86-A04B1B6468D7}" destId="{76BC217C-FC7D-4F55-B679-A8C3A25678D0}" srcOrd="2" destOrd="0" presId="urn:microsoft.com/office/officeart/2005/8/layout/balance1"/>
    <dgm:cxn modelId="{091DD5CE-939F-41AD-A7BB-A736A336DBC6}" type="presParOf" srcId="{76BC217C-FC7D-4F55-B679-A8C3A25678D0}" destId="{1136C005-F30E-4C45-AD10-710CC766D94D}" srcOrd="0" destOrd="0" presId="urn:microsoft.com/office/officeart/2005/8/layout/balance1"/>
    <dgm:cxn modelId="{00B443CA-F451-416E-92D3-61B6D1E0BFB1}" type="presParOf" srcId="{76BC217C-FC7D-4F55-B679-A8C3A25678D0}" destId="{DAB8B913-1B5B-4F74-BC0D-7C5319850F3F}" srcOrd="1" destOrd="0" presId="urn:microsoft.com/office/officeart/2005/8/layout/balance1"/>
    <dgm:cxn modelId="{49DC0CB3-335C-4FC1-8736-59E3ED038464}" type="presParOf" srcId="{76BC217C-FC7D-4F55-B679-A8C3A25678D0}" destId="{119965CA-13E4-4147-B0CF-4ED855CCB203}" srcOrd="2" destOrd="0" presId="urn:microsoft.com/office/officeart/2005/8/layout/balance1"/>
    <dgm:cxn modelId="{E0537A40-35DA-4167-A064-07BEE4BDD80E}" type="presParOf" srcId="{76BC217C-FC7D-4F55-B679-A8C3A25678D0}" destId="{FBFA57C3-C567-4ED9-8290-CA33683FCF6D}" srcOrd="3" destOrd="0" presId="urn:microsoft.com/office/officeart/2005/8/layout/balance1"/>
    <dgm:cxn modelId="{0B34EAEC-153E-475E-89C4-20A0BA269C25}" type="presParOf" srcId="{76BC217C-FC7D-4F55-B679-A8C3A25678D0}" destId="{6E9020B9-0CE0-4DB9-BEB9-1D16EDA9678D}" srcOrd="4" destOrd="0" presId="urn:microsoft.com/office/officeart/2005/8/layout/balance1"/>
    <dgm:cxn modelId="{B3D504BC-710D-4F1E-B976-B3A22BFA43A2}" type="presParOf" srcId="{76BC217C-FC7D-4F55-B679-A8C3A25678D0}" destId="{C28F1496-1CC2-459D-A97B-B6678E2A162D}" srcOrd="5" destOrd="0" presId="urn:microsoft.com/office/officeart/2005/8/layout/balance1"/>
    <dgm:cxn modelId="{5CAE86AD-6054-4916-B126-DA998FCDCC9D}" type="presParOf" srcId="{76BC217C-FC7D-4F55-B679-A8C3A25678D0}" destId="{57E536DE-FB98-45C0-94F9-DC12A8ADC815}" srcOrd="6" destOrd="0" presId="urn:microsoft.com/office/officeart/2005/8/layout/balance1"/>
    <dgm:cxn modelId="{41705798-D5CA-425A-8BB2-C3EA330578EA}" type="presParOf" srcId="{76BC217C-FC7D-4F55-B679-A8C3A25678D0}" destId="{34D28C40-B0AC-41A5-AB00-FD2DE76C7834}" srcOrd="7" destOrd="0" presId="urn:microsoft.com/office/officeart/2005/8/layout/balance1"/>
    <dgm:cxn modelId="{58AA1FF0-C8C3-48A0-AE01-9C1E7E5EB3E9}" type="presParOf" srcId="{76BC217C-FC7D-4F55-B679-A8C3A25678D0}" destId="{B9E47643-EC92-4D37-8DDE-E3FAFCCFD2CE}" srcOrd="8" destOrd="0" presId="urn:microsoft.com/office/officeart/2005/8/layout/balance1"/>
    <dgm:cxn modelId="{9D72E721-4629-458F-8E38-034DA075BA70}" type="presParOf" srcId="{76BC217C-FC7D-4F55-B679-A8C3A25678D0}" destId="{EF8C3026-FCC9-4276-A6C5-5D4F0D04531C}" srcOrd="9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F73FF7-F28A-445D-88E2-DC07596022CD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4806907-7A93-4CAA-8A04-E09751306870}">
      <dgm:prSet phldrT="[Text]" custT="1"/>
      <dgm:spPr/>
      <dgm:t>
        <a:bodyPr/>
        <a:lstStyle/>
        <a:p>
          <a:r>
            <a:rPr lang="en-US" sz="2400" dirty="0"/>
            <a:t>60% of men managers cited discomfort with common work activities such as mentoring, working alone, or socializing</a:t>
          </a:r>
        </a:p>
      </dgm:t>
    </dgm:pt>
    <dgm:pt modelId="{FB65F98C-DE88-48AB-8B61-DB124DCDC860}" type="parTrans" cxnId="{147B5846-E65C-4407-8C3C-6FFDE5FD1EE5}">
      <dgm:prSet/>
      <dgm:spPr/>
      <dgm:t>
        <a:bodyPr/>
        <a:lstStyle/>
        <a:p>
          <a:endParaRPr lang="en-US"/>
        </a:p>
      </dgm:t>
    </dgm:pt>
    <dgm:pt modelId="{1CFE4726-32FB-47EC-B1DC-F29F4214B07D}" type="sibTrans" cxnId="{147B5846-E65C-4407-8C3C-6FFDE5FD1EE5}">
      <dgm:prSet/>
      <dgm:spPr/>
      <dgm:t>
        <a:bodyPr/>
        <a:lstStyle/>
        <a:p>
          <a:endParaRPr lang="en-US"/>
        </a:p>
      </dgm:t>
    </dgm:pt>
    <dgm:pt modelId="{0FA60201-8A0C-4AFD-80C5-631F96A2C7A1}">
      <dgm:prSet phldrT="[Text]" custT="1"/>
      <dgm:spPr/>
      <dgm:t>
        <a:bodyPr/>
        <a:lstStyle/>
        <a:p>
          <a:r>
            <a:rPr lang="en-US" sz="2400" dirty="0"/>
            <a:t>30% of men say they’ve avoided mentoring and socializing</a:t>
          </a:r>
        </a:p>
      </dgm:t>
    </dgm:pt>
    <dgm:pt modelId="{CB4B7DDD-E041-4914-BEBD-31D4AAF68E49}" type="parTrans" cxnId="{05BC5BC1-2AD8-4B88-8327-98B6A6747E49}">
      <dgm:prSet/>
      <dgm:spPr/>
      <dgm:t>
        <a:bodyPr/>
        <a:lstStyle/>
        <a:p>
          <a:endParaRPr lang="en-US"/>
        </a:p>
      </dgm:t>
    </dgm:pt>
    <dgm:pt modelId="{54EF3E97-DC19-4F35-8E45-33C93AE92C55}" type="sibTrans" cxnId="{05BC5BC1-2AD8-4B88-8327-98B6A6747E49}">
      <dgm:prSet/>
      <dgm:spPr/>
      <dgm:t>
        <a:bodyPr/>
        <a:lstStyle/>
        <a:p>
          <a:endParaRPr lang="en-US"/>
        </a:p>
      </dgm:t>
    </dgm:pt>
    <dgm:pt modelId="{E04711EE-A897-4D13-AAC6-6169AC4559B6}">
      <dgm:prSet phldrT="[Text]" custT="1"/>
      <dgm:spPr>
        <a:solidFill>
          <a:srgbClr val="943D1F"/>
        </a:solidFill>
      </dgm:spPr>
      <dgm:t>
        <a:bodyPr/>
        <a:lstStyle/>
        <a:p>
          <a:r>
            <a:rPr lang="en-US" sz="2800" dirty="0"/>
            <a:t>Hesitant to spend time with junior women</a:t>
          </a:r>
        </a:p>
      </dgm:t>
    </dgm:pt>
    <dgm:pt modelId="{1F07B4AA-FE9F-4299-815E-4ECEC8E84063}" type="parTrans" cxnId="{D11887CA-492E-401B-851B-1497618082BA}">
      <dgm:prSet/>
      <dgm:spPr/>
      <dgm:t>
        <a:bodyPr/>
        <a:lstStyle/>
        <a:p>
          <a:endParaRPr lang="en-US"/>
        </a:p>
      </dgm:t>
    </dgm:pt>
    <dgm:pt modelId="{AA2B74FC-55FB-45FB-B9CD-AD2244FFC850}" type="sibTrans" cxnId="{D11887CA-492E-401B-851B-1497618082BA}">
      <dgm:prSet/>
      <dgm:spPr/>
      <dgm:t>
        <a:bodyPr/>
        <a:lstStyle/>
        <a:p>
          <a:endParaRPr lang="en-US"/>
        </a:p>
      </dgm:t>
    </dgm:pt>
    <dgm:pt modelId="{AE4E0B5E-ABE0-4BA9-8CEC-8CC605510D46}">
      <dgm:prSet phldrT="[Text]" custT="1"/>
      <dgm:spPr/>
      <dgm:t>
        <a:bodyPr/>
        <a:lstStyle/>
        <a:p>
          <a:r>
            <a:rPr lang="en-US" sz="2400" dirty="0"/>
            <a:t>9x more likely to hesitate to travel together for work</a:t>
          </a:r>
        </a:p>
      </dgm:t>
    </dgm:pt>
    <dgm:pt modelId="{CB3333F7-E4DD-4ADC-8217-3E9F7F022702}" type="parTrans" cxnId="{60038B14-B55C-4535-9012-E46A4DCE92C7}">
      <dgm:prSet/>
      <dgm:spPr/>
      <dgm:t>
        <a:bodyPr/>
        <a:lstStyle/>
        <a:p>
          <a:endParaRPr lang="en-US"/>
        </a:p>
      </dgm:t>
    </dgm:pt>
    <dgm:pt modelId="{F94EFBC8-6DDD-469C-AA0E-6116E8B9935B}" type="sibTrans" cxnId="{60038B14-B55C-4535-9012-E46A4DCE92C7}">
      <dgm:prSet/>
      <dgm:spPr/>
      <dgm:t>
        <a:bodyPr/>
        <a:lstStyle/>
        <a:p>
          <a:endParaRPr lang="en-US"/>
        </a:p>
      </dgm:t>
    </dgm:pt>
    <dgm:pt modelId="{7313B910-6EB2-4133-8890-4D4E000139F1}">
      <dgm:prSet phldrT="[Text]" custT="1"/>
      <dgm:spPr/>
      <dgm:t>
        <a:bodyPr/>
        <a:lstStyle/>
        <a:p>
          <a:r>
            <a:rPr lang="en-US" sz="2400" dirty="0"/>
            <a:t>6x more likely to hesitate to have work dinners</a:t>
          </a:r>
        </a:p>
      </dgm:t>
    </dgm:pt>
    <dgm:pt modelId="{1F7F567D-5734-41EC-9590-166B4F0B24E6}" type="parTrans" cxnId="{A383FF41-1371-433E-84B3-7633EF587E43}">
      <dgm:prSet/>
      <dgm:spPr/>
      <dgm:t>
        <a:bodyPr/>
        <a:lstStyle/>
        <a:p>
          <a:endParaRPr lang="en-US"/>
        </a:p>
      </dgm:t>
    </dgm:pt>
    <dgm:pt modelId="{D41A506A-890F-45BD-8DE0-845752FA9FE3}" type="sibTrans" cxnId="{A383FF41-1371-433E-84B3-7633EF587E43}">
      <dgm:prSet/>
      <dgm:spPr/>
      <dgm:t>
        <a:bodyPr/>
        <a:lstStyle/>
        <a:p>
          <a:endParaRPr lang="en-US"/>
        </a:p>
      </dgm:t>
    </dgm:pt>
    <dgm:pt modelId="{6A7F85FF-1EEA-4E2F-B61C-B2AAB2119D3C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US" sz="2800" dirty="0"/>
            <a:t>More uncomfortable working with a woman</a:t>
          </a:r>
        </a:p>
      </dgm:t>
    </dgm:pt>
    <dgm:pt modelId="{3DE4F2BE-005B-4303-B85F-9573F3714799}" type="parTrans" cxnId="{A4AAB18D-C011-4359-A992-821B449E0532}">
      <dgm:prSet/>
      <dgm:spPr/>
      <dgm:t>
        <a:bodyPr/>
        <a:lstStyle/>
        <a:p>
          <a:endParaRPr lang="en-US"/>
        </a:p>
      </dgm:t>
    </dgm:pt>
    <dgm:pt modelId="{1DC3127D-5442-4AEE-9E47-542F961B8112}" type="sibTrans" cxnId="{A4AAB18D-C011-4359-A992-821B449E0532}">
      <dgm:prSet/>
      <dgm:spPr/>
      <dgm:t>
        <a:bodyPr/>
        <a:lstStyle/>
        <a:p>
          <a:endParaRPr lang="en-US"/>
        </a:p>
      </dgm:t>
    </dgm:pt>
    <dgm:pt modelId="{76E316B7-D9CC-4E15-AA59-6CC0CAE29FC5}">
      <dgm:prSet phldrT="[Text]" custT="1"/>
      <dgm:spPr/>
      <dgm:t>
        <a:bodyPr/>
        <a:lstStyle/>
        <a:p>
          <a:pPr>
            <a:buFontTx/>
            <a:buNone/>
          </a:pPr>
          <a:r>
            <a:rPr lang="en-US" sz="2400" dirty="0"/>
            <a:t>Senior-level men are:</a:t>
          </a:r>
        </a:p>
      </dgm:t>
    </dgm:pt>
    <dgm:pt modelId="{FFA5BDE0-66A0-42C9-8774-18735CED34FB}" type="parTrans" cxnId="{7270ADC0-39B2-4F6E-9A0C-57F71E306617}">
      <dgm:prSet/>
      <dgm:spPr/>
      <dgm:t>
        <a:bodyPr/>
        <a:lstStyle/>
        <a:p>
          <a:endParaRPr lang="en-US"/>
        </a:p>
      </dgm:t>
    </dgm:pt>
    <dgm:pt modelId="{5A171284-9BE8-4E61-90DE-783A9FCEBB19}" type="sibTrans" cxnId="{7270ADC0-39B2-4F6E-9A0C-57F71E306617}">
      <dgm:prSet/>
      <dgm:spPr/>
      <dgm:t>
        <a:bodyPr/>
        <a:lstStyle/>
        <a:p>
          <a:endParaRPr lang="en-US"/>
        </a:p>
      </dgm:t>
    </dgm:pt>
    <dgm:pt modelId="{D3B0C57A-462E-44DF-B2B7-92276D5DB18C}">
      <dgm:prSet phldrT="[Text]" custT="1"/>
      <dgm:spPr/>
      <dgm:t>
        <a:bodyPr/>
        <a:lstStyle/>
        <a:p>
          <a:r>
            <a:rPr lang="en-US" sz="2400" dirty="0"/>
            <a:t>12x more likely to hesitate to have 1:1 mtgs</a:t>
          </a:r>
        </a:p>
      </dgm:t>
    </dgm:pt>
    <dgm:pt modelId="{EFC24C65-3D11-43D5-9DC9-75A929DD8C4F}" type="parTrans" cxnId="{5FB195F9-96CC-459F-BDEE-F4EF70B246AD}">
      <dgm:prSet/>
      <dgm:spPr/>
      <dgm:t>
        <a:bodyPr/>
        <a:lstStyle/>
        <a:p>
          <a:endParaRPr lang="en-US"/>
        </a:p>
      </dgm:t>
    </dgm:pt>
    <dgm:pt modelId="{F1BC79C3-00FA-4637-953C-22EED6BE66DA}" type="sibTrans" cxnId="{5FB195F9-96CC-459F-BDEE-F4EF70B246AD}">
      <dgm:prSet/>
      <dgm:spPr/>
      <dgm:t>
        <a:bodyPr/>
        <a:lstStyle/>
        <a:p>
          <a:endParaRPr lang="en-US"/>
        </a:p>
      </dgm:t>
    </dgm:pt>
    <dgm:pt modelId="{7E3CCF03-5025-4551-97D1-C7DF669685C6}" type="pres">
      <dgm:prSet presAssocID="{7DF73FF7-F28A-445D-88E2-DC07596022CD}" presName="linear" presStyleCnt="0">
        <dgm:presLayoutVars>
          <dgm:animLvl val="lvl"/>
          <dgm:resizeHandles val="exact"/>
        </dgm:presLayoutVars>
      </dgm:prSet>
      <dgm:spPr/>
    </dgm:pt>
    <dgm:pt modelId="{F6B0ECB5-69D6-4AA3-BFB8-A07A6BDC3F6A}" type="pres">
      <dgm:prSet presAssocID="{6A7F85FF-1EEA-4E2F-B61C-B2AAB2119D3C}" presName="parentText" presStyleLbl="node1" presStyleIdx="0" presStyleCnt="2" custScaleY="44943">
        <dgm:presLayoutVars>
          <dgm:chMax val="0"/>
          <dgm:bulletEnabled val="1"/>
        </dgm:presLayoutVars>
      </dgm:prSet>
      <dgm:spPr/>
    </dgm:pt>
    <dgm:pt modelId="{215730AF-C815-4AD7-B859-55EF6975315B}" type="pres">
      <dgm:prSet presAssocID="{6A7F85FF-1EEA-4E2F-B61C-B2AAB2119D3C}" presName="childText" presStyleLbl="revTx" presStyleIdx="0" presStyleCnt="2">
        <dgm:presLayoutVars>
          <dgm:bulletEnabled val="1"/>
        </dgm:presLayoutVars>
      </dgm:prSet>
      <dgm:spPr/>
    </dgm:pt>
    <dgm:pt modelId="{C1611C02-A0FB-4E1B-BF1C-E73B2B7DEAA2}" type="pres">
      <dgm:prSet presAssocID="{E04711EE-A897-4D13-AAC6-6169AC4559B6}" presName="parentText" presStyleLbl="node1" presStyleIdx="1" presStyleCnt="2" custScaleY="43692" custLinFactNeighborY="17091">
        <dgm:presLayoutVars>
          <dgm:chMax val="0"/>
          <dgm:bulletEnabled val="1"/>
        </dgm:presLayoutVars>
      </dgm:prSet>
      <dgm:spPr/>
    </dgm:pt>
    <dgm:pt modelId="{04A8EAE5-3EAD-4AA2-9C75-7F7DE254E4FC}" type="pres">
      <dgm:prSet presAssocID="{E04711EE-A897-4D13-AAC6-6169AC4559B6}" presName="childText" presStyleLbl="revTx" presStyleIdx="1" presStyleCnt="2" custLinFactNeighborY="23623">
        <dgm:presLayoutVars>
          <dgm:bulletEnabled val="1"/>
        </dgm:presLayoutVars>
      </dgm:prSet>
      <dgm:spPr/>
    </dgm:pt>
  </dgm:ptLst>
  <dgm:cxnLst>
    <dgm:cxn modelId="{E9BC7801-7AFE-4920-B0B6-D1723F8A6A4D}" type="presOf" srcId="{6A7F85FF-1EEA-4E2F-B61C-B2AAB2119D3C}" destId="{F6B0ECB5-69D6-4AA3-BFB8-A07A6BDC3F6A}" srcOrd="0" destOrd="0" presId="urn:microsoft.com/office/officeart/2005/8/layout/vList2"/>
    <dgm:cxn modelId="{60038B14-B55C-4535-9012-E46A4DCE92C7}" srcId="{76E316B7-D9CC-4E15-AA59-6CC0CAE29FC5}" destId="{AE4E0B5E-ABE0-4BA9-8CEC-8CC605510D46}" srcOrd="1" destOrd="0" parTransId="{CB3333F7-E4DD-4ADC-8217-3E9F7F022702}" sibTransId="{F94EFBC8-6DDD-469C-AA0E-6116E8B9935B}"/>
    <dgm:cxn modelId="{5A742C1D-4727-431C-BA5B-E46B9951BCB1}" type="presOf" srcId="{7DF73FF7-F28A-445D-88E2-DC07596022CD}" destId="{7E3CCF03-5025-4551-97D1-C7DF669685C6}" srcOrd="0" destOrd="0" presId="urn:microsoft.com/office/officeart/2005/8/layout/vList2"/>
    <dgm:cxn modelId="{B2E44A30-EC9D-489C-BAD1-0FFB868D277A}" type="presOf" srcId="{E04711EE-A897-4D13-AAC6-6169AC4559B6}" destId="{C1611C02-A0FB-4E1B-BF1C-E73B2B7DEAA2}" srcOrd="0" destOrd="0" presId="urn:microsoft.com/office/officeart/2005/8/layout/vList2"/>
    <dgm:cxn modelId="{A383FF41-1371-433E-84B3-7633EF587E43}" srcId="{76E316B7-D9CC-4E15-AA59-6CC0CAE29FC5}" destId="{7313B910-6EB2-4133-8890-4D4E000139F1}" srcOrd="2" destOrd="0" parTransId="{1F7F567D-5734-41EC-9590-166B4F0B24E6}" sibTransId="{D41A506A-890F-45BD-8DE0-845752FA9FE3}"/>
    <dgm:cxn modelId="{147B5846-E65C-4407-8C3C-6FFDE5FD1EE5}" srcId="{6A7F85FF-1EEA-4E2F-B61C-B2AAB2119D3C}" destId="{24806907-7A93-4CAA-8A04-E09751306870}" srcOrd="0" destOrd="0" parTransId="{FB65F98C-DE88-48AB-8B61-DB124DCDC860}" sibTransId="{1CFE4726-32FB-47EC-B1DC-F29F4214B07D}"/>
    <dgm:cxn modelId="{7EFE366D-BEF2-43E6-8E20-A4A8213C2F37}" type="presOf" srcId="{24806907-7A93-4CAA-8A04-E09751306870}" destId="{215730AF-C815-4AD7-B859-55EF6975315B}" srcOrd="0" destOrd="0" presId="urn:microsoft.com/office/officeart/2005/8/layout/vList2"/>
    <dgm:cxn modelId="{CD808452-C202-41BE-A979-85E35DD94996}" type="presOf" srcId="{7313B910-6EB2-4133-8890-4D4E000139F1}" destId="{04A8EAE5-3EAD-4AA2-9C75-7F7DE254E4FC}" srcOrd="0" destOrd="3" presId="urn:microsoft.com/office/officeart/2005/8/layout/vList2"/>
    <dgm:cxn modelId="{25E78653-DDF1-4928-BD24-9DA6C594D583}" type="presOf" srcId="{76E316B7-D9CC-4E15-AA59-6CC0CAE29FC5}" destId="{04A8EAE5-3EAD-4AA2-9C75-7F7DE254E4FC}" srcOrd="0" destOrd="0" presId="urn:microsoft.com/office/officeart/2005/8/layout/vList2"/>
    <dgm:cxn modelId="{A4AAB18D-C011-4359-A992-821B449E0532}" srcId="{7DF73FF7-F28A-445D-88E2-DC07596022CD}" destId="{6A7F85FF-1EEA-4E2F-B61C-B2AAB2119D3C}" srcOrd="0" destOrd="0" parTransId="{3DE4F2BE-005B-4303-B85F-9573F3714799}" sibTransId="{1DC3127D-5442-4AEE-9E47-542F961B8112}"/>
    <dgm:cxn modelId="{3A727FB2-6C67-4EA7-A44A-F070921D2017}" type="presOf" srcId="{0FA60201-8A0C-4AFD-80C5-631F96A2C7A1}" destId="{215730AF-C815-4AD7-B859-55EF6975315B}" srcOrd="0" destOrd="1" presId="urn:microsoft.com/office/officeart/2005/8/layout/vList2"/>
    <dgm:cxn modelId="{7270ADC0-39B2-4F6E-9A0C-57F71E306617}" srcId="{E04711EE-A897-4D13-AAC6-6169AC4559B6}" destId="{76E316B7-D9CC-4E15-AA59-6CC0CAE29FC5}" srcOrd="0" destOrd="0" parTransId="{FFA5BDE0-66A0-42C9-8774-18735CED34FB}" sibTransId="{5A171284-9BE8-4E61-90DE-783A9FCEBB19}"/>
    <dgm:cxn modelId="{05BC5BC1-2AD8-4B88-8327-98B6A6747E49}" srcId="{6A7F85FF-1EEA-4E2F-B61C-B2AAB2119D3C}" destId="{0FA60201-8A0C-4AFD-80C5-631F96A2C7A1}" srcOrd="1" destOrd="0" parTransId="{CB4B7DDD-E041-4914-BEBD-31D4AAF68E49}" sibTransId="{54EF3E97-DC19-4F35-8E45-33C93AE92C55}"/>
    <dgm:cxn modelId="{D11887CA-492E-401B-851B-1497618082BA}" srcId="{7DF73FF7-F28A-445D-88E2-DC07596022CD}" destId="{E04711EE-A897-4D13-AAC6-6169AC4559B6}" srcOrd="1" destOrd="0" parTransId="{1F07B4AA-FE9F-4299-815E-4ECEC8E84063}" sibTransId="{AA2B74FC-55FB-45FB-B9CD-AD2244FFC850}"/>
    <dgm:cxn modelId="{10DCE7D9-B44E-4BF5-8902-547A62C9ECE1}" type="presOf" srcId="{AE4E0B5E-ABE0-4BA9-8CEC-8CC605510D46}" destId="{04A8EAE5-3EAD-4AA2-9C75-7F7DE254E4FC}" srcOrd="0" destOrd="2" presId="urn:microsoft.com/office/officeart/2005/8/layout/vList2"/>
    <dgm:cxn modelId="{F614F4EE-0C97-41D9-BE5A-76F6FEAEDD1E}" type="presOf" srcId="{D3B0C57A-462E-44DF-B2B7-92276D5DB18C}" destId="{04A8EAE5-3EAD-4AA2-9C75-7F7DE254E4FC}" srcOrd="0" destOrd="1" presId="urn:microsoft.com/office/officeart/2005/8/layout/vList2"/>
    <dgm:cxn modelId="{5FB195F9-96CC-459F-BDEE-F4EF70B246AD}" srcId="{76E316B7-D9CC-4E15-AA59-6CC0CAE29FC5}" destId="{D3B0C57A-462E-44DF-B2B7-92276D5DB18C}" srcOrd="0" destOrd="0" parTransId="{EFC24C65-3D11-43D5-9DC9-75A929DD8C4F}" sibTransId="{F1BC79C3-00FA-4637-953C-22EED6BE66DA}"/>
    <dgm:cxn modelId="{EEF2676A-A8CD-43BD-ACA7-FE3913D1A71E}" type="presParOf" srcId="{7E3CCF03-5025-4551-97D1-C7DF669685C6}" destId="{F6B0ECB5-69D6-4AA3-BFB8-A07A6BDC3F6A}" srcOrd="0" destOrd="0" presId="urn:microsoft.com/office/officeart/2005/8/layout/vList2"/>
    <dgm:cxn modelId="{A7A43EFC-7D4B-4A41-A57D-5D19375C1F46}" type="presParOf" srcId="{7E3CCF03-5025-4551-97D1-C7DF669685C6}" destId="{215730AF-C815-4AD7-B859-55EF6975315B}" srcOrd="1" destOrd="0" presId="urn:microsoft.com/office/officeart/2005/8/layout/vList2"/>
    <dgm:cxn modelId="{DAA89E98-F169-4072-9518-68D7025E40C5}" type="presParOf" srcId="{7E3CCF03-5025-4551-97D1-C7DF669685C6}" destId="{C1611C02-A0FB-4E1B-BF1C-E73B2B7DEAA2}" srcOrd="2" destOrd="0" presId="urn:microsoft.com/office/officeart/2005/8/layout/vList2"/>
    <dgm:cxn modelId="{123FD62D-5959-476C-B6CC-9CF866D8041C}" type="presParOf" srcId="{7E3CCF03-5025-4551-97D1-C7DF669685C6}" destId="{04A8EAE5-3EAD-4AA2-9C75-7F7DE254E4F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1557DF0-8E5D-4610-9464-4D408828222B}" type="doc">
      <dgm:prSet loTypeId="urn:microsoft.com/office/officeart/2009/3/layout/Phased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39027E2-3568-46F5-B32D-18F9553A321F}">
      <dgm:prSet phldrT="[Text]"/>
      <dgm:spPr/>
      <dgm:t>
        <a:bodyPr/>
        <a:lstStyle/>
        <a:p>
          <a:r>
            <a:rPr lang="en-US" dirty="0"/>
            <a:t>Diversity</a:t>
          </a:r>
        </a:p>
      </dgm:t>
    </dgm:pt>
    <dgm:pt modelId="{97DDB1C5-246E-4E9B-948B-2CB6888AF18F}" type="parTrans" cxnId="{C0172BD7-2DCD-47DB-93E1-0EF7C6F73E1B}">
      <dgm:prSet/>
      <dgm:spPr/>
      <dgm:t>
        <a:bodyPr/>
        <a:lstStyle/>
        <a:p>
          <a:endParaRPr lang="en-US"/>
        </a:p>
      </dgm:t>
    </dgm:pt>
    <dgm:pt modelId="{8C0BC479-CFFD-46C7-8A60-C66E15BAAE1E}" type="sibTrans" cxnId="{C0172BD7-2DCD-47DB-93E1-0EF7C6F73E1B}">
      <dgm:prSet/>
      <dgm:spPr/>
      <dgm:t>
        <a:bodyPr/>
        <a:lstStyle/>
        <a:p>
          <a:endParaRPr lang="en-US"/>
        </a:p>
      </dgm:t>
    </dgm:pt>
    <dgm:pt modelId="{A3989DD7-BF33-4CF9-82EB-6D134A27B2E2}">
      <dgm:prSet phldrT="[Text]"/>
      <dgm:spPr/>
      <dgm:t>
        <a:bodyPr/>
        <a:lstStyle/>
        <a:p>
          <a:r>
            <a:rPr lang="en-US" dirty="0"/>
            <a:t>Race</a:t>
          </a:r>
        </a:p>
      </dgm:t>
    </dgm:pt>
    <dgm:pt modelId="{A02BCF8C-BB5D-4545-A034-307A4C546A18}" type="parTrans" cxnId="{467892E6-2E8C-4B5D-9337-B684FC232DBC}">
      <dgm:prSet/>
      <dgm:spPr/>
      <dgm:t>
        <a:bodyPr/>
        <a:lstStyle/>
        <a:p>
          <a:endParaRPr lang="en-US"/>
        </a:p>
      </dgm:t>
    </dgm:pt>
    <dgm:pt modelId="{12F89987-60E6-448D-B53C-FD3A784C5D91}" type="sibTrans" cxnId="{467892E6-2E8C-4B5D-9337-B684FC232DBC}">
      <dgm:prSet/>
      <dgm:spPr/>
      <dgm:t>
        <a:bodyPr/>
        <a:lstStyle/>
        <a:p>
          <a:endParaRPr lang="en-US"/>
        </a:p>
      </dgm:t>
    </dgm:pt>
    <dgm:pt modelId="{84BCB395-D250-4534-8609-7B0970D24054}">
      <dgm:prSet phldrT="[Text]"/>
      <dgm:spPr/>
      <dgm:t>
        <a:bodyPr/>
        <a:lstStyle/>
        <a:p>
          <a:r>
            <a:rPr lang="en-US" dirty="0"/>
            <a:t>Gender</a:t>
          </a:r>
        </a:p>
      </dgm:t>
    </dgm:pt>
    <dgm:pt modelId="{633AD15E-8A37-4A04-82B1-5207F6296F24}" type="parTrans" cxnId="{C7575287-6C1A-4226-9CDD-282EA7268376}">
      <dgm:prSet/>
      <dgm:spPr/>
      <dgm:t>
        <a:bodyPr/>
        <a:lstStyle/>
        <a:p>
          <a:endParaRPr lang="en-US"/>
        </a:p>
      </dgm:t>
    </dgm:pt>
    <dgm:pt modelId="{38E10185-12C5-49D0-A659-FC027BE0C61B}" type="sibTrans" cxnId="{C7575287-6C1A-4226-9CDD-282EA7268376}">
      <dgm:prSet/>
      <dgm:spPr/>
      <dgm:t>
        <a:bodyPr/>
        <a:lstStyle/>
        <a:p>
          <a:endParaRPr lang="en-US"/>
        </a:p>
      </dgm:t>
    </dgm:pt>
    <dgm:pt modelId="{CEE24AB1-70A2-4378-A6D8-45F6B5411350}">
      <dgm:prSet phldrT="[Text]"/>
      <dgm:spPr/>
      <dgm:t>
        <a:bodyPr/>
        <a:lstStyle/>
        <a:p>
          <a:r>
            <a:rPr lang="en-US" dirty="0"/>
            <a:t>Class</a:t>
          </a:r>
        </a:p>
      </dgm:t>
    </dgm:pt>
    <dgm:pt modelId="{991C6B27-9195-4BD3-8E9E-2095B6B6B2A2}" type="parTrans" cxnId="{DEC0DA68-9F2D-4755-8E2A-83033F87100D}">
      <dgm:prSet/>
      <dgm:spPr/>
      <dgm:t>
        <a:bodyPr/>
        <a:lstStyle/>
        <a:p>
          <a:endParaRPr lang="en-US"/>
        </a:p>
      </dgm:t>
    </dgm:pt>
    <dgm:pt modelId="{326329C8-8A28-4D83-8612-99B6281F2E14}" type="sibTrans" cxnId="{DEC0DA68-9F2D-4755-8E2A-83033F87100D}">
      <dgm:prSet/>
      <dgm:spPr/>
      <dgm:t>
        <a:bodyPr/>
        <a:lstStyle/>
        <a:p>
          <a:endParaRPr lang="en-US"/>
        </a:p>
      </dgm:t>
    </dgm:pt>
    <dgm:pt modelId="{90D797CE-9AEC-49AA-9ECE-95B2BEA78430}">
      <dgm:prSet phldrT="[Text]"/>
      <dgm:spPr/>
      <dgm:t>
        <a:bodyPr/>
        <a:lstStyle/>
        <a:p>
          <a:r>
            <a:rPr lang="en-US" dirty="0"/>
            <a:t>Inclusion</a:t>
          </a:r>
        </a:p>
      </dgm:t>
    </dgm:pt>
    <dgm:pt modelId="{A213AA8F-50A6-4D1A-ADEB-E4DE9F76F5F4}" type="parTrans" cxnId="{433000BE-6E51-4584-9467-04582E9BFE3A}">
      <dgm:prSet/>
      <dgm:spPr/>
      <dgm:t>
        <a:bodyPr/>
        <a:lstStyle/>
        <a:p>
          <a:endParaRPr lang="en-US"/>
        </a:p>
      </dgm:t>
    </dgm:pt>
    <dgm:pt modelId="{C49E1789-62CF-40EE-8CFB-18029883C27B}" type="sibTrans" cxnId="{433000BE-6E51-4584-9467-04582E9BFE3A}">
      <dgm:prSet/>
      <dgm:spPr/>
      <dgm:t>
        <a:bodyPr/>
        <a:lstStyle/>
        <a:p>
          <a:endParaRPr lang="en-US"/>
        </a:p>
      </dgm:t>
    </dgm:pt>
    <dgm:pt modelId="{606161B0-E3D6-4C67-8FF0-B31D44615C5B}">
      <dgm:prSet phldrT="[Text]"/>
      <dgm:spPr/>
      <dgm:t>
        <a:bodyPr/>
        <a:lstStyle/>
        <a:p>
          <a:r>
            <a:rPr lang="en-US" dirty="0"/>
            <a:t>Affirmed</a:t>
          </a:r>
        </a:p>
      </dgm:t>
    </dgm:pt>
    <dgm:pt modelId="{5A554EBE-1068-492A-A045-51524C55D4E5}" type="parTrans" cxnId="{1F9BBBE1-21BB-45E5-85E5-2192C72DE811}">
      <dgm:prSet/>
      <dgm:spPr/>
      <dgm:t>
        <a:bodyPr/>
        <a:lstStyle/>
        <a:p>
          <a:endParaRPr lang="en-US"/>
        </a:p>
      </dgm:t>
    </dgm:pt>
    <dgm:pt modelId="{8B8CD3D1-64E5-4AC2-BF98-4FA3C22BB2AE}" type="sibTrans" cxnId="{1F9BBBE1-21BB-45E5-85E5-2192C72DE811}">
      <dgm:prSet/>
      <dgm:spPr/>
      <dgm:t>
        <a:bodyPr/>
        <a:lstStyle/>
        <a:p>
          <a:endParaRPr lang="en-US"/>
        </a:p>
      </dgm:t>
    </dgm:pt>
    <dgm:pt modelId="{86B31EA6-99A3-4862-AA56-A16E0D68D351}">
      <dgm:prSet phldrT="[Text]"/>
      <dgm:spPr/>
      <dgm:t>
        <a:bodyPr/>
        <a:lstStyle/>
        <a:p>
          <a:r>
            <a:rPr lang="en-US" dirty="0"/>
            <a:t>Belonging</a:t>
          </a:r>
        </a:p>
      </dgm:t>
    </dgm:pt>
    <dgm:pt modelId="{FA5F5433-FB7A-46FF-8CA2-6B70C03BE525}" type="parTrans" cxnId="{6932E839-B147-4368-A37C-F99739BDDBE2}">
      <dgm:prSet/>
      <dgm:spPr/>
      <dgm:t>
        <a:bodyPr/>
        <a:lstStyle/>
        <a:p>
          <a:endParaRPr lang="en-US"/>
        </a:p>
      </dgm:t>
    </dgm:pt>
    <dgm:pt modelId="{D2383F61-1AD4-42A4-837A-AA73215266BE}" type="sibTrans" cxnId="{6932E839-B147-4368-A37C-F99739BDDBE2}">
      <dgm:prSet/>
      <dgm:spPr/>
      <dgm:t>
        <a:bodyPr/>
        <a:lstStyle/>
        <a:p>
          <a:endParaRPr lang="en-US"/>
        </a:p>
      </dgm:t>
    </dgm:pt>
    <dgm:pt modelId="{9969D4EB-7082-4169-A824-E5FDC00234B0}">
      <dgm:prSet phldrT="[Text]" custT="1"/>
      <dgm:spPr/>
      <dgm:t>
        <a:bodyPr/>
        <a:lstStyle/>
        <a:p>
          <a:r>
            <a:rPr lang="en-US" sz="1700" dirty="0"/>
            <a:t>Relationship</a:t>
          </a:r>
        </a:p>
      </dgm:t>
    </dgm:pt>
    <dgm:pt modelId="{A9AF8D67-0E38-4C75-B7AE-603808C5C361}" type="parTrans" cxnId="{E4C0D421-FE1D-40EC-8401-E88EC1801796}">
      <dgm:prSet/>
      <dgm:spPr/>
      <dgm:t>
        <a:bodyPr/>
        <a:lstStyle/>
        <a:p>
          <a:endParaRPr lang="en-US"/>
        </a:p>
      </dgm:t>
    </dgm:pt>
    <dgm:pt modelId="{3AE65C95-554E-486F-9415-606BC74EE4CF}" type="sibTrans" cxnId="{E4C0D421-FE1D-40EC-8401-E88EC1801796}">
      <dgm:prSet/>
      <dgm:spPr/>
      <dgm:t>
        <a:bodyPr/>
        <a:lstStyle/>
        <a:p>
          <a:endParaRPr lang="en-US"/>
        </a:p>
      </dgm:t>
    </dgm:pt>
    <dgm:pt modelId="{A5154F8A-27C4-4027-9BB2-CA9D585801F4}">
      <dgm:prSet phldrT="[Text]"/>
      <dgm:spPr/>
      <dgm:t>
        <a:bodyPr/>
        <a:lstStyle/>
        <a:p>
          <a:r>
            <a:rPr lang="en-US" dirty="0"/>
            <a:t>Welcomed</a:t>
          </a:r>
        </a:p>
      </dgm:t>
    </dgm:pt>
    <dgm:pt modelId="{BDC465A1-44A3-4A64-BD00-7D0F7B0F1CD4}" type="parTrans" cxnId="{81435088-DE90-46AB-B92D-3DF2F50E6B7D}">
      <dgm:prSet/>
      <dgm:spPr/>
      <dgm:t>
        <a:bodyPr/>
        <a:lstStyle/>
        <a:p>
          <a:endParaRPr lang="en-US"/>
        </a:p>
      </dgm:t>
    </dgm:pt>
    <dgm:pt modelId="{F99D8935-2811-4A06-B5F5-0B271AEAEF0E}" type="sibTrans" cxnId="{81435088-DE90-46AB-B92D-3DF2F50E6B7D}">
      <dgm:prSet/>
      <dgm:spPr/>
      <dgm:t>
        <a:bodyPr/>
        <a:lstStyle/>
        <a:p>
          <a:endParaRPr lang="en-US"/>
        </a:p>
      </dgm:t>
    </dgm:pt>
    <dgm:pt modelId="{1D425A77-C552-413F-B268-6F65A8C54EC9}">
      <dgm:prSet phldrT="[Text]"/>
      <dgm:spPr/>
      <dgm:t>
        <a:bodyPr/>
        <a:lstStyle/>
        <a:p>
          <a:r>
            <a:rPr lang="en-US"/>
            <a:t>Valued</a:t>
          </a:r>
          <a:endParaRPr lang="en-US" dirty="0"/>
        </a:p>
      </dgm:t>
    </dgm:pt>
    <dgm:pt modelId="{13F6B855-324E-4C79-8747-73160F95C73D}" type="parTrans" cxnId="{C4E2B4BF-0F71-468D-8553-459D3604A662}">
      <dgm:prSet/>
      <dgm:spPr/>
      <dgm:t>
        <a:bodyPr/>
        <a:lstStyle/>
        <a:p>
          <a:endParaRPr lang="en-US"/>
        </a:p>
      </dgm:t>
    </dgm:pt>
    <dgm:pt modelId="{DDCD0F58-52AD-452D-97C7-2AF5445241C2}" type="sibTrans" cxnId="{C4E2B4BF-0F71-468D-8553-459D3604A662}">
      <dgm:prSet/>
      <dgm:spPr/>
      <dgm:t>
        <a:bodyPr/>
        <a:lstStyle/>
        <a:p>
          <a:endParaRPr lang="en-US"/>
        </a:p>
      </dgm:t>
    </dgm:pt>
    <dgm:pt modelId="{FAF1E21B-60FC-4F9C-A5BA-D2BB019B1C3C}" type="pres">
      <dgm:prSet presAssocID="{11557DF0-8E5D-4610-9464-4D408828222B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</dgm:pt>
    <dgm:pt modelId="{3D0144F4-9CB6-4C1A-A66F-6D7DCA5B2CF7}" type="pres">
      <dgm:prSet presAssocID="{11557DF0-8E5D-4610-9464-4D408828222B}" presName="arc1" presStyleLbl="node1" presStyleIdx="0" presStyleCnt="4"/>
      <dgm:spPr/>
    </dgm:pt>
    <dgm:pt modelId="{5FA45992-C85A-40E2-A88A-E1337BE626BF}" type="pres">
      <dgm:prSet presAssocID="{11557DF0-8E5D-4610-9464-4D408828222B}" presName="arc3" presStyleLbl="node1" presStyleIdx="1" presStyleCnt="4"/>
      <dgm:spPr/>
    </dgm:pt>
    <dgm:pt modelId="{1C4BA815-03A7-4FB0-ACA4-0415EDB33035}" type="pres">
      <dgm:prSet presAssocID="{11557DF0-8E5D-4610-9464-4D408828222B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</dgm:pt>
    <dgm:pt modelId="{2F93AB4C-698B-45DE-B6B8-F0900C31B722}" type="pres">
      <dgm:prSet presAssocID="{11557DF0-8E5D-4610-9464-4D408828222B}" presName="arc2" presStyleLbl="node1" presStyleIdx="2" presStyleCnt="4"/>
      <dgm:spPr/>
    </dgm:pt>
    <dgm:pt modelId="{209528AA-ADEE-439A-A75D-27A57A92D1AE}" type="pres">
      <dgm:prSet presAssocID="{11557DF0-8E5D-4610-9464-4D408828222B}" presName="arc4" presStyleLbl="node1" presStyleIdx="3" presStyleCnt="4"/>
      <dgm:spPr/>
    </dgm:pt>
    <dgm:pt modelId="{95DD098C-A277-42FB-80C6-B9447CEA7998}" type="pres">
      <dgm:prSet presAssocID="{11557DF0-8E5D-4610-9464-4D408828222B}" presName="parentText3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CC04353A-A17D-4757-813F-4BE76D6536A4}" type="pres">
      <dgm:prSet presAssocID="{11557DF0-8E5D-4610-9464-4D408828222B}" presName="middleComposite" presStyleCnt="0"/>
      <dgm:spPr/>
    </dgm:pt>
    <dgm:pt modelId="{27296F61-2E15-4E7B-B61A-7337DE1DCA3A}" type="pres">
      <dgm:prSet presAssocID="{A5154F8A-27C4-4027-9BB2-CA9D585801F4}" presName="circ1" presStyleLbl="vennNode1" presStyleIdx="0" presStyleCnt="9" custLinFactNeighborX="-248" custLinFactNeighborY="-9420"/>
      <dgm:spPr/>
    </dgm:pt>
    <dgm:pt modelId="{B759834E-F3E8-441F-825B-A7A79088FBB3}" type="pres">
      <dgm:prSet presAssocID="{A5154F8A-27C4-4027-9BB2-CA9D585801F4}" presName="circ1Tx" presStyleLbl="revTx" presStyleIdx="1" presStyleCnt="3">
        <dgm:presLayoutVars>
          <dgm:chMax val="0"/>
          <dgm:chPref val="0"/>
        </dgm:presLayoutVars>
      </dgm:prSet>
      <dgm:spPr/>
    </dgm:pt>
    <dgm:pt modelId="{31533069-C0D8-46F9-B707-D01E708B5028}" type="pres">
      <dgm:prSet presAssocID="{606161B0-E3D6-4C67-8FF0-B31D44615C5B}" presName="circ2" presStyleLbl="vennNode1" presStyleIdx="1" presStyleCnt="9" custLinFactNeighborX="-248" custLinFactNeighborY="-9420"/>
      <dgm:spPr/>
    </dgm:pt>
    <dgm:pt modelId="{C1A30C0E-A912-4AC2-BD4B-A062A0833E72}" type="pres">
      <dgm:prSet presAssocID="{606161B0-E3D6-4C67-8FF0-B31D44615C5B}" presName="circ2Tx" presStyleLbl="revTx" presStyleIdx="1" presStyleCnt="3">
        <dgm:presLayoutVars>
          <dgm:chMax val="0"/>
          <dgm:chPref val="0"/>
        </dgm:presLayoutVars>
      </dgm:prSet>
      <dgm:spPr/>
    </dgm:pt>
    <dgm:pt modelId="{9C99AAD2-455A-4D8D-AB67-7D54A8388AA1}" type="pres">
      <dgm:prSet presAssocID="{1D425A77-C552-413F-B268-6F65A8C54EC9}" presName="circ3" presStyleLbl="vennNode1" presStyleIdx="2" presStyleCnt="9" custLinFactNeighborX="-248" custLinFactNeighborY="-9420"/>
      <dgm:spPr/>
    </dgm:pt>
    <dgm:pt modelId="{FFBCC106-FD75-409D-89D2-4ADADF6A4552}" type="pres">
      <dgm:prSet presAssocID="{1D425A77-C552-413F-B268-6F65A8C54EC9}" presName="circ3Tx" presStyleLbl="revTx" presStyleIdx="1" presStyleCnt="3">
        <dgm:presLayoutVars>
          <dgm:chMax val="0"/>
          <dgm:chPref val="0"/>
        </dgm:presLayoutVars>
      </dgm:prSet>
      <dgm:spPr/>
    </dgm:pt>
    <dgm:pt modelId="{9CB18529-B80A-4A05-B059-C877479F7DEC}" type="pres">
      <dgm:prSet presAssocID="{11557DF0-8E5D-4610-9464-4D408828222B}" presName="leftComposite" presStyleCnt="0"/>
      <dgm:spPr/>
    </dgm:pt>
    <dgm:pt modelId="{4820299D-7487-42B5-AA5B-64C2D508277D}" type="pres">
      <dgm:prSet presAssocID="{A3989DD7-BF33-4CF9-82EB-6D134A27B2E2}" presName="childText1_1" presStyleLbl="vennNode1" presStyleIdx="3" presStyleCnt="9">
        <dgm:presLayoutVars>
          <dgm:chMax val="0"/>
          <dgm:chPref val="0"/>
        </dgm:presLayoutVars>
      </dgm:prSet>
      <dgm:spPr/>
    </dgm:pt>
    <dgm:pt modelId="{B2059B11-A2F3-47AD-BC77-F8D3677BCFDC}" type="pres">
      <dgm:prSet presAssocID="{A3989DD7-BF33-4CF9-82EB-6D134A27B2E2}" presName="ellipse1" presStyleLbl="vennNode1" presStyleIdx="4" presStyleCnt="9"/>
      <dgm:spPr/>
    </dgm:pt>
    <dgm:pt modelId="{95D39914-A352-4C42-ABD1-E320BEC55CED}" type="pres">
      <dgm:prSet presAssocID="{A3989DD7-BF33-4CF9-82EB-6D134A27B2E2}" presName="ellipse2" presStyleLbl="vennNode1" presStyleIdx="5" presStyleCnt="9"/>
      <dgm:spPr/>
    </dgm:pt>
    <dgm:pt modelId="{BF8FFC5D-D862-49CB-9368-1A9D30DC4BF9}" type="pres">
      <dgm:prSet presAssocID="{84BCB395-D250-4534-8609-7B0970D24054}" presName="childText1_2" presStyleLbl="vennNode1" presStyleIdx="6" presStyleCnt="9">
        <dgm:presLayoutVars>
          <dgm:chMax val="0"/>
          <dgm:chPref val="0"/>
        </dgm:presLayoutVars>
      </dgm:prSet>
      <dgm:spPr/>
    </dgm:pt>
    <dgm:pt modelId="{C388B355-C1BA-422B-BD4B-077D6A0ABADF}" type="pres">
      <dgm:prSet presAssocID="{84BCB395-D250-4534-8609-7B0970D24054}" presName="ellipse3" presStyleLbl="vennNode1" presStyleIdx="7" presStyleCnt="9"/>
      <dgm:spPr/>
    </dgm:pt>
    <dgm:pt modelId="{29AC8866-5899-41A5-A22C-FFA7484D930A}" type="pres">
      <dgm:prSet presAssocID="{CEE24AB1-70A2-4378-A6D8-45F6B5411350}" presName="childText1_3" presStyleLbl="vennNode1" presStyleIdx="8" presStyleCnt="9">
        <dgm:presLayoutVars>
          <dgm:chMax val="0"/>
          <dgm:chPref val="0"/>
        </dgm:presLayoutVars>
      </dgm:prSet>
      <dgm:spPr/>
    </dgm:pt>
    <dgm:pt modelId="{A6E18A06-B935-45D4-8181-4913AA31714C}" type="pres">
      <dgm:prSet presAssocID="{11557DF0-8E5D-4610-9464-4D408828222B}" presName="rightChild" presStyleLbl="node2" presStyleIdx="0" presStyleCnt="1" custScaleX="118365" custScaleY="118365" custLinFactNeighborX="7555" custLinFactNeighborY="121">
        <dgm:presLayoutVars>
          <dgm:chMax val="0"/>
          <dgm:chPref val="0"/>
        </dgm:presLayoutVars>
      </dgm:prSet>
      <dgm:spPr/>
    </dgm:pt>
    <dgm:pt modelId="{296F94D1-6665-472F-A4FA-1BED76DAD78A}" type="pres">
      <dgm:prSet presAssocID="{11557DF0-8E5D-4610-9464-4D408828222B}" presName="parentText1" presStyleLbl="revTx" presStyleIdx="2" presStyleCnt="3">
        <dgm:presLayoutVars>
          <dgm:chMax val="4"/>
          <dgm:chPref val="3"/>
          <dgm:bulletEnabled val="1"/>
        </dgm:presLayoutVars>
      </dgm:prSet>
      <dgm:spPr/>
    </dgm:pt>
  </dgm:ptLst>
  <dgm:cxnLst>
    <dgm:cxn modelId="{E07F6016-093C-47E4-91D7-8602295DA617}" type="presOf" srcId="{1D425A77-C552-413F-B268-6F65A8C54EC9}" destId="{FFBCC106-FD75-409D-89D2-4ADADF6A4552}" srcOrd="1" destOrd="0" presId="urn:microsoft.com/office/officeart/2009/3/layout/PhasedProcess"/>
    <dgm:cxn modelId="{59365516-BD01-48C0-975A-577545827765}" type="presOf" srcId="{CEE24AB1-70A2-4378-A6D8-45F6B5411350}" destId="{29AC8866-5899-41A5-A22C-FFA7484D930A}" srcOrd="0" destOrd="0" presId="urn:microsoft.com/office/officeart/2009/3/layout/PhasedProcess"/>
    <dgm:cxn modelId="{58CD511F-35D1-4918-8E71-590ADC1F48CC}" type="presOf" srcId="{606161B0-E3D6-4C67-8FF0-B31D44615C5B}" destId="{31533069-C0D8-46F9-B707-D01E708B5028}" srcOrd="0" destOrd="0" presId="urn:microsoft.com/office/officeart/2009/3/layout/PhasedProcess"/>
    <dgm:cxn modelId="{E4C0D421-FE1D-40EC-8401-E88EC1801796}" srcId="{86B31EA6-99A3-4862-AA56-A16E0D68D351}" destId="{9969D4EB-7082-4169-A824-E5FDC00234B0}" srcOrd="0" destOrd="0" parTransId="{A9AF8D67-0E38-4C75-B7AE-603808C5C361}" sibTransId="{3AE65C95-554E-486F-9415-606BC74EE4CF}"/>
    <dgm:cxn modelId="{7B5B6628-261F-4FC0-9C7B-14F63C24FFA3}" type="presOf" srcId="{90D797CE-9AEC-49AA-9ECE-95B2BEA78430}" destId="{1C4BA815-03A7-4FB0-ACA4-0415EDB33035}" srcOrd="0" destOrd="0" presId="urn:microsoft.com/office/officeart/2009/3/layout/PhasedProcess"/>
    <dgm:cxn modelId="{90849A2D-6E82-4326-8453-986959BEEE11}" type="presOf" srcId="{A3989DD7-BF33-4CF9-82EB-6D134A27B2E2}" destId="{4820299D-7487-42B5-AA5B-64C2D508277D}" srcOrd="0" destOrd="0" presId="urn:microsoft.com/office/officeart/2009/3/layout/PhasedProcess"/>
    <dgm:cxn modelId="{6932E839-B147-4368-A37C-F99739BDDBE2}" srcId="{11557DF0-8E5D-4610-9464-4D408828222B}" destId="{86B31EA6-99A3-4862-AA56-A16E0D68D351}" srcOrd="2" destOrd="0" parTransId="{FA5F5433-FB7A-46FF-8CA2-6B70C03BE525}" sibTransId="{D2383F61-1AD4-42A4-837A-AA73215266BE}"/>
    <dgm:cxn modelId="{8F054860-8020-4114-B69D-E0E4D8B16A01}" type="presOf" srcId="{A5154F8A-27C4-4027-9BB2-CA9D585801F4}" destId="{27296F61-2E15-4E7B-B61A-7337DE1DCA3A}" srcOrd="0" destOrd="0" presId="urn:microsoft.com/office/officeart/2009/3/layout/PhasedProcess"/>
    <dgm:cxn modelId="{173D0062-7F90-4F6F-B4FA-5A9F21BD91E4}" type="presOf" srcId="{A5154F8A-27C4-4027-9BB2-CA9D585801F4}" destId="{B759834E-F3E8-441F-825B-A7A79088FBB3}" srcOrd="1" destOrd="0" presId="urn:microsoft.com/office/officeart/2009/3/layout/PhasedProcess"/>
    <dgm:cxn modelId="{DEC0DA68-9F2D-4755-8E2A-83033F87100D}" srcId="{839027E2-3568-46F5-B32D-18F9553A321F}" destId="{CEE24AB1-70A2-4378-A6D8-45F6B5411350}" srcOrd="2" destOrd="0" parTransId="{991C6B27-9195-4BD3-8E9E-2095B6B6B2A2}" sibTransId="{326329C8-8A28-4D83-8612-99B6281F2E14}"/>
    <dgm:cxn modelId="{8CF49D4F-458E-4527-AE54-C99C45EA7237}" type="presOf" srcId="{606161B0-E3D6-4C67-8FF0-B31D44615C5B}" destId="{C1A30C0E-A912-4AC2-BD4B-A062A0833E72}" srcOrd="1" destOrd="0" presId="urn:microsoft.com/office/officeart/2009/3/layout/PhasedProcess"/>
    <dgm:cxn modelId="{D6B0F04F-DD6F-40D2-BC0C-E30BC74223FE}" type="presOf" srcId="{839027E2-3568-46F5-B32D-18F9553A321F}" destId="{296F94D1-6665-472F-A4FA-1BED76DAD78A}" srcOrd="0" destOrd="0" presId="urn:microsoft.com/office/officeart/2009/3/layout/PhasedProcess"/>
    <dgm:cxn modelId="{E3B9BB7F-F55C-4EF2-BC94-F79EACC01EB0}" type="presOf" srcId="{11557DF0-8E5D-4610-9464-4D408828222B}" destId="{FAF1E21B-60FC-4F9C-A5BA-D2BB019B1C3C}" srcOrd="0" destOrd="0" presId="urn:microsoft.com/office/officeart/2009/3/layout/PhasedProcess"/>
    <dgm:cxn modelId="{C7575287-6C1A-4226-9CDD-282EA7268376}" srcId="{839027E2-3568-46F5-B32D-18F9553A321F}" destId="{84BCB395-D250-4534-8609-7B0970D24054}" srcOrd="1" destOrd="0" parTransId="{633AD15E-8A37-4A04-82B1-5207F6296F24}" sibTransId="{38E10185-12C5-49D0-A659-FC027BE0C61B}"/>
    <dgm:cxn modelId="{81435088-DE90-46AB-B92D-3DF2F50E6B7D}" srcId="{90D797CE-9AEC-49AA-9ECE-95B2BEA78430}" destId="{A5154F8A-27C4-4027-9BB2-CA9D585801F4}" srcOrd="0" destOrd="0" parTransId="{BDC465A1-44A3-4A64-BD00-7D0F7B0F1CD4}" sibTransId="{F99D8935-2811-4A06-B5F5-0B271AEAEF0E}"/>
    <dgm:cxn modelId="{CCE383A8-568D-4A71-AB61-FB1AD778D0E3}" type="presOf" srcId="{84BCB395-D250-4534-8609-7B0970D24054}" destId="{BF8FFC5D-D862-49CB-9368-1A9D30DC4BF9}" srcOrd="0" destOrd="0" presId="urn:microsoft.com/office/officeart/2009/3/layout/PhasedProcess"/>
    <dgm:cxn modelId="{7E2B5DB1-6F8A-4125-B734-AD5D365F0FDA}" type="presOf" srcId="{86B31EA6-99A3-4862-AA56-A16E0D68D351}" destId="{95DD098C-A277-42FB-80C6-B9447CEA7998}" srcOrd="0" destOrd="0" presId="urn:microsoft.com/office/officeart/2009/3/layout/PhasedProcess"/>
    <dgm:cxn modelId="{B16418B4-43E7-49E4-B179-C377C2E72434}" type="presOf" srcId="{1D425A77-C552-413F-B268-6F65A8C54EC9}" destId="{9C99AAD2-455A-4D8D-AB67-7D54A8388AA1}" srcOrd="0" destOrd="0" presId="urn:microsoft.com/office/officeart/2009/3/layout/PhasedProcess"/>
    <dgm:cxn modelId="{433000BE-6E51-4584-9467-04582E9BFE3A}" srcId="{11557DF0-8E5D-4610-9464-4D408828222B}" destId="{90D797CE-9AEC-49AA-9ECE-95B2BEA78430}" srcOrd="1" destOrd="0" parTransId="{A213AA8F-50A6-4D1A-ADEB-E4DE9F76F5F4}" sibTransId="{C49E1789-62CF-40EE-8CFB-18029883C27B}"/>
    <dgm:cxn modelId="{C4E2B4BF-0F71-468D-8553-459D3604A662}" srcId="{90D797CE-9AEC-49AA-9ECE-95B2BEA78430}" destId="{1D425A77-C552-413F-B268-6F65A8C54EC9}" srcOrd="2" destOrd="0" parTransId="{13F6B855-324E-4C79-8747-73160F95C73D}" sibTransId="{DDCD0F58-52AD-452D-97C7-2AF5445241C2}"/>
    <dgm:cxn modelId="{FE3341C2-76DB-4C10-B876-903D92B5F7C0}" type="presOf" srcId="{9969D4EB-7082-4169-A824-E5FDC00234B0}" destId="{A6E18A06-B935-45D4-8181-4913AA31714C}" srcOrd="0" destOrd="0" presId="urn:microsoft.com/office/officeart/2009/3/layout/PhasedProcess"/>
    <dgm:cxn modelId="{C0172BD7-2DCD-47DB-93E1-0EF7C6F73E1B}" srcId="{11557DF0-8E5D-4610-9464-4D408828222B}" destId="{839027E2-3568-46F5-B32D-18F9553A321F}" srcOrd="0" destOrd="0" parTransId="{97DDB1C5-246E-4E9B-948B-2CB6888AF18F}" sibTransId="{8C0BC479-CFFD-46C7-8A60-C66E15BAAE1E}"/>
    <dgm:cxn modelId="{1F9BBBE1-21BB-45E5-85E5-2192C72DE811}" srcId="{90D797CE-9AEC-49AA-9ECE-95B2BEA78430}" destId="{606161B0-E3D6-4C67-8FF0-B31D44615C5B}" srcOrd="1" destOrd="0" parTransId="{5A554EBE-1068-492A-A045-51524C55D4E5}" sibTransId="{8B8CD3D1-64E5-4AC2-BF98-4FA3C22BB2AE}"/>
    <dgm:cxn modelId="{467892E6-2E8C-4B5D-9337-B684FC232DBC}" srcId="{839027E2-3568-46F5-B32D-18F9553A321F}" destId="{A3989DD7-BF33-4CF9-82EB-6D134A27B2E2}" srcOrd="0" destOrd="0" parTransId="{A02BCF8C-BB5D-4545-A034-307A4C546A18}" sibTransId="{12F89987-60E6-448D-B53C-FD3A784C5D91}"/>
    <dgm:cxn modelId="{647454EF-5D66-4218-B7AD-B73CB58D0441}" type="presParOf" srcId="{FAF1E21B-60FC-4F9C-A5BA-D2BB019B1C3C}" destId="{3D0144F4-9CB6-4C1A-A66F-6D7DCA5B2CF7}" srcOrd="0" destOrd="0" presId="urn:microsoft.com/office/officeart/2009/3/layout/PhasedProcess"/>
    <dgm:cxn modelId="{AA423109-BE6B-4011-831F-C68D290CCE07}" type="presParOf" srcId="{FAF1E21B-60FC-4F9C-A5BA-D2BB019B1C3C}" destId="{5FA45992-C85A-40E2-A88A-E1337BE626BF}" srcOrd="1" destOrd="0" presId="urn:microsoft.com/office/officeart/2009/3/layout/PhasedProcess"/>
    <dgm:cxn modelId="{1874375E-1177-4DD6-A79D-307E93151575}" type="presParOf" srcId="{FAF1E21B-60FC-4F9C-A5BA-D2BB019B1C3C}" destId="{1C4BA815-03A7-4FB0-ACA4-0415EDB33035}" srcOrd="2" destOrd="0" presId="urn:microsoft.com/office/officeart/2009/3/layout/PhasedProcess"/>
    <dgm:cxn modelId="{7CCE32EF-027E-476C-9FB1-1EF1B2A2E835}" type="presParOf" srcId="{FAF1E21B-60FC-4F9C-A5BA-D2BB019B1C3C}" destId="{2F93AB4C-698B-45DE-B6B8-F0900C31B722}" srcOrd="3" destOrd="0" presId="urn:microsoft.com/office/officeart/2009/3/layout/PhasedProcess"/>
    <dgm:cxn modelId="{8A86C26C-BAF3-4D47-8236-1A2B894294AF}" type="presParOf" srcId="{FAF1E21B-60FC-4F9C-A5BA-D2BB019B1C3C}" destId="{209528AA-ADEE-439A-A75D-27A57A92D1AE}" srcOrd="4" destOrd="0" presId="urn:microsoft.com/office/officeart/2009/3/layout/PhasedProcess"/>
    <dgm:cxn modelId="{12A9CDDB-1289-49BF-8ADB-F534AEE9A77D}" type="presParOf" srcId="{FAF1E21B-60FC-4F9C-A5BA-D2BB019B1C3C}" destId="{95DD098C-A277-42FB-80C6-B9447CEA7998}" srcOrd="5" destOrd="0" presId="urn:microsoft.com/office/officeart/2009/3/layout/PhasedProcess"/>
    <dgm:cxn modelId="{EA0C00A3-73F8-43C3-B3E1-FBF98F36E22B}" type="presParOf" srcId="{FAF1E21B-60FC-4F9C-A5BA-D2BB019B1C3C}" destId="{CC04353A-A17D-4757-813F-4BE76D6536A4}" srcOrd="6" destOrd="0" presId="urn:microsoft.com/office/officeart/2009/3/layout/PhasedProcess"/>
    <dgm:cxn modelId="{5EDB538D-1B8F-4340-AECE-8FA72D73D073}" type="presParOf" srcId="{CC04353A-A17D-4757-813F-4BE76D6536A4}" destId="{27296F61-2E15-4E7B-B61A-7337DE1DCA3A}" srcOrd="0" destOrd="0" presId="urn:microsoft.com/office/officeart/2009/3/layout/PhasedProcess"/>
    <dgm:cxn modelId="{3DF4F43B-23B6-4357-A1F7-9A394D6BE0E0}" type="presParOf" srcId="{CC04353A-A17D-4757-813F-4BE76D6536A4}" destId="{B759834E-F3E8-441F-825B-A7A79088FBB3}" srcOrd="1" destOrd="0" presId="urn:microsoft.com/office/officeart/2009/3/layout/PhasedProcess"/>
    <dgm:cxn modelId="{DDC76C54-F45E-4C50-A2DC-7B609CCC02AB}" type="presParOf" srcId="{CC04353A-A17D-4757-813F-4BE76D6536A4}" destId="{31533069-C0D8-46F9-B707-D01E708B5028}" srcOrd="2" destOrd="0" presId="urn:microsoft.com/office/officeart/2009/3/layout/PhasedProcess"/>
    <dgm:cxn modelId="{252B912F-55FE-42C3-BD60-6C87D111BA2D}" type="presParOf" srcId="{CC04353A-A17D-4757-813F-4BE76D6536A4}" destId="{C1A30C0E-A912-4AC2-BD4B-A062A0833E72}" srcOrd="3" destOrd="0" presId="urn:microsoft.com/office/officeart/2009/3/layout/PhasedProcess"/>
    <dgm:cxn modelId="{2B5EA317-7EFB-4E62-95DA-8E03502F81EC}" type="presParOf" srcId="{CC04353A-A17D-4757-813F-4BE76D6536A4}" destId="{9C99AAD2-455A-4D8D-AB67-7D54A8388AA1}" srcOrd="4" destOrd="0" presId="urn:microsoft.com/office/officeart/2009/3/layout/PhasedProcess"/>
    <dgm:cxn modelId="{D30266E6-A96C-4179-A109-0E9008EECC5A}" type="presParOf" srcId="{CC04353A-A17D-4757-813F-4BE76D6536A4}" destId="{FFBCC106-FD75-409D-89D2-4ADADF6A4552}" srcOrd="5" destOrd="0" presId="urn:microsoft.com/office/officeart/2009/3/layout/PhasedProcess"/>
    <dgm:cxn modelId="{55D916CF-0313-4C9F-BD24-D1E9BB08B0D6}" type="presParOf" srcId="{FAF1E21B-60FC-4F9C-A5BA-D2BB019B1C3C}" destId="{9CB18529-B80A-4A05-B059-C877479F7DEC}" srcOrd="7" destOrd="0" presId="urn:microsoft.com/office/officeart/2009/3/layout/PhasedProcess"/>
    <dgm:cxn modelId="{95A7BD9C-CB35-4776-A201-74A7B37D014A}" type="presParOf" srcId="{9CB18529-B80A-4A05-B059-C877479F7DEC}" destId="{4820299D-7487-42B5-AA5B-64C2D508277D}" srcOrd="0" destOrd="0" presId="urn:microsoft.com/office/officeart/2009/3/layout/PhasedProcess"/>
    <dgm:cxn modelId="{8E21065C-74E1-41B5-A78F-084B3CF5F5A5}" type="presParOf" srcId="{9CB18529-B80A-4A05-B059-C877479F7DEC}" destId="{B2059B11-A2F3-47AD-BC77-F8D3677BCFDC}" srcOrd="1" destOrd="0" presId="urn:microsoft.com/office/officeart/2009/3/layout/PhasedProcess"/>
    <dgm:cxn modelId="{C7A05A0C-8DA9-4DCA-8F97-59AD3F9DBE92}" type="presParOf" srcId="{9CB18529-B80A-4A05-B059-C877479F7DEC}" destId="{95D39914-A352-4C42-ABD1-E320BEC55CED}" srcOrd="2" destOrd="0" presId="urn:microsoft.com/office/officeart/2009/3/layout/PhasedProcess"/>
    <dgm:cxn modelId="{684A595C-41CC-48FA-ACB4-37BDD567D724}" type="presParOf" srcId="{9CB18529-B80A-4A05-B059-C877479F7DEC}" destId="{BF8FFC5D-D862-49CB-9368-1A9D30DC4BF9}" srcOrd="3" destOrd="0" presId="urn:microsoft.com/office/officeart/2009/3/layout/PhasedProcess"/>
    <dgm:cxn modelId="{9434E964-7598-47EC-BB20-ACDF5F32CFE4}" type="presParOf" srcId="{9CB18529-B80A-4A05-B059-C877479F7DEC}" destId="{C388B355-C1BA-422B-BD4B-077D6A0ABADF}" srcOrd="4" destOrd="0" presId="urn:microsoft.com/office/officeart/2009/3/layout/PhasedProcess"/>
    <dgm:cxn modelId="{623A97FE-70E8-467B-8A82-01D318D831D9}" type="presParOf" srcId="{9CB18529-B80A-4A05-B059-C877479F7DEC}" destId="{29AC8866-5899-41A5-A22C-FFA7484D930A}" srcOrd="5" destOrd="0" presId="urn:microsoft.com/office/officeart/2009/3/layout/PhasedProcess"/>
    <dgm:cxn modelId="{C6BFC5FA-D989-4944-9CB9-B7AB943463C5}" type="presParOf" srcId="{FAF1E21B-60FC-4F9C-A5BA-D2BB019B1C3C}" destId="{A6E18A06-B935-45D4-8181-4913AA31714C}" srcOrd="8" destOrd="0" presId="urn:microsoft.com/office/officeart/2009/3/layout/PhasedProcess"/>
    <dgm:cxn modelId="{B4CA10AD-910B-4B0A-9357-C8BA1E89C111}" type="presParOf" srcId="{FAF1E21B-60FC-4F9C-A5BA-D2BB019B1C3C}" destId="{296F94D1-6665-472F-A4FA-1BED76DAD78A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0CDB646-5CB9-4733-B2F1-780C1F267404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12BA8136-949A-4C34-A891-0CDA1B320287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1 (5/1/20) Amplifying Yourself and Others</a:t>
          </a:r>
        </a:p>
      </dgm:t>
    </dgm:pt>
    <dgm:pt modelId="{9B33FD68-0AB9-41F2-B337-20ACDAC3FD62}" type="parTrans" cxnId="{7ABBBB59-A52E-48CC-BF64-A469351D4648}">
      <dgm:prSet/>
      <dgm:spPr/>
      <dgm:t>
        <a:bodyPr/>
        <a:lstStyle/>
        <a:p>
          <a:endParaRPr lang="en-US" sz="4400"/>
        </a:p>
      </dgm:t>
    </dgm:pt>
    <dgm:pt modelId="{A8E15F43-491B-4127-B415-10927D49A6EA}" type="sibTrans" cxnId="{7ABBBB59-A52E-48CC-BF64-A469351D4648}">
      <dgm:prSet/>
      <dgm:spPr/>
      <dgm:t>
        <a:bodyPr/>
        <a:lstStyle/>
        <a:p>
          <a:endParaRPr lang="en-US" sz="4400"/>
        </a:p>
      </dgm:t>
    </dgm:pt>
    <dgm:pt modelId="{D9BD423D-F295-44D2-9B67-AE0372822402}">
      <dgm:prSet custT="1"/>
      <dgm:spPr>
        <a:solidFill>
          <a:schemeClr val="bg1"/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2 (5/8/20) Deconstructing Gender and Leadership</a:t>
          </a:r>
        </a:p>
      </dgm:t>
    </dgm:pt>
    <dgm:pt modelId="{96F0666F-501F-469B-9738-B023BE9D6C3D}" type="parTrans" cxnId="{4E299697-D629-4CEA-A369-81FC161BA00C}">
      <dgm:prSet/>
      <dgm:spPr/>
      <dgm:t>
        <a:bodyPr/>
        <a:lstStyle/>
        <a:p>
          <a:endParaRPr lang="en-US" sz="4400"/>
        </a:p>
      </dgm:t>
    </dgm:pt>
    <dgm:pt modelId="{2F4CA2E7-94B8-4BC1-88AC-F9B8FCA0F20A}" type="sibTrans" cxnId="{4E299697-D629-4CEA-A369-81FC161BA00C}">
      <dgm:prSet/>
      <dgm:spPr/>
      <dgm:t>
        <a:bodyPr/>
        <a:lstStyle/>
        <a:p>
          <a:endParaRPr lang="en-US" sz="4400"/>
        </a:p>
      </dgm:t>
    </dgm:pt>
    <dgm:pt modelId="{2DFD1186-F46C-4B19-B6C3-682672CB8FB0}">
      <dgm:prSet custT="1"/>
      <dgm:spPr>
        <a:noFill/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3 (5/15/20) Expanding Identity to Values and Strengths</a:t>
          </a:r>
        </a:p>
      </dgm:t>
    </dgm:pt>
    <dgm:pt modelId="{4F3E5A5B-3BF0-467E-97F7-A25C34FED7F3}" type="parTrans" cxnId="{A41351D0-597C-41DD-BB40-DF2F3866211B}">
      <dgm:prSet/>
      <dgm:spPr/>
      <dgm:t>
        <a:bodyPr/>
        <a:lstStyle/>
        <a:p>
          <a:endParaRPr lang="en-US" sz="4400"/>
        </a:p>
      </dgm:t>
    </dgm:pt>
    <dgm:pt modelId="{62B04F52-93C4-407D-B96A-428375CBFE12}" type="sibTrans" cxnId="{A41351D0-597C-41DD-BB40-DF2F3866211B}">
      <dgm:prSet/>
      <dgm:spPr/>
      <dgm:t>
        <a:bodyPr/>
        <a:lstStyle/>
        <a:p>
          <a:endParaRPr lang="en-US" sz="4400"/>
        </a:p>
      </dgm:t>
    </dgm:pt>
    <dgm:pt modelId="{0E03E13C-970B-4689-9B44-896B40F4B2D6}">
      <dgm:prSet custT="1"/>
      <dgm:spPr>
        <a:noFill/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4 (5/22/20) Cracking the Confidence Code</a:t>
          </a:r>
        </a:p>
      </dgm:t>
    </dgm:pt>
    <dgm:pt modelId="{3CE345FB-8063-4C42-8A35-320E6FB9825C}" type="parTrans" cxnId="{5D3D1D96-1FE0-4A80-9FCB-951C61674987}">
      <dgm:prSet/>
      <dgm:spPr/>
      <dgm:t>
        <a:bodyPr/>
        <a:lstStyle/>
        <a:p>
          <a:endParaRPr lang="en-US" sz="4400"/>
        </a:p>
      </dgm:t>
    </dgm:pt>
    <dgm:pt modelId="{75BA4845-83C1-452A-9A0D-F26AF9F6727C}" type="sibTrans" cxnId="{5D3D1D96-1FE0-4A80-9FCB-951C61674987}">
      <dgm:prSet/>
      <dgm:spPr/>
      <dgm:t>
        <a:bodyPr/>
        <a:lstStyle/>
        <a:p>
          <a:endParaRPr lang="en-US" sz="4400"/>
        </a:p>
      </dgm:t>
    </dgm:pt>
    <dgm:pt modelId="{460898F0-5537-4470-95F7-868830321D9F}">
      <dgm:prSet custT="1"/>
      <dgm:spPr>
        <a:noFill/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5 (5/29/20) Cultivating Resilience </a:t>
          </a:r>
        </a:p>
      </dgm:t>
    </dgm:pt>
    <dgm:pt modelId="{F6637798-B4F4-4DF5-BCD0-BC6EDA889382}" type="parTrans" cxnId="{E215D7C7-067B-430C-907B-29E5E2E370AB}">
      <dgm:prSet/>
      <dgm:spPr/>
      <dgm:t>
        <a:bodyPr/>
        <a:lstStyle/>
        <a:p>
          <a:endParaRPr lang="en-US" sz="4400"/>
        </a:p>
      </dgm:t>
    </dgm:pt>
    <dgm:pt modelId="{F3729708-97FF-426A-BBCF-BC1CD7A6C46F}" type="sibTrans" cxnId="{E215D7C7-067B-430C-907B-29E5E2E370AB}">
      <dgm:prSet/>
      <dgm:spPr/>
      <dgm:t>
        <a:bodyPr/>
        <a:lstStyle/>
        <a:p>
          <a:endParaRPr lang="en-US" sz="4400"/>
        </a:p>
      </dgm:t>
    </dgm:pt>
    <dgm:pt modelId="{CC867C31-4688-45E4-8DB1-1310B3B94377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6 (6/5/20) Building Inclusive Organizations</a:t>
          </a:r>
        </a:p>
      </dgm:t>
    </dgm:pt>
    <dgm:pt modelId="{2D2B5988-515B-4C64-895C-93C62C702ABE}" type="parTrans" cxnId="{AE24557E-1254-4C26-B99A-938C5C09B1CE}">
      <dgm:prSet/>
      <dgm:spPr/>
      <dgm:t>
        <a:bodyPr/>
        <a:lstStyle/>
        <a:p>
          <a:endParaRPr lang="en-US" sz="4400"/>
        </a:p>
      </dgm:t>
    </dgm:pt>
    <dgm:pt modelId="{77897461-427D-4BB7-B369-DCDABB2FA367}" type="sibTrans" cxnId="{AE24557E-1254-4C26-B99A-938C5C09B1CE}">
      <dgm:prSet/>
      <dgm:spPr/>
      <dgm:t>
        <a:bodyPr/>
        <a:lstStyle/>
        <a:p>
          <a:endParaRPr lang="en-US" sz="4400"/>
        </a:p>
      </dgm:t>
    </dgm:pt>
    <dgm:pt modelId="{72F04B06-AD39-4498-8570-1B71E8979C11}">
      <dgm:prSet custT="1"/>
      <dgm:spPr>
        <a:noFill/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7 (6/12/20) Creating Change through Community</a:t>
          </a:r>
        </a:p>
      </dgm:t>
    </dgm:pt>
    <dgm:pt modelId="{919BE2CE-0E23-4B33-B414-942345A998EF}" type="parTrans" cxnId="{75E8473B-ECD4-4105-94C8-51B75A9B4CB1}">
      <dgm:prSet/>
      <dgm:spPr/>
      <dgm:t>
        <a:bodyPr/>
        <a:lstStyle/>
        <a:p>
          <a:endParaRPr lang="en-US" sz="4400"/>
        </a:p>
      </dgm:t>
    </dgm:pt>
    <dgm:pt modelId="{7941980C-B835-4372-B550-290BF46EBA1B}" type="sibTrans" cxnId="{75E8473B-ECD4-4105-94C8-51B75A9B4CB1}">
      <dgm:prSet/>
      <dgm:spPr/>
      <dgm:t>
        <a:bodyPr/>
        <a:lstStyle/>
        <a:p>
          <a:endParaRPr lang="en-US" sz="4400"/>
        </a:p>
      </dgm:t>
    </dgm:pt>
    <dgm:pt modelId="{E6DAF2FE-D158-4534-934D-A4CA80C69488}">
      <dgm:prSet custT="1"/>
      <dgm:spPr>
        <a:solidFill>
          <a:srgbClr val="FFCB05"/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8 (6/19/20) Sustaining a Movement</a:t>
          </a:r>
        </a:p>
      </dgm:t>
    </dgm:pt>
    <dgm:pt modelId="{C7104DF1-F6A8-4E4F-B55A-798777641DB9}" type="parTrans" cxnId="{CDC319AE-2EA6-44F7-A065-942311CC5742}">
      <dgm:prSet/>
      <dgm:spPr/>
      <dgm:t>
        <a:bodyPr/>
        <a:lstStyle/>
        <a:p>
          <a:endParaRPr lang="en-US" sz="4400"/>
        </a:p>
      </dgm:t>
    </dgm:pt>
    <dgm:pt modelId="{F0786963-C871-46F7-AB26-2D6508C790F3}" type="sibTrans" cxnId="{CDC319AE-2EA6-44F7-A065-942311CC5742}">
      <dgm:prSet/>
      <dgm:spPr/>
      <dgm:t>
        <a:bodyPr/>
        <a:lstStyle/>
        <a:p>
          <a:endParaRPr lang="en-US" sz="4400"/>
        </a:p>
      </dgm:t>
    </dgm:pt>
    <dgm:pt modelId="{41E489EF-95A2-4103-9CA2-F90B80D8E40A}">
      <dgm:prSet custT="1"/>
      <dgm:spPr/>
      <dgm:t>
        <a:bodyPr/>
        <a:lstStyle/>
        <a:p>
          <a:r>
            <a:rPr lang="en-US" sz="1600" dirty="0"/>
            <a:t>Make-up sessions will take place Wednesdays at 4 p.m. Zoom info on the website.</a:t>
          </a:r>
        </a:p>
      </dgm:t>
    </dgm:pt>
    <dgm:pt modelId="{E6C46F2A-B4C5-4EC8-89CF-3AD8F00476C6}" type="parTrans" cxnId="{6DEC133A-656E-492E-8AF0-C453CB128A54}">
      <dgm:prSet/>
      <dgm:spPr/>
      <dgm:t>
        <a:bodyPr/>
        <a:lstStyle/>
        <a:p>
          <a:endParaRPr lang="en-US" sz="2800"/>
        </a:p>
      </dgm:t>
    </dgm:pt>
    <dgm:pt modelId="{88AB5C8B-5862-407B-81B2-50B2799637F8}" type="sibTrans" cxnId="{6DEC133A-656E-492E-8AF0-C453CB128A54}">
      <dgm:prSet/>
      <dgm:spPr/>
      <dgm:t>
        <a:bodyPr/>
        <a:lstStyle/>
        <a:p>
          <a:endParaRPr lang="en-US" sz="2800"/>
        </a:p>
      </dgm:t>
    </dgm:pt>
    <dgm:pt modelId="{0C19F0AA-853E-4A4B-A1BA-76E4335191FE}" type="pres">
      <dgm:prSet presAssocID="{20CDB646-5CB9-4733-B2F1-780C1F267404}" presName="linear" presStyleCnt="0">
        <dgm:presLayoutVars>
          <dgm:animLvl val="lvl"/>
          <dgm:resizeHandles val="exact"/>
        </dgm:presLayoutVars>
      </dgm:prSet>
      <dgm:spPr/>
    </dgm:pt>
    <dgm:pt modelId="{63E005D6-D991-46FC-9070-09ECB9E62AF0}" type="pres">
      <dgm:prSet presAssocID="{12BA8136-949A-4C34-A891-0CDA1B320287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A33F6917-488F-44F3-9EC4-7E266D34C8DC}" type="pres">
      <dgm:prSet presAssocID="{A8E15F43-491B-4127-B415-10927D49A6EA}" presName="spacer" presStyleCnt="0"/>
      <dgm:spPr/>
    </dgm:pt>
    <dgm:pt modelId="{073068A7-C588-4267-8978-B3EB80858E19}" type="pres">
      <dgm:prSet presAssocID="{D9BD423D-F295-44D2-9B67-AE0372822402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77F4F73A-E571-4B10-B483-3A1702FED624}" type="pres">
      <dgm:prSet presAssocID="{2F4CA2E7-94B8-4BC1-88AC-F9B8FCA0F20A}" presName="spacer" presStyleCnt="0"/>
      <dgm:spPr/>
    </dgm:pt>
    <dgm:pt modelId="{F0C0FBF9-7AB3-4129-A617-35BA99313D0E}" type="pres">
      <dgm:prSet presAssocID="{2DFD1186-F46C-4B19-B6C3-682672CB8FB0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D60019E9-4B15-4601-AE5B-17B7A75E0097}" type="pres">
      <dgm:prSet presAssocID="{62B04F52-93C4-407D-B96A-428375CBFE12}" presName="spacer" presStyleCnt="0"/>
      <dgm:spPr/>
    </dgm:pt>
    <dgm:pt modelId="{D55709C1-C855-4448-892A-3AAE3BA81F97}" type="pres">
      <dgm:prSet presAssocID="{0E03E13C-970B-4689-9B44-896B40F4B2D6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AF4F23BB-EC25-4E19-A4CE-7771C5B5D728}" type="pres">
      <dgm:prSet presAssocID="{75BA4845-83C1-452A-9A0D-F26AF9F6727C}" presName="spacer" presStyleCnt="0"/>
      <dgm:spPr/>
    </dgm:pt>
    <dgm:pt modelId="{386189AB-0E02-4AB8-A288-14476A18730F}" type="pres">
      <dgm:prSet presAssocID="{460898F0-5537-4470-95F7-868830321D9F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250EFB50-6832-403D-931D-E637B6ABD93F}" type="pres">
      <dgm:prSet presAssocID="{F3729708-97FF-426A-BBCF-BC1CD7A6C46F}" presName="spacer" presStyleCnt="0"/>
      <dgm:spPr/>
    </dgm:pt>
    <dgm:pt modelId="{903EAA85-010B-4148-BD1A-9F12769ACA61}" type="pres">
      <dgm:prSet presAssocID="{CC867C31-4688-45E4-8DB1-1310B3B94377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3126980D-6F16-4753-82B0-8ED49750A54E}" type="pres">
      <dgm:prSet presAssocID="{77897461-427D-4BB7-B369-DCDABB2FA367}" presName="spacer" presStyleCnt="0"/>
      <dgm:spPr/>
    </dgm:pt>
    <dgm:pt modelId="{B1E93340-C86C-4387-8CFC-200C68DF99D9}" type="pres">
      <dgm:prSet presAssocID="{72F04B06-AD39-4498-8570-1B71E8979C11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77981FD8-7A3F-4E59-9442-8445BE1B32AF}" type="pres">
      <dgm:prSet presAssocID="{7941980C-B835-4372-B550-290BF46EBA1B}" presName="spacer" presStyleCnt="0"/>
      <dgm:spPr/>
    </dgm:pt>
    <dgm:pt modelId="{6021FA2A-435D-4096-AFA9-4A3D9D6EF7B7}" type="pres">
      <dgm:prSet presAssocID="{E6DAF2FE-D158-4534-934D-A4CA80C69488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19CEFAF6-1AA8-4A0C-BC60-A4AF3D9E7394}" type="pres">
      <dgm:prSet presAssocID="{F0786963-C871-46F7-AB26-2D6508C790F3}" presName="spacer" presStyleCnt="0"/>
      <dgm:spPr/>
    </dgm:pt>
    <dgm:pt modelId="{3ABB8D66-AAB2-4CB3-9486-78E9FDC0E29E}" type="pres">
      <dgm:prSet presAssocID="{41E489EF-95A2-4103-9CA2-F90B80D8E40A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266D8221-A729-48F4-91DA-4614BA541B62}" type="presOf" srcId="{41E489EF-95A2-4103-9CA2-F90B80D8E40A}" destId="{3ABB8D66-AAB2-4CB3-9486-78E9FDC0E29E}" srcOrd="0" destOrd="0" presId="urn:microsoft.com/office/officeart/2005/8/layout/vList2"/>
    <dgm:cxn modelId="{76E3742E-31C3-4477-A4DD-C46E22EDF0BA}" type="presOf" srcId="{20CDB646-5CB9-4733-B2F1-780C1F267404}" destId="{0C19F0AA-853E-4A4B-A1BA-76E4335191FE}" srcOrd="0" destOrd="0" presId="urn:microsoft.com/office/officeart/2005/8/layout/vList2"/>
    <dgm:cxn modelId="{107E4A32-074D-4416-AECF-EEE767DEC28F}" type="presOf" srcId="{460898F0-5537-4470-95F7-868830321D9F}" destId="{386189AB-0E02-4AB8-A288-14476A18730F}" srcOrd="0" destOrd="0" presId="urn:microsoft.com/office/officeart/2005/8/layout/vList2"/>
    <dgm:cxn modelId="{6DEC133A-656E-492E-8AF0-C453CB128A54}" srcId="{20CDB646-5CB9-4733-B2F1-780C1F267404}" destId="{41E489EF-95A2-4103-9CA2-F90B80D8E40A}" srcOrd="8" destOrd="0" parTransId="{E6C46F2A-B4C5-4EC8-89CF-3AD8F00476C6}" sibTransId="{88AB5C8B-5862-407B-81B2-50B2799637F8}"/>
    <dgm:cxn modelId="{75E8473B-ECD4-4105-94C8-51B75A9B4CB1}" srcId="{20CDB646-5CB9-4733-B2F1-780C1F267404}" destId="{72F04B06-AD39-4498-8570-1B71E8979C11}" srcOrd="6" destOrd="0" parTransId="{919BE2CE-0E23-4B33-B414-942345A998EF}" sibTransId="{7941980C-B835-4372-B550-290BF46EBA1B}"/>
    <dgm:cxn modelId="{4E54C05C-60EE-470E-9A43-5D151532A3E6}" type="presOf" srcId="{D9BD423D-F295-44D2-9B67-AE0372822402}" destId="{073068A7-C588-4267-8978-B3EB80858E19}" srcOrd="0" destOrd="0" presId="urn:microsoft.com/office/officeart/2005/8/layout/vList2"/>
    <dgm:cxn modelId="{C4707047-E950-4B95-A09C-BB2420EE2473}" type="presOf" srcId="{12BA8136-949A-4C34-A891-0CDA1B320287}" destId="{63E005D6-D991-46FC-9070-09ECB9E62AF0}" srcOrd="0" destOrd="0" presId="urn:microsoft.com/office/officeart/2005/8/layout/vList2"/>
    <dgm:cxn modelId="{7ABBBB59-A52E-48CC-BF64-A469351D4648}" srcId="{20CDB646-5CB9-4733-B2F1-780C1F267404}" destId="{12BA8136-949A-4C34-A891-0CDA1B320287}" srcOrd="0" destOrd="0" parTransId="{9B33FD68-0AB9-41F2-B337-20ACDAC3FD62}" sibTransId="{A8E15F43-491B-4127-B415-10927D49A6EA}"/>
    <dgm:cxn modelId="{AE24557E-1254-4C26-B99A-938C5C09B1CE}" srcId="{20CDB646-5CB9-4733-B2F1-780C1F267404}" destId="{CC867C31-4688-45E4-8DB1-1310B3B94377}" srcOrd="5" destOrd="0" parTransId="{2D2B5988-515B-4C64-895C-93C62C702ABE}" sibTransId="{77897461-427D-4BB7-B369-DCDABB2FA367}"/>
    <dgm:cxn modelId="{F9DD288B-C9A6-4010-BEC9-242B93AA3928}" type="presOf" srcId="{72F04B06-AD39-4498-8570-1B71E8979C11}" destId="{B1E93340-C86C-4387-8CFC-200C68DF99D9}" srcOrd="0" destOrd="0" presId="urn:microsoft.com/office/officeart/2005/8/layout/vList2"/>
    <dgm:cxn modelId="{5D3D1D96-1FE0-4A80-9FCB-951C61674987}" srcId="{20CDB646-5CB9-4733-B2F1-780C1F267404}" destId="{0E03E13C-970B-4689-9B44-896B40F4B2D6}" srcOrd="3" destOrd="0" parTransId="{3CE345FB-8063-4C42-8A35-320E6FB9825C}" sibTransId="{75BA4845-83C1-452A-9A0D-F26AF9F6727C}"/>
    <dgm:cxn modelId="{4E299697-D629-4CEA-A369-81FC161BA00C}" srcId="{20CDB646-5CB9-4733-B2F1-780C1F267404}" destId="{D9BD423D-F295-44D2-9B67-AE0372822402}" srcOrd="1" destOrd="0" parTransId="{96F0666F-501F-469B-9738-B023BE9D6C3D}" sibTransId="{2F4CA2E7-94B8-4BC1-88AC-F9B8FCA0F20A}"/>
    <dgm:cxn modelId="{CDC319AE-2EA6-44F7-A065-942311CC5742}" srcId="{20CDB646-5CB9-4733-B2F1-780C1F267404}" destId="{E6DAF2FE-D158-4534-934D-A4CA80C69488}" srcOrd="7" destOrd="0" parTransId="{C7104DF1-F6A8-4E4F-B55A-798777641DB9}" sibTransId="{F0786963-C871-46F7-AB26-2D6508C790F3}"/>
    <dgm:cxn modelId="{98C266B4-9ED1-4292-A680-BB6E5E63369E}" type="presOf" srcId="{E6DAF2FE-D158-4534-934D-A4CA80C69488}" destId="{6021FA2A-435D-4096-AFA9-4A3D9D6EF7B7}" srcOrd="0" destOrd="0" presId="urn:microsoft.com/office/officeart/2005/8/layout/vList2"/>
    <dgm:cxn modelId="{E215D7C7-067B-430C-907B-29E5E2E370AB}" srcId="{20CDB646-5CB9-4733-B2F1-780C1F267404}" destId="{460898F0-5537-4470-95F7-868830321D9F}" srcOrd="4" destOrd="0" parTransId="{F6637798-B4F4-4DF5-BCD0-BC6EDA889382}" sibTransId="{F3729708-97FF-426A-BBCF-BC1CD7A6C46F}"/>
    <dgm:cxn modelId="{7A82EDCF-20EC-44C1-B998-08A7636CFF43}" type="presOf" srcId="{CC867C31-4688-45E4-8DB1-1310B3B94377}" destId="{903EAA85-010B-4148-BD1A-9F12769ACA61}" srcOrd="0" destOrd="0" presId="urn:microsoft.com/office/officeart/2005/8/layout/vList2"/>
    <dgm:cxn modelId="{A41351D0-597C-41DD-BB40-DF2F3866211B}" srcId="{20CDB646-5CB9-4733-B2F1-780C1F267404}" destId="{2DFD1186-F46C-4B19-B6C3-682672CB8FB0}" srcOrd="2" destOrd="0" parTransId="{4F3E5A5B-3BF0-467E-97F7-A25C34FED7F3}" sibTransId="{62B04F52-93C4-407D-B96A-428375CBFE12}"/>
    <dgm:cxn modelId="{55451DF7-FC18-4734-BA72-E21C8086C846}" type="presOf" srcId="{0E03E13C-970B-4689-9B44-896B40F4B2D6}" destId="{D55709C1-C855-4448-892A-3AAE3BA81F97}" srcOrd="0" destOrd="0" presId="urn:microsoft.com/office/officeart/2005/8/layout/vList2"/>
    <dgm:cxn modelId="{1B97C6F7-70EC-4F72-B0F7-6F3F0D39CD7C}" type="presOf" srcId="{2DFD1186-F46C-4B19-B6C3-682672CB8FB0}" destId="{F0C0FBF9-7AB3-4129-A617-35BA99313D0E}" srcOrd="0" destOrd="0" presId="urn:microsoft.com/office/officeart/2005/8/layout/vList2"/>
    <dgm:cxn modelId="{8874CCD3-F500-4C21-BD62-6915DCA919CF}" type="presParOf" srcId="{0C19F0AA-853E-4A4B-A1BA-76E4335191FE}" destId="{63E005D6-D991-46FC-9070-09ECB9E62AF0}" srcOrd="0" destOrd="0" presId="urn:microsoft.com/office/officeart/2005/8/layout/vList2"/>
    <dgm:cxn modelId="{5D387FA1-17F0-49DB-9694-D8317447DBB8}" type="presParOf" srcId="{0C19F0AA-853E-4A4B-A1BA-76E4335191FE}" destId="{A33F6917-488F-44F3-9EC4-7E266D34C8DC}" srcOrd="1" destOrd="0" presId="urn:microsoft.com/office/officeart/2005/8/layout/vList2"/>
    <dgm:cxn modelId="{2AE1EF92-0B4C-40FF-876B-8528DFEB45C4}" type="presParOf" srcId="{0C19F0AA-853E-4A4B-A1BA-76E4335191FE}" destId="{073068A7-C588-4267-8978-B3EB80858E19}" srcOrd="2" destOrd="0" presId="urn:microsoft.com/office/officeart/2005/8/layout/vList2"/>
    <dgm:cxn modelId="{44CE9243-D2CB-46C4-A22F-BC0EA69958A5}" type="presParOf" srcId="{0C19F0AA-853E-4A4B-A1BA-76E4335191FE}" destId="{77F4F73A-E571-4B10-B483-3A1702FED624}" srcOrd="3" destOrd="0" presId="urn:microsoft.com/office/officeart/2005/8/layout/vList2"/>
    <dgm:cxn modelId="{9F48ECFF-0F0B-4A24-BFF6-EF8D1C38CEF5}" type="presParOf" srcId="{0C19F0AA-853E-4A4B-A1BA-76E4335191FE}" destId="{F0C0FBF9-7AB3-4129-A617-35BA99313D0E}" srcOrd="4" destOrd="0" presId="urn:microsoft.com/office/officeart/2005/8/layout/vList2"/>
    <dgm:cxn modelId="{673BE42D-769F-4EB5-B4A7-9E3C3EEC78BA}" type="presParOf" srcId="{0C19F0AA-853E-4A4B-A1BA-76E4335191FE}" destId="{D60019E9-4B15-4601-AE5B-17B7A75E0097}" srcOrd="5" destOrd="0" presId="urn:microsoft.com/office/officeart/2005/8/layout/vList2"/>
    <dgm:cxn modelId="{4B8D833C-F661-4F06-AF5B-BB79D32F4294}" type="presParOf" srcId="{0C19F0AA-853E-4A4B-A1BA-76E4335191FE}" destId="{D55709C1-C855-4448-892A-3AAE3BA81F97}" srcOrd="6" destOrd="0" presId="urn:microsoft.com/office/officeart/2005/8/layout/vList2"/>
    <dgm:cxn modelId="{0E991FE6-80BE-495F-BA36-A5EF9FC0570B}" type="presParOf" srcId="{0C19F0AA-853E-4A4B-A1BA-76E4335191FE}" destId="{AF4F23BB-EC25-4E19-A4CE-7771C5B5D728}" srcOrd="7" destOrd="0" presId="urn:microsoft.com/office/officeart/2005/8/layout/vList2"/>
    <dgm:cxn modelId="{BC1C9CA0-32E5-42A4-9DD9-0982995AB30A}" type="presParOf" srcId="{0C19F0AA-853E-4A4B-A1BA-76E4335191FE}" destId="{386189AB-0E02-4AB8-A288-14476A18730F}" srcOrd="8" destOrd="0" presId="urn:microsoft.com/office/officeart/2005/8/layout/vList2"/>
    <dgm:cxn modelId="{A7A13ED2-D2EF-4609-A482-F43345D4D8DF}" type="presParOf" srcId="{0C19F0AA-853E-4A4B-A1BA-76E4335191FE}" destId="{250EFB50-6832-403D-931D-E637B6ABD93F}" srcOrd="9" destOrd="0" presId="urn:microsoft.com/office/officeart/2005/8/layout/vList2"/>
    <dgm:cxn modelId="{6FF37D2A-8329-486A-A3AD-18E2E8682A86}" type="presParOf" srcId="{0C19F0AA-853E-4A4B-A1BA-76E4335191FE}" destId="{903EAA85-010B-4148-BD1A-9F12769ACA61}" srcOrd="10" destOrd="0" presId="urn:microsoft.com/office/officeart/2005/8/layout/vList2"/>
    <dgm:cxn modelId="{A6373C2C-75F1-4B24-A8C8-3CB6D21B92F9}" type="presParOf" srcId="{0C19F0AA-853E-4A4B-A1BA-76E4335191FE}" destId="{3126980D-6F16-4753-82B0-8ED49750A54E}" srcOrd="11" destOrd="0" presId="urn:microsoft.com/office/officeart/2005/8/layout/vList2"/>
    <dgm:cxn modelId="{6F5A1FAC-EAAC-4BAD-A4A9-1D8B48356916}" type="presParOf" srcId="{0C19F0AA-853E-4A4B-A1BA-76E4335191FE}" destId="{B1E93340-C86C-4387-8CFC-200C68DF99D9}" srcOrd="12" destOrd="0" presId="urn:microsoft.com/office/officeart/2005/8/layout/vList2"/>
    <dgm:cxn modelId="{A803272E-A372-42DC-AB12-39606CA9FA68}" type="presParOf" srcId="{0C19F0AA-853E-4A4B-A1BA-76E4335191FE}" destId="{77981FD8-7A3F-4E59-9442-8445BE1B32AF}" srcOrd="13" destOrd="0" presId="urn:microsoft.com/office/officeart/2005/8/layout/vList2"/>
    <dgm:cxn modelId="{1B87F93B-6072-41D1-83AB-5F7B36ECA95B}" type="presParOf" srcId="{0C19F0AA-853E-4A4B-A1BA-76E4335191FE}" destId="{6021FA2A-435D-4096-AFA9-4A3D9D6EF7B7}" srcOrd="14" destOrd="0" presId="urn:microsoft.com/office/officeart/2005/8/layout/vList2"/>
    <dgm:cxn modelId="{B57395D7-E023-49EF-AF07-A05F43D1ABDD}" type="presParOf" srcId="{0C19F0AA-853E-4A4B-A1BA-76E4335191FE}" destId="{19CEFAF6-1AA8-4A0C-BC60-A4AF3D9E7394}" srcOrd="15" destOrd="0" presId="urn:microsoft.com/office/officeart/2005/8/layout/vList2"/>
    <dgm:cxn modelId="{77732D47-5724-4BA4-9695-145338AD0A61}" type="presParOf" srcId="{0C19F0AA-853E-4A4B-A1BA-76E4335191FE}" destId="{3ABB8D66-AAB2-4CB3-9486-78E9FDC0E29E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E005D6-D991-46FC-9070-09ECB9E62AF0}">
      <dsp:nvSpPr>
        <dsp:cNvPr id="0" name=""/>
        <dsp:cNvSpPr/>
      </dsp:nvSpPr>
      <dsp:spPr>
        <a:xfrm>
          <a:off x="0" y="4834"/>
          <a:ext cx="6992548" cy="479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1 (5/1/20) Amplifying Yourself and Others</a:t>
          </a:r>
        </a:p>
      </dsp:txBody>
      <dsp:txXfrm>
        <a:off x="23417" y="28251"/>
        <a:ext cx="6945714" cy="432866"/>
      </dsp:txXfrm>
    </dsp:sp>
    <dsp:sp modelId="{073068A7-C588-4267-8978-B3EB80858E19}">
      <dsp:nvSpPr>
        <dsp:cNvPr id="0" name=""/>
        <dsp:cNvSpPr/>
      </dsp:nvSpPr>
      <dsp:spPr>
        <a:xfrm>
          <a:off x="0" y="542134"/>
          <a:ext cx="6992548" cy="47970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2 (5/8/20) Deconstructing Gender and Leadership</a:t>
          </a:r>
        </a:p>
      </dsp:txBody>
      <dsp:txXfrm>
        <a:off x="23417" y="565551"/>
        <a:ext cx="6945714" cy="432866"/>
      </dsp:txXfrm>
    </dsp:sp>
    <dsp:sp modelId="{F0C0FBF9-7AB3-4129-A617-35BA99313D0E}">
      <dsp:nvSpPr>
        <dsp:cNvPr id="0" name=""/>
        <dsp:cNvSpPr/>
      </dsp:nvSpPr>
      <dsp:spPr>
        <a:xfrm>
          <a:off x="0" y="1079434"/>
          <a:ext cx="6992548" cy="479700"/>
        </a:xfrm>
        <a:prstGeom prst="roundRect">
          <a:avLst/>
        </a:pr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3 (5/15/20) Expanding Identity to Values and Strengths</a:t>
          </a:r>
        </a:p>
      </dsp:txBody>
      <dsp:txXfrm>
        <a:off x="23417" y="1102851"/>
        <a:ext cx="6945714" cy="432866"/>
      </dsp:txXfrm>
    </dsp:sp>
    <dsp:sp modelId="{D55709C1-C855-4448-892A-3AAE3BA81F97}">
      <dsp:nvSpPr>
        <dsp:cNvPr id="0" name=""/>
        <dsp:cNvSpPr/>
      </dsp:nvSpPr>
      <dsp:spPr>
        <a:xfrm>
          <a:off x="0" y="1616735"/>
          <a:ext cx="6992548" cy="479700"/>
        </a:xfrm>
        <a:prstGeom prst="roundRect">
          <a:avLst/>
        </a:pr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4 (5/22/20) Cracking the Confidence Code</a:t>
          </a:r>
        </a:p>
      </dsp:txBody>
      <dsp:txXfrm>
        <a:off x="23417" y="1640152"/>
        <a:ext cx="6945714" cy="432866"/>
      </dsp:txXfrm>
    </dsp:sp>
    <dsp:sp modelId="{386189AB-0E02-4AB8-A288-14476A18730F}">
      <dsp:nvSpPr>
        <dsp:cNvPr id="0" name=""/>
        <dsp:cNvSpPr/>
      </dsp:nvSpPr>
      <dsp:spPr>
        <a:xfrm>
          <a:off x="0" y="2154035"/>
          <a:ext cx="6992548" cy="479700"/>
        </a:xfrm>
        <a:prstGeom prst="roundRect">
          <a:avLst/>
        </a:pr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5 (5/29/20) Cultivating Resilience </a:t>
          </a:r>
        </a:p>
      </dsp:txBody>
      <dsp:txXfrm>
        <a:off x="23417" y="2177452"/>
        <a:ext cx="6945714" cy="432866"/>
      </dsp:txXfrm>
    </dsp:sp>
    <dsp:sp modelId="{903EAA85-010B-4148-BD1A-9F12769ACA61}">
      <dsp:nvSpPr>
        <dsp:cNvPr id="0" name=""/>
        <dsp:cNvSpPr/>
      </dsp:nvSpPr>
      <dsp:spPr>
        <a:xfrm>
          <a:off x="0" y="2691335"/>
          <a:ext cx="6992548" cy="479700"/>
        </a:xfrm>
        <a:prstGeom prst="roundRect">
          <a:avLst/>
        </a:pr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6 (6/5/20) Building Inclusive Organizations</a:t>
          </a:r>
        </a:p>
      </dsp:txBody>
      <dsp:txXfrm>
        <a:off x="23417" y="2714752"/>
        <a:ext cx="6945714" cy="432866"/>
      </dsp:txXfrm>
    </dsp:sp>
    <dsp:sp modelId="{B1E93340-C86C-4387-8CFC-200C68DF99D9}">
      <dsp:nvSpPr>
        <dsp:cNvPr id="0" name=""/>
        <dsp:cNvSpPr/>
      </dsp:nvSpPr>
      <dsp:spPr>
        <a:xfrm>
          <a:off x="0" y="3228635"/>
          <a:ext cx="6992548" cy="479700"/>
        </a:xfrm>
        <a:prstGeom prst="roundRect">
          <a:avLst/>
        </a:prstGeom>
        <a:solidFill>
          <a:srgbClr val="FFCB05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7 (6/12/20) Creating Change through Community</a:t>
          </a:r>
        </a:p>
      </dsp:txBody>
      <dsp:txXfrm>
        <a:off x="23417" y="3252052"/>
        <a:ext cx="6945714" cy="432866"/>
      </dsp:txXfrm>
    </dsp:sp>
    <dsp:sp modelId="{6021FA2A-435D-4096-AFA9-4A3D9D6EF7B7}">
      <dsp:nvSpPr>
        <dsp:cNvPr id="0" name=""/>
        <dsp:cNvSpPr/>
      </dsp:nvSpPr>
      <dsp:spPr>
        <a:xfrm>
          <a:off x="0" y="3765935"/>
          <a:ext cx="6992548" cy="479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8 (6/19/20) Sustaining a Movement</a:t>
          </a:r>
        </a:p>
      </dsp:txBody>
      <dsp:txXfrm>
        <a:off x="23417" y="3789352"/>
        <a:ext cx="6945714" cy="432866"/>
      </dsp:txXfrm>
    </dsp:sp>
    <dsp:sp modelId="{3ABB8D66-AAB2-4CB3-9486-78E9FDC0E29E}">
      <dsp:nvSpPr>
        <dsp:cNvPr id="0" name=""/>
        <dsp:cNvSpPr/>
      </dsp:nvSpPr>
      <dsp:spPr>
        <a:xfrm>
          <a:off x="0" y="4303235"/>
          <a:ext cx="6992548" cy="479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Make-up sessions will take place Wednesdays at 4 p.m. Zoom info on the website.</a:t>
          </a:r>
        </a:p>
      </dsp:txBody>
      <dsp:txXfrm>
        <a:off x="23417" y="4326652"/>
        <a:ext cx="6945714" cy="432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DD2C4B-E393-4949-8F26-BB9E367D0DC7}">
      <dsp:nvSpPr>
        <dsp:cNvPr id="0" name=""/>
        <dsp:cNvSpPr/>
      </dsp:nvSpPr>
      <dsp:spPr>
        <a:xfrm>
          <a:off x="1536867" y="0"/>
          <a:ext cx="6147472" cy="151328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278" tIns="384374" rIns="119278" bIns="384374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400" kern="1200" dirty="0"/>
            <a:t>Identify biases that limit women and other marginalized groups 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xmlns:r="http://schemas.openxmlformats.org/officeDocument/2006/relationships" r:id="rId1"/>
            </a:rPr>
            <a:t>50 Ways to Fight Bias by Lean In</a:t>
          </a:r>
          <a:endParaRPr lang="en-US" sz="2400" kern="1200" dirty="0"/>
        </a:p>
      </dsp:txBody>
      <dsp:txXfrm>
        <a:off x="1536867" y="0"/>
        <a:ext cx="6147472" cy="1513284"/>
      </dsp:txXfrm>
    </dsp:sp>
    <dsp:sp modelId="{785B3CBC-27A8-4E56-B2B4-E98D94FEF1F6}">
      <dsp:nvSpPr>
        <dsp:cNvPr id="0" name=""/>
        <dsp:cNvSpPr/>
      </dsp:nvSpPr>
      <dsp:spPr>
        <a:xfrm>
          <a:off x="0" y="1476"/>
          <a:ext cx="1536868" cy="151328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326" tIns="149479" rIns="81326" bIns="149479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Reframe</a:t>
          </a:r>
        </a:p>
      </dsp:txBody>
      <dsp:txXfrm>
        <a:off x="0" y="1476"/>
        <a:ext cx="1536868" cy="1513284"/>
      </dsp:txXfrm>
    </dsp:sp>
    <dsp:sp modelId="{1BCAB9D6-CBF5-4D3A-8C2B-6550A9FEA7E2}">
      <dsp:nvSpPr>
        <dsp:cNvPr id="0" name=""/>
        <dsp:cNvSpPr/>
      </dsp:nvSpPr>
      <dsp:spPr>
        <a:xfrm>
          <a:off x="1536868" y="1605558"/>
          <a:ext cx="6147472" cy="1513284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278" tIns="384374" rIns="119278" bIns="384374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Engage </a:t>
          </a:r>
          <a:r>
            <a:rPr lang="en-US" sz="2400" b="0" kern="1200" dirty="0"/>
            <a:t>men/senior leaders </a:t>
          </a:r>
          <a:r>
            <a:rPr lang="en-US" sz="2400" kern="1200" dirty="0"/>
            <a:t>in mentorship and sponsorship to increase visibility and access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xmlns:r="http://schemas.openxmlformats.org/officeDocument/2006/relationships" r:id="rId2"/>
            </a:rPr>
            <a:t>Male Allyship Awareness by AFP</a:t>
          </a:r>
          <a:endParaRPr lang="en-US" sz="2400" kern="1200" dirty="0"/>
        </a:p>
      </dsp:txBody>
      <dsp:txXfrm>
        <a:off x="1536868" y="1605558"/>
        <a:ext cx="6147472" cy="1513284"/>
      </dsp:txXfrm>
    </dsp:sp>
    <dsp:sp modelId="{67A5320A-5301-4E23-8198-2C6E9F0DFBA8}">
      <dsp:nvSpPr>
        <dsp:cNvPr id="0" name=""/>
        <dsp:cNvSpPr/>
      </dsp:nvSpPr>
      <dsp:spPr>
        <a:xfrm>
          <a:off x="0" y="1605558"/>
          <a:ext cx="1536868" cy="151328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326" tIns="149479" rIns="81326" bIns="149479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Navigate</a:t>
          </a:r>
        </a:p>
      </dsp:txBody>
      <dsp:txXfrm>
        <a:off x="0" y="1605558"/>
        <a:ext cx="1536868" cy="1513284"/>
      </dsp:txXfrm>
    </dsp:sp>
    <dsp:sp modelId="{432FF164-C903-485D-83A6-454FFA8EEAA8}">
      <dsp:nvSpPr>
        <dsp:cNvPr id="0" name=""/>
        <dsp:cNvSpPr/>
      </dsp:nvSpPr>
      <dsp:spPr>
        <a:xfrm>
          <a:off x="1536868" y="3209639"/>
          <a:ext cx="6147472" cy="1513284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278" tIns="384374" rIns="119278" bIns="384374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Focus on </a:t>
          </a:r>
          <a:r>
            <a:rPr lang="en-US" sz="2400" b="0" kern="1200" dirty="0"/>
            <a:t>performance</a:t>
          </a:r>
          <a:r>
            <a:rPr lang="en-US" sz="2400" kern="1200" dirty="0"/>
            <a:t> and </a:t>
          </a:r>
          <a:r>
            <a:rPr lang="en-US" sz="2400" b="0" kern="1200" dirty="0"/>
            <a:t>results</a:t>
          </a:r>
          <a:r>
            <a:rPr lang="en-US" sz="2400" kern="1200" dirty="0"/>
            <a:t> for hiring, evaluation, salary, and promotion decisions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xmlns:r="http://schemas.openxmlformats.org/officeDocument/2006/relationships" r:id="rId3"/>
            </a:rPr>
            <a:t>Get Empowered by AAUW</a:t>
          </a:r>
          <a:endParaRPr lang="en-US" sz="2400" kern="1200" dirty="0"/>
        </a:p>
      </dsp:txBody>
      <dsp:txXfrm>
        <a:off x="1536868" y="3209639"/>
        <a:ext cx="6147472" cy="1513284"/>
      </dsp:txXfrm>
    </dsp:sp>
    <dsp:sp modelId="{E7B1219A-0095-4736-9152-7B80CE6A1B13}">
      <dsp:nvSpPr>
        <dsp:cNvPr id="0" name=""/>
        <dsp:cNvSpPr/>
      </dsp:nvSpPr>
      <dsp:spPr>
        <a:xfrm>
          <a:off x="0" y="3209639"/>
          <a:ext cx="1536868" cy="151328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326" tIns="149479" rIns="81326" bIns="149479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Advocate</a:t>
          </a:r>
        </a:p>
      </dsp:txBody>
      <dsp:txXfrm>
        <a:off x="0" y="3209639"/>
        <a:ext cx="1536868" cy="15132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732D69-C99A-4F4C-8D72-7FC94714113A}">
      <dsp:nvSpPr>
        <dsp:cNvPr id="0" name=""/>
        <dsp:cNvSpPr/>
      </dsp:nvSpPr>
      <dsp:spPr>
        <a:xfrm>
          <a:off x="1348160" y="0"/>
          <a:ext cx="1742584" cy="968102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bg1"/>
              </a:solidFill>
            </a:rPr>
            <a:t>Social Movement</a:t>
          </a:r>
        </a:p>
      </dsp:txBody>
      <dsp:txXfrm>
        <a:off x="1376515" y="28355"/>
        <a:ext cx="1685874" cy="911392"/>
      </dsp:txXfrm>
    </dsp:sp>
    <dsp:sp modelId="{5FC84618-BC01-4C82-932C-34D193B58F22}">
      <dsp:nvSpPr>
        <dsp:cNvPr id="0" name=""/>
        <dsp:cNvSpPr/>
      </dsp:nvSpPr>
      <dsp:spPr>
        <a:xfrm>
          <a:off x="3865227" y="0"/>
          <a:ext cx="1742584" cy="968102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bg1"/>
              </a:solidFill>
            </a:rPr>
            <a:t>Allies</a:t>
          </a:r>
        </a:p>
      </dsp:txBody>
      <dsp:txXfrm>
        <a:off x="3893582" y="28355"/>
        <a:ext cx="1685874" cy="911392"/>
      </dsp:txXfrm>
    </dsp:sp>
    <dsp:sp modelId="{DAB8B913-1B5B-4F74-BC0D-7C5319850F3F}">
      <dsp:nvSpPr>
        <dsp:cNvPr id="0" name=""/>
        <dsp:cNvSpPr/>
      </dsp:nvSpPr>
      <dsp:spPr>
        <a:xfrm>
          <a:off x="3114947" y="4114436"/>
          <a:ext cx="726076" cy="726076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9965CA-13E4-4147-B0CF-4ED855CCB203}">
      <dsp:nvSpPr>
        <dsp:cNvPr id="0" name=""/>
        <dsp:cNvSpPr/>
      </dsp:nvSpPr>
      <dsp:spPr>
        <a:xfrm rot="240000">
          <a:off x="1299089" y="3803303"/>
          <a:ext cx="4357792" cy="304726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FA57C3-C567-4ED9-8290-CA33683FCF6D}">
      <dsp:nvSpPr>
        <dsp:cNvPr id="0" name=""/>
        <dsp:cNvSpPr/>
      </dsp:nvSpPr>
      <dsp:spPr>
        <a:xfrm rot="240000">
          <a:off x="3920254" y="3254327"/>
          <a:ext cx="1729340" cy="59721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3949408" y="3283481"/>
        <a:ext cx="1671032" cy="538910"/>
      </dsp:txXfrm>
    </dsp:sp>
    <dsp:sp modelId="{6E9020B9-0CE0-4DB9-BEB9-1D16EDA9678D}">
      <dsp:nvSpPr>
        <dsp:cNvPr id="0" name=""/>
        <dsp:cNvSpPr/>
      </dsp:nvSpPr>
      <dsp:spPr>
        <a:xfrm rot="240000">
          <a:off x="3968659" y="2615379"/>
          <a:ext cx="1729340" cy="59721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White and Black Men</a:t>
          </a:r>
        </a:p>
      </dsp:txBody>
      <dsp:txXfrm>
        <a:off x="3997813" y="2644533"/>
        <a:ext cx="1671032" cy="538910"/>
      </dsp:txXfrm>
    </dsp:sp>
    <dsp:sp modelId="{C28F1496-1CC2-459D-A97B-B6678E2A162D}">
      <dsp:nvSpPr>
        <dsp:cNvPr id="0" name=""/>
        <dsp:cNvSpPr/>
      </dsp:nvSpPr>
      <dsp:spPr>
        <a:xfrm rot="240000">
          <a:off x="4017064" y="1976432"/>
          <a:ext cx="1729340" cy="59721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Northern Whites</a:t>
          </a:r>
        </a:p>
      </dsp:txBody>
      <dsp:txXfrm>
        <a:off x="4046218" y="2005586"/>
        <a:ext cx="1671032" cy="538910"/>
      </dsp:txXfrm>
    </dsp:sp>
    <dsp:sp modelId="{57E536DE-FB98-45C0-94F9-DC12A8ADC815}">
      <dsp:nvSpPr>
        <dsp:cNvPr id="0" name=""/>
        <dsp:cNvSpPr/>
      </dsp:nvSpPr>
      <dsp:spPr>
        <a:xfrm rot="240000">
          <a:off x="4065469" y="1337484"/>
          <a:ext cx="1729340" cy="597218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Heterosexual Liberals</a:t>
          </a:r>
        </a:p>
      </dsp:txBody>
      <dsp:txXfrm>
        <a:off x="4094623" y="1366638"/>
        <a:ext cx="1671032" cy="538910"/>
      </dsp:txXfrm>
    </dsp:sp>
    <dsp:sp modelId="{34D28C40-B0AC-41A5-AB00-FD2DE76C7834}">
      <dsp:nvSpPr>
        <dsp:cNvPr id="0" name=""/>
        <dsp:cNvSpPr/>
      </dsp:nvSpPr>
      <dsp:spPr>
        <a:xfrm rot="240000">
          <a:off x="1403187" y="3080069"/>
          <a:ext cx="1729340" cy="59721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Women’s Suffrage</a:t>
          </a:r>
        </a:p>
      </dsp:txBody>
      <dsp:txXfrm>
        <a:off x="1432341" y="3109223"/>
        <a:ext cx="1671032" cy="538910"/>
      </dsp:txXfrm>
    </dsp:sp>
    <dsp:sp modelId="{B9E47643-EC92-4D37-8DDE-E3FAFCCFD2CE}">
      <dsp:nvSpPr>
        <dsp:cNvPr id="0" name=""/>
        <dsp:cNvSpPr/>
      </dsp:nvSpPr>
      <dsp:spPr>
        <a:xfrm rot="240000">
          <a:off x="1451592" y="2441121"/>
          <a:ext cx="1729340" cy="59721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Civil Rights</a:t>
          </a:r>
        </a:p>
      </dsp:txBody>
      <dsp:txXfrm>
        <a:off x="1480746" y="2470275"/>
        <a:ext cx="1671032" cy="538910"/>
      </dsp:txXfrm>
    </dsp:sp>
    <dsp:sp modelId="{EF8C3026-FCC9-4276-A6C5-5D4F0D04531C}">
      <dsp:nvSpPr>
        <dsp:cNvPr id="0" name=""/>
        <dsp:cNvSpPr/>
      </dsp:nvSpPr>
      <dsp:spPr>
        <a:xfrm rot="240000">
          <a:off x="1499998" y="1802173"/>
          <a:ext cx="1729340" cy="59721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LGBT Rights</a:t>
          </a:r>
        </a:p>
      </dsp:txBody>
      <dsp:txXfrm>
        <a:off x="1529152" y="1831327"/>
        <a:ext cx="1671032" cy="5389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B0ECB5-69D6-4AA3-BFB8-A07A6BDC3F6A}">
      <dsp:nvSpPr>
        <dsp:cNvPr id="0" name=""/>
        <dsp:cNvSpPr/>
      </dsp:nvSpPr>
      <dsp:spPr>
        <a:xfrm>
          <a:off x="0" y="382605"/>
          <a:ext cx="8007717" cy="538453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More uncomfortable working with a woman</a:t>
          </a:r>
        </a:p>
      </dsp:txBody>
      <dsp:txXfrm>
        <a:off x="26285" y="408890"/>
        <a:ext cx="7955147" cy="485883"/>
      </dsp:txXfrm>
    </dsp:sp>
    <dsp:sp modelId="{215730AF-C815-4AD7-B859-55EF6975315B}">
      <dsp:nvSpPr>
        <dsp:cNvPr id="0" name=""/>
        <dsp:cNvSpPr/>
      </dsp:nvSpPr>
      <dsp:spPr>
        <a:xfrm>
          <a:off x="0" y="921058"/>
          <a:ext cx="8007717" cy="115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245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60% of men managers cited discomfort with common work activities such as mentoring, working alone, or socializing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30% of men say they’ve avoided mentoring and socializing</a:t>
          </a:r>
        </a:p>
      </dsp:txBody>
      <dsp:txXfrm>
        <a:off x="0" y="921058"/>
        <a:ext cx="8007717" cy="1159200"/>
      </dsp:txXfrm>
    </dsp:sp>
    <dsp:sp modelId="{C1611C02-A0FB-4E1B-BF1C-E73B2B7DEAA2}">
      <dsp:nvSpPr>
        <dsp:cNvPr id="0" name=""/>
        <dsp:cNvSpPr/>
      </dsp:nvSpPr>
      <dsp:spPr>
        <a:xfrm>
          <a:off x="0" y="2363285"/>
          <a:ext cx="8007717" cy="523465"/>
        </a:xfrm>
        <a:prstGeom prst="roundRect">
          <a:avLst/>
        </a:prstGeom>
        <a:solidFill>
          <a:srgbClr val="943D1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Hesitant to spend time with junior women</a:t>
          </a:r>
        </a:p>
      </dsp:txBody>
      <dsp:txXfrm>
        <a:off x="25553" y="2388838"/>
        <a:ext cx="7956611" cy="472359"/>
      </dsp:txXfrm>
    </dsp:sp>
    <dsp:sp modelId="{04A8EAE5-3EAD-4AA2-9C75-7F7DE254E4FC}">
      <dsp:nvSpPr>
        <dsp:cNvPr id="0" name=""/>
        <dsp:cNvSpPr/>
      </dsp:nvSpPr>
      <dsp:spPr>
        <a:xfrm>
          <a:off x="0" y="2886746"/>
          <a:ext cx="8007717" cy="165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245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n-US" sz="2400" kern="1200" dirty="0"/>
            <a:t>Senior-level men are: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12x more likely to hesitate to have 1:1 mtgs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9x more likely to hesitate to travel together for work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6x more likely to hesitate to have work dinners</a:t>
          </a:r>
        </a:p>
      </dsp:txBody>
      <dsp:txXfrm>
        <a:off x="0" y="2886746"/>
        <a:ext cx="8007717" cy="1656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0144F4-9CB6-4C1A-A66F-6D7DCA5B2CF7}">
      <dsp:nvSpPr>
        <dsp:cNvPr id="0" name=""/>
        <dsp:cNvSpPr/>
      </dsp:nvSpPr>
      <dsp:spPr>
        <a:xfrm rot="5400000">
          <a:off x="226" y="743467"/>
          <a:ext cx="2944007" cy="2944460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A45992-C85A-40E2-A88A-E1337BE626BF}">
      <dsp:nvSpPr>
        <dsp:cNvPr id="0" name=""/>
        <dsp:cNvSpPr/>
      </dsp:nvSpPr>
      <dsp:spPr>
        <a:xfrm rot="16200000">
          <a:off x="3030213" y="743467"/>
          <a:ext cx="2944007" cy="2944460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BA815-03A7-4FB0-ACA4-0415EDB33035}">
      <dsp:nvSpPr>
        <dsp:cNvPr id="0" name=""/>
        <dsp:cNvSpPr/>
      </dsp:nvSpPr>
      <dsp:spPr>
        <a:xfrm>
          <a:off x="3378333" y="3301019"/>
          <a:ext cx="2235295" cy="588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Inclusion</a:t>
          </a:r>
        </a:p>
      </dsp:txBody>
      <dsp:txXfrm>
        <a:off x="3378333" y="3301019"/>
        <a:ext cx="2235295" cy="588990"/>
      </dsp:txXfrm>
    </dsp:sp>
    <dsp:sp modelId="{2F93AB4C-698B-45DE-B6B8-F0900C31B722}">
      <dsp:nvSpPr>
        <dsp:cNvPr id="0" name=""/>
        <dsp:cNvSpPr/>
      </dsp:nvSpPr>
      <dsp:spPr>
        <a:xfrm rot="5400000">
          <a:off x="2935777" y="743467"/>
          <a:ext cx="2944007" cy="2944460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9528AA-ADEE-439A-A75D-27A57A92D1AE}">
      <dsp:nvSpPr>
        <dsp:cNvPr id="0" name=""/>
        <dsp:cNvSpPr/>
      </dsp:nvSpPr>
      <dsp:spPr>
        <a:xfrm rot="16200000">
          <a:off x="5964874" y="743467"/>
          <a:ext cx="2944007" cy="2944460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DD098C-A277-42FB-80C6-B9447CEA7998}">
      <dsp:nvSpPr>
        <dsp:cNvPr id="0" name=""/>
        <dsp:cNvSpPr/>
      </dsp:nvSpPr>
      <dsp:spPr>
        <a:xfrm>
          <a:off x="6098284" y="3301019"/>
          <a:ext cx="2235295" cy="588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Belonging</a:t>
          </a:r>
        </a:p>
      </dsp:txBody>
      <dsp:txXfrm>
        <a:off x="6098284" y="3301019"/>
        <a:ext cx="2235295" cy="588990"/>
      </dsp:txXfrm>
    </dsp:sp>
    <dsp:sp modelId="{27296F61-2E15-4E7B-B61A-7337DE1DCA3A}">
      <dsp:nvSpPr>
        <dsp:cNvPr id="0" name=""/>
        <dsp:cNvSpPr/>
      </dsp:nvSpPr>
      <dsp:spPr>
        <a:xfrm>
          <a:off x="3844096" y="1138845"/>
          <a:ext cx="1239711" cy="1239711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Welcomed</a:t>
          </a:r>
        </a:p>
      </dsp:txBody>
      <dsp:txXfrm>
        <a:off x="4009391" y="1355795"/>
        <a:ext cx="909121" cy="557870"/>
      </dsp:txXfrm>
    </dsp:sp>
    <dsp:sp modelId="{31533069-C0D8-46F9-B707-D01E708B5028}">
      <dsp:nvSpPr>
        <dsp:cNvPr id="0" name=""/>
        <dsp:cNvSpPr/>
      </dsp:nvSpPr>
      <dsp:spPr>
        <a:xfrm>
          <a:off x="4291425" y="1913665"/>
          <a:ext cx="1239711" cy="1239711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Affirmed</a:t>
          </a:r>
        </a:p>
      </dsp:txBody>
      <dsp:txXfrm>
        <a:off x="4670570" y="2233924"/>
        <a:ext cx="743826" cy="681841"/>
      </dsp:txXfrm>
    </dsp:sp>
    <dsp:sp modelId="{9C99AAD2-455A-4D8D-AB67-7D54A8388AA1}">
      <dsp:nvSpPr>
        <dsp:cNvPr id="0" name=""/>
        <dsp:cNvSpPr/>
      </dsp:nvSpPr>
      <dsp:spPr>
        <a:xfrm>
          <a:off x="3396767" y="1913665"/>
          <a:ext cx="1239711" cy="1239711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Valued</a:t>
          </a:r>
          <a:endParaRPr lang="en-US" sz="1600" kern="1200" dirty="0"/>
        </a:p>
      </dsp:txBody>
      <dsp:txXfrm>
        <a:off x="3513506" y="2233924"/>
        <a:ext cx="743826" cy="681841"/>
      </dsp:txXfrm>
    </dsp:sp>
    <dsp:sp modelId="{4820299D-7487-42B5-AA5B-64C2D508277D}">
      <dsp:nvSpPr>
        <dsp:cNvPr id="0" name=""/>
        <dsp:cNvSpPr/>
      </dsp:nvSpPr>
      <dsp:spPr>
        <a:xfrm>
          <a:off x="849190" y="1190612"/>
          <a:ext cx="932834" cy="932856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Race</a:t>
          </a:r>
        </a:p>
      </dsp:txBody>
      <dsp:txXfrm>
        <a:off x="985800" y="1327226"/>
        <a:ext cx="659614" cy="659628"/>
      </dsp:txXfrm>
    </dsp:sp>
    <dsp:sp modelId="{B2059B11-A2F3-47AD-BC77-F8D3677BCFDC}">
      <dsp:nvSpPr>
        <dsp:cNvPr id="0" name=""/>
        <dsp:cNvSpPr/>
      </dsp:nvSpPr>
      <dsp:spPr>
        <a:xfrm>
          <a:off x="505146" y="1970522"/>
          <a:ext cx="458215" cy="458032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5D39914-A352-4C42-ABD1-E320BEC55CED}">
      <dsp:nvSpPr>
        <dsp:cNvPr id="0" name=""/>
        <dsp:cNvSpPr/>
      </dsp:nvSpPr>
      <dsp:spPr>
        <a:xfrm>
          <a:off x="1858577" y="1374108"/>
          <a:ext cx="266617" cy="2664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F8FFC5D-D862-49CB-9368-1A9D30DC4BF9}">
      <dsp:nvSpPr>
        <dsp:cNvPr id="0" name=""/>
        <dsp:cNvSpPr/>
      </dsp:nvSpPr>
      <dsp:spPr>
        <a:xfrm>
          <a:off x="1759497" y="1747777"/>
          <a:ext cx="932834" cy="932856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Gender</a:t>
          </a:r>
        </a:p>
      </dsp:txBody>
      <dsp:txXfrm>
        <a:off x="1896107" y="1884391"/>
        <a:ext cx="659614" cy="659628"/>
      </dsp:txXfrm>
    </dsp:sp>
    <dsp:sp modelId="{C388B355-C1BA-422B-BD4B-077D6A0ABADF}">
      <dsp:nvSpPr>
        <dsp:cNvPr id="0" name=""/>
        <dsp:cNvSpPr/>
      </dsp:nvSpPr>
      <dsp:spPr>
        <a:xfrm>
          <a:off x="1857046" y="2737685"/>
          <a:ext cx="266617" cy="2664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9AC8866-5899-41A5-A22C-FFA7484D930A}">
      <dsp:nvSpPr>
        <dsp:cNvPr id="0" name=""/>
        <dsp:cNvSpPr/>
      </dsp:nvSpPr>
      <dsp:spPr>
        <a:xfrm>
          <a:off x="865813" y="2280867"/>
          <a:ext cx="932834" cy="932856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Class</a:t>
          </a:r>
        </a:p>
      </dsp:txBody>
      <dsp:txXfrm>
        <a:off x="1002423" y="2417481"/>
        <a:ext cx="659614" cy="659628"/>
      </dsp:txXfrm>
    </dsp:sp>
    <dsp:sp modelId="{A6E18A06-B935-45D4-8181-4913AA31714C}">
      <dsp:nvSpPr>
        <dsp:cNvPr id="0" name=""/>
        <dsp:cNvSpPr/>
      </dsp:nvSpPr>
      <dsp:spPr>
        <a:xfrm>
          <a:off x="6324209" y="1196410"/>
          <a:ext cx="2035236" cy="203486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Relationship</a:t>
          </a:r>
        </a:p>
      </dsp:txBody>
      <dsp:txXfrm>
        <a:off x="6622262" y="1494410"/>
        <a:ext cx="1439130" cy="1438868"/>
      </dsp:txXfrm>
    </dsp:sp>
    <dsp:sp modelId="{296F94D1-6665-472F-A4FA-1BED76DAD78A}">
      <dsp:nvSpPr>
        <dsp:cNvPr id="0" name=""/>
        <dsp:cNvSpPr/>
      </dsp:nvSpPr>
      <dsp:spPr>
        <a:xfrm>
          <a:off x="553255" y="3301019"/>
          <a:ext cx="2235295" cy="588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Diversity</a:t>
          </a:r>
        </a:p>
      </dsp:txBody>
      <dsp:txXfrm>
        <a:off x="553255" y="3301019"/>
        <a:ext cx="2235295" cy="5889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E005D6-D991-46FC-9070-09ECB9E62AF0}">
      <dsp:nvSpPr>
        <dsp:cNvPr id="0" name=""/>
        <dsp:cNvSpPr/>
      </dsp:nvSpPr>
      <dsp:spPr>
        <a:xfrm>
          <a:off x="0" y="4834"/>
          <a:ext cx="6992548" cy="479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1 (5/1/20) Amplifying Yourself and Others</a:t>
          </a:r>
        </a:p>
      </dsp:txBody>
      <dsp:txXfrm>
        <a:off x="23417" y="28251"/>
        <a:ext cx="6945714" cy="432866"/>
      </dsp:txXfrm>
    </dsp:sp>
    <dsp:sp modelId="{073068A7-C588-4267-8978-B3EB80858E19}">
      <dsp:nvSpPr>
        <dsp:cNvPr id="0" name=""/>
        <dsp:cNvSpPr/>
      </dsp:nvSpPr>
      <dsp:spPr>
        <a:xfrm>
          <a:off x="0" y="542134"/>
          <a:ext cx="6992548" cy="47970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2 (5/8/20) Deconstructing Gender and Leadership</a:t>
          </a:r>
        </a:p>
      </dsp:txBody>
      <dsp:txXfrm>
        <a:off x="23417" y="565551"/>
        <a:ext cx="6945714" cy="432866"/>
      </dsp:txXfrm>
    </dsp:sp>
    <dsp:sp modelId="{F0C0FBF9-7AB3-4129-A617-35BA99313D0E}">
      <dsp:nvSpPr>
        <dsp:cNvPr id="0" name=""/>
        <dsp:cNvSpPr/>
      </dsp:nvSpPr>
      <dsp:spPr>
        <a:xfrm>
          <a:off x="0" y="1079434"/>
          <a:ext cx="6992548" cy="479700"/>
        </a:xfrm>
        <a:prstGeom prst="roundRect">
          <a:avLst/>
        </a:pr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3 (5/15/20) Expanding Identity to Values and Strengths</a:t>
          </a:r>
        </a:p>
      </dsp:txBody>
      <dsp:txXfrm>
        <a:off x="23417" y="1102851"/>
        <a:ext cx="6945714" cy="432866"/>
      </dsp:txXfrm>
    </dsp:sp>
    <dsp:sp modelId="{D55709C1-C855-4448-892A-3AAE3BA81F97}">
      <dsp:nvSpPr>
        <dsp:cNvPr id="0" name=""/>
        <dsp:cNvSpPr/>
      </dsp:nvSpPr>
      <dsp:spPr>
        <a:xfrm>
          <a:off x="0" y="1616735"/>
          <a:ext cx="6992548" cy="479700"/>
        </a:xfrm>
        <a:prstGeom prst="roundRect">
          <a:avLst/>
        </a:pr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4 (5/22/20) Cracking the Confidence Code</a:t>
          </a:r>
        </a:p>
      </dsp:txBody>
      <dsp:txXfrm>
        <a:off x="23417" y="1640152"/>
        <a:ext cx="6945714" cy="432866"/>
      </dsp:txXfrm>
    </dsp:sp>
    <dsp:sp modelId="{386189AB-0E02-4AB8-A288-14476A18730F}">
      <dsp:nvSpPr>
        <dsp:cNvPr id="0" name=""/>
        <dsp:cNvSpPr/>
      </dsp:nvSpPr>
      <dsp:spPr>
        <a:xfrm>
          <a:off x="0" y="2154035"/>
          <a:ext cx="6992548" cy="479700"/>
        </a:xfrm>
        <a:prstGeom prst="roundRect">
          <a:avLst/>
        </a:pr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5 (5/29/20) Cultivating Resilience </a:t>
          </a:r>
        </a:p>
      </dsp:txBody>
      <dsp:txXfrm>
        <a:off x="23417" y="2177452"/>
        <a:ext cx="6945714" cy="432866"/>
      </dsp:txXfrm>
    </dsp:sp>
    <dsp:sp modelId="{903EAA85-010B-4148-BD1A-9F12769ACA61}">
      <dsp:nvSpPr>
        <dsp:cNvPr id="0" name=""/>
        <dsp:cNvSpPr/>
      </dsp:nvSpPr>
      <dsp:spPr>
        <a:xfrm>
          <a:off x="0" y="2691335"/>
          <a:ext cx="6992548" cy="479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6 (6/5/20) Building Inclusive Organizations</a:t>
          </a:r>
        </a:p>
      </dsp:txBody>
      <dsp:txXfrm>
        <a:off x="23417" y="2714752"/>
        <a:ext cx="6945714" cy="432866"/>
      </dsp:txXfrm>
    </dsp:sp>
    <dsp:sp modelId="{B1E93340-C86C-4387-8CFC-200C68DF99D9}">
      <dsp:nvSpPr>
        <dsp:cNvPr id="0" name=""/>
        <dsp:cNvSpPr/>
      </dsp:nvSpPr>
      <dsp:spPr>
        <a:xfrm>
          <a:off x="0" y="3228635"/>
          <a:ext cx="6992548" cy="479700"/>
        </a:xfrm>
        <a:prstGeom prst="roundRect">
          <a:avLst/>
        </a:pr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7 (6/12/20) Creating Change through Community</a:t>
          </a:r>
        </a:p>
      </dsp:txBody>
      <dsp:txXfrm>
        <a:off x="23417" y="3252052"/>
        <a:ext cx="6945714" cy="432866"/>
      </dsp:txXfrm>
    </dsp:sp>
    <dsp:sp modelId="{6021FA2A-435D-4096-AFA9-4A3D9D6EF7B7}">
      <dsp:nvSpPr>
        <dsp:cNvPr id="0" name=""/>
        <dsp:cNvSpPr/>
      </dsp:nvSpPr>
      <dsp:spPr>
        <a:xfrm>
          <a:off x="0" y="3765935"/>
          <a:ext cx="6992548" cy="479700"/>
        </a:xfrm>
        <a:prstGeom prst="roundRect">
          <a:avLst/>
        </a:prstGeom>
        <a:solidFill>
          <a:srgbClr val="FFCB05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8 (6/19/20) Sustaining a Movement</a:t>
          </a:r>
        </a:p>
      </dsp:txBody>
      <dsp:txXfrm>
        <a:off x="23417" y="3789352"/>
        <a:ext cx="6945714" cy="432866"/>
      </dsp:txXfrm>
    </dsp:sp>
    <dsp:sp modelId="{3ABB8D66-AAB2-4CB3-9486-78E9FDC0E29E}">
      <dsp:nvSpPr>
        <dsp:cNvPr id="0" name=""/>
        <dsp:cNvSpPr/>
      </dsp:nvSpPr>
      <dsp:spPr>
        <a:xfrm>
          <a:off x="0" y="4303235"/>
          <a:ext cx="6992548" cy="479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Make-up sessions will take place Wednesdays at 4 p.m. Zoom info on the website.</a:t>
          </a:r>
        </a:p>
      </dsp:txBody>
      <dsp:txXfrm>
        <a:off x="23417" y="4326652"/>
        <a:ext cx="6945714" cy="432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51AB9B1-9A2B-4519-9946-83B330980337}" type="datetimeFigureOut">
              <a:rPr lang="en-US" smtClean="0"/>
              <a:t>6/12/2020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D61E970-1572-4D99-9DDF-2049AD6D893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034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b="1" dirty="0"/>
              <a:t>To Do: </a:t>
            </a:r>
          </a:p>
          <a:p>
            <a:pPr defTabSz="931774">
              <a:defRPr/>
            </a:pPr>
            <a:r>
              <a:rPr lang="en-US" b="1" dirty="0"/>
              <a:t>Need to assign tables and make nametags. How will women find their table?</a:t>
            </a:r>
          </a:p>
          <a:p>
            <a:endParaRPr lang="en-US" dirty="0"/>
          </a:p>
          <a:p>
            <a:r>
              <a:rPr lang="en-US" dirty="0"/>
              <a:t>Room Set-Up</a:t>
            </a:r>
          </a:p>
          <a:p>
            <a:r>
              <a:rPr lang="en-US" dirty="0"/>
              <a:t>*Rolling PowerPoint with pro-woman music playing in background</a:t>
            </a:r>
          </a:p>
          <a:p>
            <a:r>
              <a:rPr lang="en-US" dirty="0"/>
              <a:t>  </a:t>
            </a:r>
          </a:p>
          <a:p>
            <a:r>
              <a:rPr lang="en-US" dirty="0"/>
              <a:t>Table Set-Up:</a:t>
            </a:r>
          </a:p>
          <a:p>
            <a:r>
              <a:rPr lang="en-US" dirty="0"/>
              <a:t>*Tent cards with names and institution</a:t>
            </a:r>
          </a:p>
          <a:p>
            <a:r>
              <a:rPr lang="en-US" dirty="0"/>
              <a:t>*Yellow binder preloaded with content</a:t>
            </a:r>
          </a:p>
          <a:p>
            <a:r>
              <a:rPr lang="en-US" dirty="0"/>
              <a:t>*Journal and pen</a:t>
            </a:r>
          </a:p>
          <a:p>
            <a:r>
              <a:rPr lang="en-US" dirty="0"/>
              <a:t>*List of values/superpowers on table</a:t>
            </a:r>
          </a:p>
          <a:p>
            <a:endParaRPr lang="en-US" dirty="0"/>
          </a:p>
          <a:p>
            <a:r>
              <a:rPr lang="en-US" dirty="0"/>
              <a:t>Binder Content:</a:t>
            </a:r>
          </a:p>
          <a:p>
            <a:r>
              <a:rPr lang="en-US" dirty="0"/>
              <a:t>*Bio sheet - Leads, Program Leads, and special guests</a:t>
            </a:r>
          </a:p>
          <a:p>
            <a:r>
              <a:rPr lang="en-US" dirty="0"/>
              <a:t>*Things to do in Boston</a:t>
            </a:r>
          </a:p>
          <a:p>
            <a:r>
              <a:rPr lang="en-US" dirty="0"/>
              <a:t>*Cover sheet for binder</a:t>
            </a:r>
          </a:p>
          <a:p>
            <a:r>
              <a:rPr lang="en-US" dirty="0"/>
              <a:t>*Retreat agenda</a:t>
            </a:r>
          </a:p>
          <a:p>
            <a:r>
              <a:rPr lang="en-US" dirty="0"/>
              <a:t>*Key dates</a:t>
            </a:r>
          </a:p>
          <a:p>
            <a:r>
              <a:rPr lang="en-US" dirty="0"/>
              <a:t>*Roles and responsibilities</a:t>
            </a:r>
          </a:p>
          <a:p>
            <a:r>
              <a:rPr lang="en-US" dirty="0"/>
              <a:t>*Social Justice Glossary</a:t>
            </a:r>
          </a:p>
          <a:p>
            <a:r>
              <a:rPr lang="en-US" dirty="0"/>
              <a:t>*Facilitation tips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628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dirty="0"/>
              <a:t>AB (2-3 min)</a:t>
            </a:r>
          </a:p>
          <a:p>
            <a:pPr lvl="0"/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greet and ask people to respond to the question in the chat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Alexis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manage any Zoom issues (e.g., joining the call, muting themselves, etc.)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Patricia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post the question “What’s one word that describes how you’re doing today?” in the chat.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re-post this every few minutes because new participants won’t see the original question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979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AKO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820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664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716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AKO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Amplify is a women and GENDER initiative. Everyone is impacted by gender. Not everyone identifies with a gender that aligns with their assigned sex at birth.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946B2E-D510-4A36-BD1B-2D34B5185A8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8683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AKO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981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0364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3262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2577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AKO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9170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9134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339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347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dirty="0"/>
              <a:t>AB (2-3 min)</a:t>
            </a:r>
          </a:p>
          <a:p>
            <a:pPr lvl="0"/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greet and ask people to respond to the question in the chat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Alexis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manage any Zoom issues (e.g., joining the call, muting themselves, etc.)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Patricia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post the question “What’s one word that describes how you’re doing today?” in the chat.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re-post this every few minutes because new participants won’t see the original question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979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44786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0678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Men managers are uncomfortable working with a woman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60% cited discomfort with common work activities (32% increase)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30% of men say they’ve avoided mentoring and socializing with women</a:t>
            </a:r>
          </a:p>
          <a:p>
            <a:pPr marL="457200" lvl="1" indent="0">
              <a:buNone/>
            </a:pPr>
            <a:endParaRPr lang="en-US" sz="11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Senior-level men are hesitant to spend time with junior women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12x more likely to hesitate to have 1-on-1 meetings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9x more likely to hesitate to travel together for work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6x more likely to hesitate to have work dinners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31D3E-B2EF-48E0-989A-C1DBEA7843C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0156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60% of managers who are men in the US are uncomfortable participating in a common work activity with a woman, such as mentoring, working alone, or socializing together.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32% jump from last year.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1/3 of men say they’ve avoided mentoring/socializing because they were nervous about how it would look</a:t>
            </a:r>
          </a:p>
          <a:p>
            <a:endParaRPr lang="en-US" sz="16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need to actively support women at work, including by mentoring and sponsoring them. Men—who are the majority of managers and senior leaders—can help make this happen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31D3E-B2EF-48E0-989A-C1DBEA7843C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22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4189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dirty="0"/>
              <a:t>AB (2-3 min)</a:t>
            </a:r>
          </a:p>
          <a:p>
            <a:pPr lvl="0"/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greet and ask people to respond to the question in the chat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Alexis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manage any Zoom issues (e.g., joining the call, muting themselves, etc.)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Patricia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post the question “What’s one word that describes how you’re doing today?” in the chat.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re-post this every few minutes because new participants won’t see the original question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46990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dirty="0"/>
              <a:t>AB (2-3 min)</a:t>
            </a:r>
          </a:p>
          <a:p>
            <a:pPr lvl="0"/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greet and ask people to respond to the question in the chat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Alexis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manage any Zoom issues (e.g., joining the call, muting themselves, etc.)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Patricia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post the question “What’s one word that describes how you’re doing today?” in the chat.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re-post this every few minutes because new participants won’t see the original question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9296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dirty="0"/>
              <a:t>AB (2-3 min)</a:t>
            </a:r>
          </a:p>
          <a:p>
            <a:pPr lvl="0"/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greet and ask people to respond to the question in the chat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Alexis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manage any Zoom issues (e.g., joining the call, muting themselves, etc.)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Patricia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post the question “What’s one word that describes how you’re doing today?” in the chat.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re-post this every few minutes because new participants won’t see the original question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78443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805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4558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AKO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8204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AKO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F05BAA-92F6-4DEA-A832-E4B15A2F525C}" type="slidenum">
              <a:rPr kumimoji="0" lang="en-AU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A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9318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b="1" dirty="0"/>
              <a:t>To Do: </a:t>
            </a:r>
          </a:p>
          <a:p>
            <a:pPr defTabSz="931774">
              <a:defRPr/>
            </a:pPr>
            <a:r>
              <a:rPr lang="en-US" b="1" dirty="0"/>
              <a:t>Need to assign tables and make nametags. How will women find their table?</a:t>
            </a:r>
          </a:p>
          <a:p>
            <a:endParaRPr lang="en-US" dirty="0"/>
          </a:p>
          <a:p>
            <a:r>
              <a:rPr lang="en-US" dirty="0"/>
              <a:t>Room Set-Up</a:t>
            </a:r>
          </a:p>
          <a:p>
            <a:r>
              <a:rPr lang="en-US" dirty="0"/>
              <a:t>*Rolling PowerPoint with pro-woman music playing in background</a:t>
            </a:r>
          </a:p>
          <a:p>
            <a:r>
              <a:rPr lang="en-US" dirty="0"/>
              <a:t>  </a:t>
            </a:r>
          </a:p>
          <a:p>
            <a:r>
              <a:rPr lang="en-US" dirty="0"/>
              <a:t>Table Set-Up:</a:t>
            </a:r>
          </a:p>
          <a:p>
            <a:r>
              <a:rPr lang="en-US" dirty="0"/>
              <a:t>*Tent cards with names and institution</a:t>
            </a:r>
          </a:p>
          <a:p>
            <a:r>
              <a:rPr lang="en-US" dirty="0"/>
              <a:t>*Yellow binder preloaded with content</a:t>
            </a:r>
          </a:p>
          <a:p>
            <a:r>
              <a:rPr lang="en-US" dirty="0"/>
              <a:t>*Journal and pen</a:t>
            </a:r>
          </a:p>
          <a:p>
            <a:r>
              <a:rPr lang="en-US" dirty="0"/>
              <a:t>*List of values/superpowers on table</a:t>
            </a:r>
          </a:p>
          <a:p>
            <a:endParaRPr lang="en-US" dirty="0"/>
          </a:p>
          <a:p>
            <a:r>
              <a:rPr lang="en-US" dirty="0"/>
              <a:t>Binder Content:</a:t>
            </a:r>
          </a:p>
          <a:p>
            <a:r>
              <a:rPr lang="en-US" dirty="0"/>
              <a:t>*Bio sheet - Leads, Program Leads, and special guests</a:t>
            </a:r>
          </a:p>
          <a:p>
            <a:r>
              <a:rPr lang="en-US" dirty="0"/>
              <a:t>*Things to do in Boston</a:t>
            </a:r>
          </a:p>
          <a:p>
            <a:r>
              <a:rPr lang="en-US" dirty="0"/>
              <a:t>*Cover sheet for binder</a:t>
            </a:r>
          </a:p>
          <a:p>
            <a:r>
              <a:rPr lang="en-US" dirty="0"/>
              <a:t>*Retreat agenda</a:t>
            </a:r>
          </a:p>
          <a:p>
            <a:r>
              <a:rPr lang="en-US" dirty="0"/>
              <a:t>*Key dates</a:t>
            </a:r>
          </a:p>
          <a:p>
            <a:r>
              <a:rPr lang="en-US" dirty="0"/>
              <a:t>*Roles and responsibilities</a:t>
            </a:r>
          </a:p>
          <a:p>
            <a:r>
              <a:rPr lang="en-US" dirty="0"/>
              <a:t>*Social Justice Glossary</a:t>
            </a:r>
          </a:p>
          <a:p>
            <a:r>
              <a:rPr lang="en-US" dirty="0"/>
              <a:t>*Facilitation tips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6567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AKO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971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C68BC-7423-431E-A120-500E874E54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B6B5DA-631D-4FA3-89F7-8D3735B4E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A4300-BB57-4F32-B1BA-1EEA646F9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6/12/2020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2FF39-44A6-4E0A-B1CD-5631ED453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6F3EA-25B0-450F-BEC9-DE55EC037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457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49EB4-8234-44CC-8340-671239505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46646-9B13-43B8-91A2-806779037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7F0D9-6DC7-453A-AD66-BE8753643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6/12/2020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3FABE-F7DF-46E5-B18D-6532EFC05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D8FDD-A5B2-4F5D-A8E1-CF5CCEFEB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88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3A795-A488-40E8-BDE0-C00B0D447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35020-CD07-4243-ACE7-8A11F9CDF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CE87E-55BC-4FC9-BCC3-837BC65FC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46AA-F36E-4540-911D-FFFC0A0EF24A}" type="datetime1">
              <a:rPr lang="en-US" smtClean="0"/>
              <a:t>6/12/2020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08D85-1884-4F96-9881-EF7A21362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48C33-5C55-4729-8292-2E1E1E816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588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1EA1D-7E22-4028-B7AA-50CA122B5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12564-57B0-4B72-9853-4B0FE182F7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04004-748F-45D5-9E6D-B1FD62A62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D4BB7-5272-4C04-A294-2584FF2AF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6/12/2020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F786B-D43B-4FB4-9473-8560A1374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0157A-2494-4D72-87FD-F683BBE3A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757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14E94-9472-420C-A494-9D7E32461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7DBFE9-8E9E-4F4D-A836-7F4D35358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5A6DA3-FEFE-41FD-A8B5-75AFEB2D5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2EB821-7043-4E74-9680-35B7733EBC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EEF447-9C10-475F-BF4A-9F1340ED3F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75559A-6928-45F3-B712-030534DF4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6/12/2020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7991CA-4C95-4CFE-B626-48BF26C46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284CC8-507B-4A21-8F74-C23C3B404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6CF85-3BE9-4266-BBC9-D988C00AD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9BDC88-B248-47E8-AFA2-034C9A311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6/12/2020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FF8060-0D39-42E7-9B50-F0527E493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50B220-B909-4ACB-8E04-D5C748250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596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CD92AC-7C43-404B-8E32-E1C94A950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6/12/2020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E4AD4B-05F0-4238-B1A5-0ECEEE217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D95F4-61FB-4E3D-8327-E8BCC648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2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EF1FD-C16E-4888-8AAE-A9CC93FB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66F65-5E37-44F2-A4AA-4ECDE4E11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93DE6-A06E-4A22-9515-8FC60F7B61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BD15B4-AA5A-4981-B9E8-4F9E073B7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D12A6-918A-48BD-8CB9-CA713993B0EA}" type="datetime1">
              <a:rPr lang="en-US" smtClean="0"/>
              <a:t>6/12/2020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1E5364-7202-48EA-BC76-4DB8C2A08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B83A7A-80EF-4319-AF17-C459F0A10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305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14D9F-5822-45D5-BEA4-35DDDC6B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E2BDE2-FC72-4195-B021-F6DE19DF9A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55C32-C6B7-4DCC-88A6-82A4F2342C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3D7F5F-6CEC-4812-9DEA-5E985B150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CE86-875F-4587-BCF6-FA054AFC0D53}" type="datetime1">
              <a:rPr lang="en-US" smtClean="0"/>
              <a:pPr/>
              <a:t>6/12/2020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A96D0-13B2-4D31-B26E-11C92EDF3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722CF-0A18-49AA-B4D5-2275D7589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07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80B8-19F3-4520-B855-365DF3E60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040A17-A6D9-4201-A5C7-216A287DE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CA9BE-05A3-4479-8EA3-41BD09A02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6/12/2020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F8F30-4EC7-44FB-95A1-89514B0C5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49A59-BF9F-40B0-83DA-3BDD6119D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886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FC612B-CAAB-4052-B789-F82EC63B90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66A13-8A8D-4700-B471-58D8E7521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5DDDF-A08D-4BBA-B323-A44FFCC4F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6/12/2020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1AAFC-4093-4651-BFF1-5031E374A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7FD63-4F5E-4422-A90C-30E7018C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877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41133" y="2365639"/>
            <a:ext cx="8659505" cy="4127303"/>
          </a:xfrm>
        </p:spPr>
        <p:txBody>
          <a:bodyPr/>
          <a:lstStyle>
            <a:lvl1pPr indent="-160748">
              <a:lnSpc>
                <a:spcPts val="2532"/>
              </a:lnSpc>
              <a:defRPr/>
            </a:lvl1pPr>
            <a:lvl2pPr indent="-160748">
              <a:defRPr/>
            </a:lvl2pPr>
            <a:lvl3pPr indent="-160748">
              <a:defRPr/>
            </a:lvl3pPr>
            <a:lvl4pPr indent="-160748">
              <a:defRPr/>
            </a:lvl4pPr>
            <a:lvl5pPr indent="-160748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AF6CA74-EFFC-4784-A2B0-42206EF4D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8288C-36FD-45F0-A3A9-7148844259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87286" y="184263"/>
            <a:ext cx="5569430" cy="217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AU" dirty="0"/>
              <a:t>[Footer]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B7F35-A287-4632-A2D6-444EC97FAC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9152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0FE-34A7-48AE-ADCA-26C2D809CE2C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45FFB-45BF-4362-8D68-E2BB5284B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61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0FE-34A7-48AE-ADCA-26C2D809CE2C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45FFB-45BF-4362-8D68-E2BB5284B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56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0FE-34A7-48AE-ADCA-26C2D809CE2C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45FFB-45BF-4362-8D68-E2BB5284B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8711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0FE-34A7-48AE-ADCA-26C2D809CE2C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45FFB-45BF-4362-8D68-E2BB5284B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034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0FE-34A7-48AE-ADCA-26C2D809CE2C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45FFB-45BF-4362-8D68-E2BB5284B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5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0FE-34A7-48AE-ADCA-26C2D809CE2C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45FFB-45BF-4362-8D68-E2BB5284B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9065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0FE-34A7-48AE-ADCA-26C2D809CE2C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45FFB-45BF-4362-8D68-E2BB5284B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5715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0FE-34A7-48AE-ADCA-26C2D809CE2C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45FFB-45BF-4362-8D68-E2BB5284B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2845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0FE-34A7-48AE-ADCA-26C2D809CE2C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45FFB-45BF-4362-8D68-E2BB5284B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1035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0FE-34A7-48AE-ADCA-26C2D809CE2C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45FFB-45BF-4362-8D68-E2BB5284B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613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10FE-34A7-48AE-ADCA-26C2D809CE2C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45FFB-45BF-4362-8D68-E2BB5284B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4910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41135" y="2365643"/>
            <a:ext cx="8659505" cy="4127303"/>
          </a:xfrm>
        </p:spPr>
        <p:txBody>
          <a:bodyPr/>
          <a:lstStyle>
            <a:lvl1pPr indent="-120561">
              <a:lnSpc>
                <a:spcPts val="1899"/>
              </a:lnSpc>
              <a:defRPr/>
            </a:lvl1pPr>
            <a:lvl2pPr indent="-120561">
              <a:defRPr/>
            </a:lvl2pPr>
            <a:lvl3pPr indent="-120561">
              <a:defRPr/>
            </a:lvl3pPr>
            <a:lvl4pPr indent="-120561">
              <a:defRPr/>
            </a:lvl4pPr>
            <a:lvl5pPr indent="-120561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AF6CA74-EFFC-4784-A2B0-42206EF4D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8288C-36FD-45F0-A3A9-7148844259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87287" y="184267"/>
            <a:ext cx="5569430" cy="217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AU" dirty="0"/>
              <a:t>[Footer]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B7F35-A287-4632-A2D6-444EC97FAC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00791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7E830-0B18-46A0-96D7-D96F1C986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4989F-0302-4BD0-9960-86394F328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B4141-9F16-4A6E-9A0C-CABCC314AF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6/12/2020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0B57B-9869-4B5F-A727-4BD1EEAF5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FA001-DF7E-4F34-8D72-034224B23D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35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010FE-34A7-48AE-ADCA-26C2D809CE2C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45FFB-45BF-4362-8D68-E2BB5284B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1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ycore.com/inclusive-play-matters-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20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hyperlink" Target="https://leanin.org/mentor-her" TargetMode="External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22.svg"/><Relationship Id="rId10" Type="http://schemas.microsoft.com/office/2007/relationships/diagramDrawing" Target="../diagrams/drawing4.xml"/><Relationship Id="rId4" Type="http://schemas.openxmlformats.org/officeDocument/2006/relationships/image" Target="../media/image21.png"/><Relationship Id="rId9" Type="http://schemas.openxmlformats.org/officeDocument/2006/relationships/diagramColors" Target="../diagrams/colors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hyperlink" Target="https://leanin.org/mentor-her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4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-1523979" y="11"/>
            <a:ext cx="12191979" cy="68579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10A94F-EC9B-4CF8-8A39-187E74908C6E}"/>
              </a:ext>
            </a:extLst>
          </p:cNvPr>
          <p:cNvSpPr/>
          <p:nvPr/>
        </p:nvSpPr>
        <p:spPr>
          <a:xfrm>
            <a:off x="3682021" y="2268832"/>
            <a:ext cx="6946830" cy="2768367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4784" y="2393961"/>
            <a:ext cx="6119057" cy="1630907"/>
          </a:xfrm>
        </p:spPr>
        <p:txBody>
          <a:bodyPr>
            <a:normAutofit/>
          </a:bodyPr>
          <a:lstStyle/>
          <a:p>
            <a:pPr algn="l"/>
            <a:br>
              <a:rPr lang="en-US" sz="4400" dirty="0">
                <a:solidFill>
                  <a:schemeClr val="tx1"/>
                </a:solidFill>
              </a:rPr>
            </a:br>
            <a:r>
              <a:rPr lang="en-US" sz="6600" dirty="0">
                <a:solidFill>
                  <a:schemeClr val="tx1"/>
                </a:solidFill>
              </a:rPr>
              <a:t>Amplify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4784" y="4034489"/>
            <a:ext cx="6119057" cy="559656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chemeClr val="tx1"/>
                </a:solidFill>
              </a:rPr>
              <a:t>Women and Gender Initiative</a:t>
            </a: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6FC-FAD6-44C7-9DEC-2F81846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Zoom Chat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683C0D9F-CE03-42D2-BF06-877DA83687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6201" y="321177"/>
            <a:ext cx="2826284" cy="28262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8EF917-9C76-4D72-9A86-65DCD54AD53E}"/>
              </a:ext>
            </a:extLst>
          </p:cNvPr>
          <p:cNvSpPr txBox="1">
            <a:spLocks/>
          </p:cNvSpPr>
          <p:nvPr/>
        </p:nvSpPr>
        <p:spPr>
          <a:xfrm>
            <a:off x="3889558" y="3267204"/>
            <a:ext cx="5001779" cy="20734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What one word describes how you’re doing today?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34597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EE1684B-6DF4-4C13-B9BE-AB7AA559B9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6AD6F589-9E82-4C42-A3DE-9A795DA326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2940149"/>
              </p:ext>
            </p:extLst>
          </p:nvPr>
        </p:nvGraphicFramePr>
        <p:xfrm>
          <a:off x="698434" y="1913464"/>
          <a:ext cx="6992548" cy="4787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13A0FCA-7D2B-4B82-A773-E343896A4696}"/>
              </a:ext>
            </a:extLst>
          </p:cNvPr>
          <p:cNvGrpSpPr/>
          <p:nvPr/>
        </p:nvGrpSpPr>
        <p:grpSpPr>
          <a:xfrm>
            <a:off x="0" y="456971"/>
            <a:ext cx="91440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8F8B4A9-9BBC-43D6-9D9E-0DFC7EFEE42B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3DB9DF7B-BD51-4738-B285-3F5D1741D5B8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Amplify Sessions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91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A1D7EC86-7CB9-431D-8AC3-8AAF0440B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D4B9777F-B610-419B-9193-80306388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rc 13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831390" y="775849"/>
            <a:ext cx="2240924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29D38-4B96-4866-8DF7-630D163DE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6EDF61-EDB7-4483-A922-0639E5AB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8305"/>
            <a:ext cx="470662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3600" b="1" dirty="0"/>
              <a:t>Creating Change</a:t>
            </a:r>
            <a:br>
              <a:rPr lang="en-US" sz="3600" b="1" dirty="0"/>
            </a:br>
            <a:r>
              <a:rPr lang="en-US" sz="3600" b="1" dirty="0"/>
              <a:t>through Community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106A28-883A-4993-BF9E-C403B81A8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5701" y="4274457"/>
            <a:ext cx="618942" cy="82525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5AE4E4F-9F4C-43ED-8299-9BD63B74E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556" y="5649686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98BD418-241C-4CCF-ACD6-91D17C4EF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388" y="3024013"/>
            <a:ext cx="4307667" cy="2763781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Session 7 </a:t>
            </a:r>
            <a:r>
              <a:rPr lang="en-US" sz="2000" b="1" dirty="0">
                <a:solidFill>
                  <a:schemeClr val="accent1"/>
                </a:solidFill>
                <a:sym typeface="Symbol" panose="05050102010706020507" pitchFamily="18" charset="2"/>
              </a:rPr>
              <a:t></a:t>
            </a:r>
            <a:r>
              <a:rPr lang="en-US" sz="2800" b="1" dirty="0">
                <a:solidFill>
                  <a:schemeClr val="accent1"/>
                </a:solidFill>
              </a:rPr>
              <a:t> June 12, 2020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Inclusive Organizations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From Inclusion to Belonging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Women’s Communities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Men as Allies and Partners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536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A1D7EC86-7CB9-431D-8AC3-8AAF0440B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D4B9777F-B610-419B-9193-80306388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rc 13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831390" y="775849"/>
            <a:ext cx="2240924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29D38-4B96-4866-8DF7-630D163DE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6EDF61-EDB7-4483-A922-0639E5AB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419" y="675166"/>
            <a:ext cx="470662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3600" dirty="0"/>
              <a:t>Building </a:t>
            </a:r>
            <a:br>
              <a:rPr lang="en-US" sz="3600" dirty="0"/>
            </a:br>
            <a:r>
              <a:rPr lang="en-US" sz="3600" dirty="0"/>
              <a:t>Inclusive</a:t>
            </a:r>
            <a:br>
              <a:rPr lang="en-US" sz="3600" dirty="0"/>
            </a:br>
            <a:r>
              <a:rPr lang="en-US" sz="3600" dirty="0"/>
              <a:t>Organizations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106A28-883A-4993-BF9E-C403B81A8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5701" y="4274457"/>
            <a:ext cx="618942" cy="82525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5AE4E4F-9F4C-43ED-8299-9BD63B74E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556" y="5649686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6207B-AAC5-4A64-A79E-238882A11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55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BE371-6717-40C4-A517-764B8883F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994172"/>
          </a:xfrm>
        </p:spPr>
        <p:txBody>
          <a:bodyPr/>
          <a:lstStyle/>
          <a:p>
            <a:r>
              <a:rPr lang="en-US" dirty="0"/>
              <a:t>Inclusive Organizations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F4171A-97E0-4941-84A5-8D67F90B5385}"/>
              </a:ext>
            </a:extLst>
          </p:cNvPr>
          <p:cNvSpPr/>
          <p:nvPr/>
        </p:nvSpPr>
        <p:spPr>
          <a:xfrm>
            <a:off x="5419618" y="6356026"/>
            <a:ext cx="3724382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credit: Playcore </a:t>
            </a: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https://www.playcore.com/inclusive-play-matters-1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Image result for inclusion graphic">
            <a:extLst>
              <a:ext uri="{FF2B5EF4-FFF2-40B4-BE49-F238E27FC236}">
                <a16:creationId xmlns:a16="http://schemas.microsoft.com/office/drawing/2014/main" id="{89E6578D-02CB-4EEF-BB6E-03577CA3A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51894"/>
            <a:ext cx="8286750" cy="277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949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-1523979" y="11"/>
            <a:ext cx="12191979" cy="68579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10A94F-EC9B-4CF8-8A39-187E74908C6E}"/>
              </a:ext>
            </a:extLst>
          </p:cNvPr>
          <p:cNvSpPr/>
          <p:nvPr/>
        </p:nvSpPr>
        <p:spPr>
          <a:xfrm>
            <a:off x="3682021" y="2268832"/>
            <a:ext cx="6946830" cy="2768367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6765" y="2925277"/>
            <a:ext cx="4577562" cy="1455476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3600" dirty="0"/>
              <a:t>Kate Norton</a:t>
            </a:r>
          </a:p>
          <a:p>
            <a:pPr algn="l">
              <a:spcAft>
                <a:spcPts val="600"/>
              </a:spcAft>
            </a:pPr>
            <a:r>
              <a:rPr lang="en-US" sz="3600" dirty="0">
                <a:solidFill>
                  <a:schemeClr val="tx1"/>
                </a:solidFill>
              </a:rPr>
              <a:t>Dartmouth College</a:t>
            </a:r>
          </a:p>
        </p:txBody>
      </p:sp>
      <p:pic>
        <p:nvPicPr>
          <p:cNvPr id="7" name="Picture 6" descr="A person standing in front of a brick wall&#10;&#10;Description automatically generated">
            <a:extLst>
              <a:ext uri="{FF2B5EF4-FFF2-40B4-BE49-F238E27FC236}">
                <a16:creationId xmlns:a16="http://schemas.microsoft.com/office/drawing/2014/main" id="{F296F064-2311-4D0A-A033-69113F2A5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79" y="2138576"/>
            <a:ext cx="3078239" cy="30288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00328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1">
            <a:extLst>
              <a:ext uri="{FF2B5EF4-FFF2-40B4-BE49-F238E27FC236}">
                <a16:creationId xmlns:a16="http://schemas.microsoft.com/office/drawing/2014/main" id="{47333FB7-263C-4395-9527-36BC0AD83D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9953255"/>
              </p:ext>
            </p:extLst>
          </p:nvPr>
        </p:nvGraphicFramePr>
        <p:xfrm>
          <a:off x="805319" y="1502228"/>
          <a:ext cx="7684340" cy="4724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8B5ADAA8-F3E9-4B3B-A163-3B4660BC531D}"/>
              </a:ext>
            </a:extLst>
          </p:cNvPr>
          <p:cNvSpPr txBox="1">
            <a:spLocks/>
          </p:cNvSpPr>
          <p:nvPr/>
        </p:nvSpPr>
        <p:spPr>
          <a:xfrm>
            <a:off x="805319" y="419529"/>
            <a:ext cx="7684340" cy="911258"/>
          </a:xfrm>
          <a:prstGeom prst="rect">
            <a:avLst/>
          </a:prstGeom>
          <a:solidFill>
            <a:srgbClr val="004260"/>
          </a:solidFill>
        </p:spPr>
        <p:txBody>
          <a:bodyPr anchor="ctr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3 Tactics That Actually Work</a:t>
            </a:r>
          </a:p>
        </p:txBody>
      </p:sp>
    </p:spTree>
    <p:extLst>
      <p:ext uri="{BB962C8B-B14F-4D97-AF65-F5344CB8AC3E}">
        <p14:creationId xmlns:p14="http://schemas.microsoft.com/office/powerpoint/2010/main" val="1731562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A1D7EC86-7CB9-431D-8AC3-8AAF0440B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D4B9777F-B610-419B-9193-80306388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rc 13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831390" y="775849"/>
            <a:ext cx="2240924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29D38-4B96-4866-8DF7-630D163DE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6EDF61-EDB7-4483-A922-0639E5AB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7953"/>
            <a:ext cx="470662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3600" dirty="0"/>
              <a:t>Creating Change</a:t>
            </a:r>
            <a:br>
              <a:rPr lang="en-US" sz="3600" dirty="0"/>
            </a:br>
            <a:r>
              <a:rPr lang="en-US" sz="3600" dirty="0"/>
              <a:t>through Community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106A28-883A-4993-BF9E-C403B81A8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5701" y="4274457"/>
            <a:ext cx="618942" cy="82525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5AE4E4F-9F4C-43ED-8299-9BD63B74E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556" y="5649686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6207B-AAC5-4A64-A79E-238882A11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901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B558F58E-93BA-44A3-BCDA-585AFF2E4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CD0BBC1-A7D4-445D-98AC-95A6A45D8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0861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04A62-6ECF-4601-8755-060C3FFAC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2564" y="2546678"/>
            <a:ext cx="3990229" cy="307764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I come as one, but I stand as 10,000.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D40668-B0E9-42D5-9B70-C45DEF25691B}"/>
              </a:ext>
            </a:extLst>
          </p:cNvPr>
          <p:cNvSpPr/>
          <p:nvPr/>
        </p:nvSpPr>
        <p:spPr>
          <a:xfrm>
            <a:off x="491490" y="1552496"/>
            <a:ext cx="19334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Oprah Winfrey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Maya Angelou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877F9B-21E9-44DE-923C-AC8E9A784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Brush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1548" y="1644728"/>
            <a:ext cx="4232451" cy="30776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0BEC5F-8953-41EE-A973-652EAC4E3B30}"/>
              </a:ext>
            </a:extLst>
          </p:cNvPr>
          <p:cNvSpPr txBox="1"/>
          <p:nvPr/>
        </p:nvSpPr>
        <p:spPr>
          <a:xfrm>
            <a:off x="4866572" y="6213203"/>
            <a:ext cx="4273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Adapted from “Our Grandmothers” by Maya Angelou</a:t>
            </a:r>
          </a:p>
        </p:txBody>
      </p:sp>
    </p:spTree>
    <p:extLst>
      <p:ext uri="{BB962C8B-B14F-4D97-AF65-F5344CB8AC3E}">
        <p14:creationId xmlns:p14="http://schemas.microsoft.com/office/powerpoint/2010/main" val="203238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29726DF-239F-49F1-9737-F614753021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27" r="15858"/>
          <a:stretch/>
        </p:blipFill>
        <p:spPr>
          <a:xfrm>
            <a:off x="2837469" y="3123105"/>
            <a:ext cx="3430481" cy="1120129"/>
          </a:xfrm>
          <a:prstGeom prst="rect">
            <a:avLst/>
          </a:prstGeom>
        </p:spPr>
      </p:pic>
      <p:grpSp>
        <p:nvGrpSpPr>
          <p:cNvPr id="308" name="Group 307">
            <a:extLst>
              <a:ext uri="{FF2B5EF4-FFF2-40B4-BE49-F238E27FC236}">
                <a16:creationId xmlns:a16="http://schemas.microsoft.com/office/drawing/2014/main" id="{2F46429A-185E-4539-9B15-B3982941887F}"/>
              </a:ext>
            </a:extLst>
          </p:cNvPr>
          <p:cNvGrpSpPr/>
          <p:nvPr/>
        </p:nvGrpSpPr>
        <p:grpSpPr>
          <a:xfrm>
            <a:off x="2709161" y="1405047"/>
            <a:ext cx="3766507" cy="1194149"/>
            <a:chOff x="2609240" y="878253"/>
            <a:chExt cx="3886935" cy="1232330"/>
          </a:xfrm>
        </p:grpSpPr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164DED29-CAE8-461C-A3C2-4B5F62A0827A}"/>
                </a:ext>
              </a:extLst>
            </p:cNvPr>
            <p:cNvSpPr/>
            <p:nvPr/>
          </p:nvSpPr>
          <p:spPr>
            <a:xfrm rot="21433706">
              <a:off x="2971103" y="1398654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827BC530-BAE7-4C35-8CA6-DB3070B5AE81}"/>
                </a:ext>
              </a:extLst>
            </p:cNvPr>
            <p:cNvSpPr/>
            <p:nvPr/>
          </p:nvSpPr>
          <p:spPr>
            <a:xfrm rot="21433706">
              <a:off x="2609240" y="1741592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08ADEE05-BECF-436E-B6C1-D79A2B33D74C}"/>
                </a:ext>
              </a:extLst>
            </p:cNvPr>
            <p:cNvSpPr/>
            <p:nvPr/>
          </p:nvSpPr>
          <p:spPr>
            <a:xfrm rot="21433706">
              <a:off x="3398681" y="1136619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9787C380-CD71-4C1B-BDA8-BCD2EF8C731E}"/>
                </a:ext>
              </a:extLst>
            </p:cNvPr>
            <p:cNvSpPr/>
            <p:nvPr/>
          </p:nvSpPr>
          <p:spPr>
            <a:xfrm rot="21433706">
              <a:off x="3864396" y="958374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E5B527E7-1A70-4978-BD8C-CECDCB6CB7D5}"/>
                </a:ext>
              </a:extLst>
            </p:cNvPr>
            <p:cNvSpPr/>
            <p:nvPr/>
          </p:nvSpPr>
          <p:spPr>
            <a:xfrm rot="5241879">
              <a:off x="6131161" y="1666734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CCF6204D-3AEC-4884-8A3F-11AEB64DD3E6}"/>
                </a:ext>
              </a:extLst>
            </p:cNvPr>
            <p:cNvSpPr/>
            <p:nvPr/>
          </p:nvSpPr>
          <p:spPr>
            <a:xfrm rot="5241879">
              <a:off x="5761020" y="1347681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829DA472-D66B-47BE-AFDD-7BA782F34F82}"/>
                </a:ext>
              </a:extLst>
            </p:cNvPr>
            <p:cNvSpPr/>
            <p:nvPr/>
          </p:nvSpPr>
          <p:spPr>
            <a:xfrm rot="5241879">
              <a:off x="5338343" y="1090257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B4CA23C2-EF32-49D3-8893-C7C5D8CC561F}"/>
                </a:ext>
              </a:extLst>
            </p:cNvPr>
            <p:cNvSpPr/>
            <p:nvPr/>
          </p:nvSpPr>
          <p:spPr>
            <a:xfrm rot="5241879">
              <a:off x="4838157" y="956627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58A0C7EC-29DF-4A71-B49A-4040252A7200}"/>
                </a:ext>
              </a:extLst>
            </p:cNvPr>
            <p:cNvSpPr/>
            <p:nvPr/>
          </p:nvSpPr>
          <p:spPr>
            <a:xfrm rot="21433706">
              <a:off x="4324222" y="878253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6D78FC02-0122-4C89-9BA2-48FE4BAE3E42}"/>
              </a:ext>
            </a:extLst>
          </p:cNvPr>
          <p:cNvGrpSpPr/>
          <p:nvPr/>
        </p:nvGrpSpPr>
        <p:grpSpPr>
          <a:xfrm>
            <a:off x="3119603" y="1870486"/>
            <a:ext cx="2889791" cy="865089"/>
            <a:chOff x="3075269" y="1351289"/>
            <a:chExt cx="2982187" cy="892749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6AB7F62-3C65-47D6-9261-8723E77B6B01}"/>
                </a:ext>
              </a:extLst>
            </p:cNvPr>
            <p:cNvSpPr/>
            <p:nvPr/>
          </p:nvSpPr>
          <p:spPr>
            <a:xfrm>
              <a:off x="4440532" y="1351289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9558399-7FD9-4149-86D0-B01C5D47FE26}"/>
                </a:ext>
              </a:extLst>
            </p:cNvPr>
            <p:cNvSpPr/>
            <p:nvPr/>
          </p:nvSpPr>
          <p:spPr>
            <a:xfrm>
              <a:off x="3075269" y="1911818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D8B6C42-46D2-4CC4-85A7-3E6D23410FD0}"/>
                </a:ext>
              </a:extLst>
            </p:cNvPr>
            <p:cNvSpPr/>
            <p:nvPr/>
          </p:nvSpPr>
          <p:spPr>
            <a:xfrm>
              <a:off x="3713794" y="1495587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685F45BD-B001-419C-A4FF-F7D8E09E015E}"/>
                </a:ext>
              </a:extLst>
            </p:cNvPr>
            <p:cNvSpPr/>
            <p:nvPr/>
          </p:nvSpPr>
          <p:spPr>
            <a:xfrm>
              <a:off x="4096853" y="1397198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AFA48760-76B0-4CE5-A3A5-6CEFE53F3F4E}"/>
                </a:ext>
              </a:extLst>
            </p:cNvPr>
            <p:cNvSpPr/>
            <p:nvPr/>
          </p:nvSpPr>
          <p:spPr>
            <a:xfrm>
              <a:off x="3365664" y="1675926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3FDA1F8D-21FD-46E8-A2B5-00C36793D6A4}"/>
                </a:ext>
              </a:extLst>
            </p:cNvPr>
            <p:cNvSpPr/>
            <p:nvPr/>
          </p:nvSpPr>
          <p:spPr>
            <a:xfrm rot="5564983">
              <a:off x="5799272" y="1985854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23AE6A12-BF18-45D5-BADA-E9BFCD6C2450}"/>
                </a:ext>
              </a:extLst>
            </p:cNvPr>
            <p:cNvSpPr/>
            <p:nvPr/>
          </p:nvSpPr>
          <p:spPr>
            <a:xfrm rot="5564983">
              <a:off x="5530202" y="1718217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807764A3-BEF4-41C7-B970-505EF00275C1}"/>
                </a:ext>
              </a:extLst>
            </p:cNvPr>
            <p:cNvSpPr/>
            <p:nvPr/>
          </p:nvSpPr>
          <p:spPr>
            <a:xfrm rot="5564983">
              <a:off x="4833087" y="1393636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D103BD85-677E-4A7C-B629-5F4FE854BA28}"/>
                </a:ext>
              </a:extLst>
            </p:cNvPr>
            <p:cNvSpPr/>
            <p:nvPr/>
          </p:nvSpPr>
          <p:spPr>
            <a:xfrm rot="5564983">
              <a:off x="5178542" y="1541544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74F91D7B-DF5C-4CB3-A489-22DC98E384FC}"/>
              </a:ext>
            </a:extLst>
          </p:cNvPr>
          <p:cNvGrpSpPr/>
          <p:nvPr/>
        </p:nvGrpSpPr>
        <p:grpSpPr>
          <a:xfrm>
            <a:off x="3567401" y="2294404"/>
            <a:ext cx="1954111" cy="486532"/>
            <a:chOff x="3537384" y="1788763"/>
            <a:chExt cx="2016590" cy="502088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B6C5E558-36DC-40B7-8D2A-C21C973AFE30}"/>
                </a:ext>
              </a:extLst>
            </p:cNvPr>
            <p:cNvSpPr/>
            <p:nvPr/>
          </p:nvSpPr>
          <p:spPr>
            <a:xfrm rot="11311097">
              <a:off x="5380718" y="2075149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6ACDDEE9-E4B4-40E5-A0F0-DC300D264B61}"/>
                </a:ext>
              </a:extLst>
            </p:cNvPr>
            <p:cNvSpPr/>
            <p:nvPr/>
          </p:nvSpPr>
          <p:spPr>
            <a:xfrm rot="11311097">
              <a:off x="5159391" y="1939007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51899230-32A5-41F1-A3AA-B9F3481A1102}"/>
                </a:ext>
              </a:extLst>
            </p:cNvPr>
            <p:cNvSpPr/>
            <p:nvPr/>
          </p:nvSpPr>
          <p:spPr>
            <a:xfrm rot="11311097">
              <a:off x="4708370" y="1793675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75C33474-6F82-45A4-90CF-C73890FE6E25}"/>
                </a:ext>
              </a:extLst>
            </p:cNvPr>
            <p:cNvSpPr/>
            <p:nvPr/>
          </p:nvSpPr>
          <p:spPr>
            <a:xfrm rot="5474747">
              <a:off x="3537384" y="2117595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10B0EC91-FB36-4B19-B9DF-784E092E1CFE}"/>
                </a:ext>
              </a:extLst>
            </p:cNvPr>
            <p:cNvSpPr/>
            <p:nvPr/>
          </p:nvSpPr>
          <p:spPr>
            <a:xfrm rot="5474747">
              <a:off x="4213302" y="1821842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97975D0-7FF9-4118-A385-438E5EB9888B}"/>
                </a:ext>
              </a:extLst>
            </p:cNvPr>
            <p:cNvSpPr/>
            <p:nvPr/>
          </p:nvSpPr>
          <p:spPr>
            <a:xfrm rot="5474747">
              <a:off x="3738946" y="1988275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7EA121C8-5F6B-493B-A85D-64F6729949E2}"/>
                </a:ext>
              </a:extLst>
            </p:cNvPr>
            <p:cNvSpPr/>
            <p:nvPr/>
          </p:nvSpPr>
          <p:spPr>
            <a:xfrm rot="5474747">
              <a:off x="4468017" y="1788763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EFF1D09F-E311-4A33-A291-28D67CAC0C3B}"/>
                </a:ext>
              </a:extLst>
            </p:cNvPr>
            <p:cNvSpPr/>
            <p:nvPr/>
          </p:nvSpPr>
          <p:spPr>
            <a:xfrm rot="5474747">
              <a:off x="3967084" y="1894408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97000A14-DE7A-4065-A260-DC2C9C6FD173}"/>
                </a:ext>
              </a:extLst>
            </p:cNvPr>
            <p:cNvSpPr/>
            <p:nvPr/>
          </p:nvSpPr>
          <p:spPr>
            <a:xfrm rot="11311097">
              <a:off x="4930444" y="1851831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6E3336CF-DBC9-4846-A71E-E6B2C1EE8A1E}"/>
              </a:ext>
            </a:extLst>
          </p:cNvPr>
          <p:cNvGrpSpPr/>
          <p:nvPr/>
        </p:nvGrpSpPr>
        <p:grpSpPr>
          <a:xfrm>
            <a:off x="3940226" y="2583574"/>
            <a:ext cx="1190185" cy="262742"/>
            <a:chOff x="3929578" y="2087178"/>
            <a:chExt cx="1228239" cy="271143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1FEC701D-430E-4BE1-9296-73C83E1D200E}"/>
                </a:ext>
              </a:extLst>
            </p:cNvPr>
            <p:cNvSpPr/>
            <p:nvPr/>
          </p:nvSpPr>
          <p:spPr>
            <a:xfrm rot="11292598">
              <a:off x="4520171" y="2087178"/>
              <a:ext cx="116245" cy="1162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594CEF56-A0B8-46DB-82BA-1275CFBEFD5C}"/>
                </a:ext>
              </a:extLst>
            </p:cNvPr>
            <p:cNvSpPr/>
            <p:nvPr/>
          </p:nvSpPr>
          <p:spPr>
            <a:xfrm rot="11292598">
              <a:off x="3929578" y="2242076"/>
              <a:ext cx="116245" cy="1162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A1CAF2D-338C-4C88-B35F-20F0483614A2}"/>
                </a:ext>
              </a:extLst>
            </p:cNvPr>
            <p:cNvSpPr/>
            <p:nvPr/>
          </p:nvSpPr>
          <p:spPr>
            <a:xfrm rot="6246948">
              <a:off x="4118406" y="2159193"/>
              <a:ext cx="117672" cy="1209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BBF60C54-54FF-4AD9-BD75-FD0DBDA82ACB}"/>
                </a:ext>
              </a:extLst>
            </p:cNvPr>
            <p:cNvSpPr/>
            <p:nvPr/>
          </p:nvSpPr>
          <p:spPr>
            <a:xfrm rot="6246948">
              <a:off x="4319960" y="2110313"/>
              <a:ext cx="117672" cy="1209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D63482CA-186F-4A41-8420-90CE83BBDA3A}"/>
                </a:ext>
              </a:extLst>
            </p:cNvPr>
            <p:cNvSpPr/>
            <p:nvPr/>
          </p:nvSpPr>
          <p:spPr>
            <a:xfrm rot="9838200">
              <a:off x="5040145" y="2213765"/>
              <a:ext cx="117672" cy="1209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67519677-42F1-418E-BBFF-6454CD0C4AB0}"/>
                </a:ext>
              </a:extLst>
            </p:cNvPr>
            <p:cNvSpPr/>
            <p:nvPr/>
          </p:nvSpPr>
          <p:spPr>
            <a:xfrm rot="9838200">
              <a:off x="4866278" y="2149881"/>
              <a:ext cx="117672" cy="1209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8C7F6B23-13ED-4D1D-B1CC-D67300ED74FF}"/>
                </a:ext>
              </a:extLst>
            </p:cNvPr>
            <p:cNvSpPr/>
            <p:nvPr/>
          </p:nvSpPr>
          <p:spPr>
            <a:xfrm rot="9838200">
              <a:off x="4695060" y="2105729"/>
              <a:ext cx="117672" cy="1209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C009862B-AD79-45C4-808D-5C26071CEDA3}"/>
              </a:ext>
            </a:extLst>
          </p:cNvPr>
          <p:cNvGrpSpPr/>
          <p:nvPr/>
        </p:nvGrpSpPr>
        <p:grpSpPr>
          <a:xfrm>
            <a:off x="4256372" y="2882474"/>
            <a:ext cx="619498" cy="122777"/>
            <a:chOff x="4263284" y="2395633"/>
            <a:chExt cx="639305" cy="126703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B6580F5-917A-4576-B704-1C45697A2645}"/>
                </a:ext>
              </a:extLst>
            </p:cNvPr>
            <p:cNvSpPr/>
            <p:nvPr/>
          </p:nvSpPr>
          <p:spPr>
            <a:xfrm rot="11292598">
              <a:off x="4524555" y="2395633"/>
              <a:ext cx="89079" cy="89079"/>
            </a:xfrm>
            <a:prstGeom prst="ellipse">
              <a:avLst/>
            </a:prstGeom>
            <a:solidFill>
              <a:srgbClr val="005A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A603542-589E-4C98-A1DB-0288B8E3F1EF}"/>
                </a:ext>
              </a:extLst>
            </p:cNvPr>
            <p:cNvSpPr/>
            <p:nvPr/>
          </p:nvSpPr>
          <p:spPr>
            <a:xfrm rot="11292598">
              <a:off x="4668888" y="2400776"/>
              <a:ext cx="89079" cy="89079"/>
            </a:xfrm>
            <a:prstGeom prst="ellipse">
              <a:avLst/>
            </a:prstGeom>
            <a:solidFill>
              <a:srgbClr val="005A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7830412F-0A7A-49B4-BE15-74EE83F9DAA7}"/>
                </a:ext>
              </a:extLst>
            </p:cNvPr>
            <p:cNvSpPr/>
            <p:nvPr/>
          </p:nvSpPr>
          <p:spPr>
            <a:xfrm rot="11292598">
              <a:off x="4813510" y="2433257"/>
              <a:ext cx="89079" cy="89079"/>
            </a:xfrm>
            <a:prstGeom prst="ellipse">
              <a:avLst/>
            </a:prstGeom>
            <a:solidFill>
              <a:srgbClr val="005A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B756881-7413-4970-B73F-501F86D1DA12}"/>
                </a:ext>
              </a:extLst>
            </p:cNvPr>
            <p:cNvSpPr/>
            <p:nvPr/>
          </p:nvSpPr>
          <p:spPr>
            <a:xfrm rot="6246948">
              <a:off x="4395502" y="2404122"/>
              <a:ext cx="90173" cy="92681"/>
            </a:xfrm>
            <a:prstGeom prst="ellipse">
              <a:avLst/>
            </a:prstGeom>
            <a:solidFill>
              <a:srgbClr val="005A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CFC8ADF7-540E-4C93-BBDF-C5CAAD994314}"/>
                </a:ext>
              </a:extLst>
            </p:cNvPr>
            <p:cNvSpPr/>
            <p:nvPr/>
          </p:nvSpPr>
          <p:spPr>
            <a:xfrm rot="6246948">
              <a:off x="4264538" y="2430216"/>
              <a:ext cx="90173" cy="92681"/>
            </a:xfrm>
            <a:prstGeom prst="ellipse">
              <a:avLst/>
            </a:prstGeom>
            <a:solidFill>
              <a:srgbClr val="005A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04" name="Oval 303">
            <a:extLst>
              <a:ext uri="{FF2B5EF4-FFF2-40B4-BE49-F238E27FC236}">
                <a16:creationId xmlns:a16="http://schemas.microsoft.com/office/drawing/2014/main" id="{569B65A9-86F4-4645-A71A-8B0EDFF984B1}"/>
              </a:ext>
            </a:extLst>
          </p:cNvPr>
          <p:cNvSpPr/>
          <p:nvPr/>
        </p:nvSpPr>
        <p:spPr>
          <a:xfrm rot="11292598">
            <a:off x="4531428" y="3136945"/>
            <a:ext cx="57194" cy="57194"/>
          </a:xfrm>
          <a:prstGeom prst="ellipse">
            <a:avLst/>
          </a:prstGeom>
          <a:solidFill>
            <a:srgbClr val="0042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6EBAE462-B2ED-4CB2-B22D-506BE33F69BE}"/>
              </a:ext>
            </a:extLst>
          </p:cNvPr>
          <p:cNvGrpSpPr/>
          <p:nvPr/>
        </p:nvGrpSpPr>
        <p:grpSpPr>
          <a:xfrm>
            <a:off x="1943497" y="709331"/>
            <a:ext cx="5264151" cy="2001895"/>
            <a:chOff x="1067327" y="115922"/>
            <a:chExt cx="7018868" cy="2669193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793B1500-D791-4746-ABFD-63418E5BB408}"/>
                </a:ext>
              </a:extLst>
            </p:cNvPr>
            <p:cNvSpPr/>
            <p:nvPr/>
          </p:nvSpPr>
          <p:spPr>
            <a:xfrm rot="1621805">
              <a:off x="6045200" y="579109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96F67482-7A92-434F-B308-4E45BCAD40B3}"/>
                </a:ext>
              </a:extLst>
            </p:cNvPr>
            <p:cNvSpPr/>
            <p:nvPr/>
          </p:nvSpPr>
          <p:spPr>
            <a:xfrm rot="1621805">
              <a:off x="3190518" y="263744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4D46383A-0693-42D5-803E-A9724C5A3750}"/>
                </a:ext>
              </a:extLst>
            </p:cNvPr>
            <p:cNvSpPr/>
            <p:nvPr/>
          </p:nvSpPr>
          <p:spPr>
            <a:xfrm rot="1621805">
              <a:off x="2241134" y="598419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BDC92D7B-0C31-4D8C-BFAE-41D0982105C3}"/>
                </a:ext>
              </a:extLst>
            </p:cNvPr>
            <p:cNvSpPr/>
            <p:nvPr/>
          </p:nvSpPr>
          <p:spPr>
            <a:xfrm rot="1621805">
              <a:off x="5151138" y="173686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DD207E78-DCD3-4FE4-A7D3-9130777B0EBB}"/>
                </a:ext>
              </a:extLst>
            </p:cNvPr>
            <p:cNvSpPr/>
            <p:nvPr/>
          </p:nvSpPr>
          <p:spPr>
            <a:xfrm rot="1621805">
              <a:off x="1477492" y="1203824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D0C3ACF1-2363-4004-964C-04D21454637B}"/>
                </a:ext>
              </a:extLst>
            </p:cNvPr>
            <p:cNvSpPr/>
            <p:nvPr/>
          </p:nvSpPr>
          <p:spPr>
            <a:xfrm rot="1621805">
              <a:off x="6869692" y="1161604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6F34D518-110E-4106-9836-7A19A107308B}"/>
                </a:ext>
              </a:extLst>
            </p:cNvPr>
            <p:cNvSpPr/>
            <p:nvPr/>
          </p:nvSpPr>
          <p:spPr>
            <a:xfrm rot="1621805">
              <a:off x="7304254" y="1966769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0F0D7D7F-9FAD-4DDE-BEE3-3701A060FE60}"/>
                </a:ext>
              </a:extLst>
            </p:cNvPr>
            <p:cNvSpPr/>
            <p:nvPr/>
          </p:nvSpPr>
          <p:spPr>
            <a:xfrm rot="1621805">
              <a:off x="4176814" y="115922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3AD96F92-F24E-4BF2-86A1-EBEA3524FD80}"/>
                </a:ext>
              </a:extLst>
            </p:cNvPr>
            <p:cNvSpPr/>
            <p:nvPr/>
          </p:nvSpPr>
          <p:spPr>
            <a:xfrm rot="1610644">
              <a:off x="1067327" y="1985945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6EFD709B-0881-4A75-9BD4-990C7585A5CB}"/>
              </a:ext>
            </a:extLst>
          </p:cNvPr>
          <p:cNvSpPr/>
          <p:nvPr/>
        </p:nvSpPr>
        <p:spPr>
          <a:xfrm>
            <a:off x="2518011" y="4236417"/>
            <a:ext cx="5309627" cy="1264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Verb  </a:t>
            </a: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am·pli·fied,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am·pli·fy·ing.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5A8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enlarge or expand, increase in volume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cause to become more intense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735DCD7-6C59-43A3-8AA8-FFFA9D01B0DE}"/>
              </a:ext>
            </a:extLst>
          </p:cNvPr>
          <p:cNvSpPr/>
          <p:nvPr/>
        </p:nvSpPr>
        <p:spPr>
          <a:xfrm>
            <a:off x="2627676" y="5668308"/>
            <a:ext cx="44592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synonym: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give credit, advocate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antonym: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ignore, silence</a:t>
            </a:r>
          </a:p>
        </p:txBody>
      </p:sp>
    </p:spTree>
    <p:extLst>
      <p:ext uri="{BB962C8B-B14F-4D97-AF65-F5344CB8AC3E}">
        <p14:creationId xmlns:p14="http://schemas.microsoft.com/office/powerpoint/2010/main" val="250801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6361322-D594-4089-B36E-9C35662851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13" r="13462" b="1"/>
          <a:stretch/>
        </p:blipFill>
        <p:spPr>
          <a:xfrm>
            <a:off x="540053" y="1821857"/>
            <a:ext cx="8105074" cy="3656153"/>
          </a:xfrm>
          <a:prstGeom prst="rect">
            <a:avLst/>
          </a:prstGeom>
        </p:spPr>
      </p:pic>
      <p:sp>
        <p:nvSpPr>
          <p:cNvPr id="9" name="Right Triangle 8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7E9D4B-7BFA-4D10-B666-547BAC499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9A43BAD4-8D79-4E8D-B47B-4BF0C01885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6306"/>
          <a:stretch/>
        </p:blipFill>
        <p:spPr>
          <a:xfrm>
            <a:off x="4009939" y="5056035"/>
            <a:ext cx="2650921" cy="109406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E21D776-0C23-49DD-92CF-049E147A7155}"/>
              </a:ext>
            </a:extLst>
          </p:cNvPr>
          <p:cNvGrpSpPr/>
          <p:nvPr/>
        </p:nvGrpSpPr>
        <p:grpSpPr>
          <a:xfrm>
            <a:off x="0" y="456971"/>
            <a:ext cx="91440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95D3747-194B-48DB-BC36-A30175A073BE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: Rounded Corners 4">
              <a:extLst>
                <a:ext uri="{FF2B5EF4-FFF2-40B4-BE49-F238E27FC236}">
                  <a16:creationId xmlns:a16="http://schemas.microsoft.com/office/drawing/2014/main" id="{FD78D6A4-4CF4-4B03-A792-787BBB1A43BD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Community Strengths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5757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9DD8C2-6D21-4F19-A5B6-0026C77A42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2667" r="2" b="2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1B3C7F-AB4B-42A4-8274-EC21ECB63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907620"/>
            <a:ext cx="8001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6600" b="1" dirty="0">
                <a:solidFill>
                  <a:srgbClr val="FFFFFF"/>
                </a:solidFill>
              </a:rPr>
              <a:t>Women’s Communities</a:t>
            </a:r>
          </a:p>
        </p:txBody>
      </p:sp>
    </p:spTree>
    <p:extLst>
      <p:ext uri="{BB962C8B-B14F-4D97-AF65-F5344CB8AC3E}">
        <p14:creationId xmlns:p14="http://schemas.microsoft.com/office/powerpoint/2010/main" val="2477948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A5A07-5EB6-4E8C-8A33-1AB822487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en-US" sz="4000" dirty="0"/>
              <a:t>Horizontal Hostility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2BAB3E-4F7A-4CFF-AFB4-F296F0446C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80" b="7436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CC76D-D8C3-47C0-B64B-6392572D3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7986" y="3752850"/>
            <a:ext cx="5614060" cy="2452687"/>
          </a:xfrm>
        </p:spPr>
        <p:txBody>
          <a:bodyPr anchor="ctr">
            <a:normAutofit/>
          </a:bodyPr>
          <a:lstStyle/>
          <a:p>
            <a:r>
              <a:rPr lang="en-US" sz="1800" dirty="0"/>
              <a:t>A manifestation of internalized oppression</a:t>
            </a:r>
          </a:p>
          <a:p>
            <a:r>
              <a:rPr lang="en-US" sz="1800" dirty="0"/>
              <a:t>Marginalized people believe, act on, or enforce dominant systems of oppression against each other</a:t>
            </a:r>
          </a:p>
          <a:p>
            <a:r>
              <a:rPr lang="en-US" sz="1800" dirty="0"/>
              <a:t>Can occur </a:t>
            </a:r>
            <a:r>
              <a:rPr lang="en-US" sz="1800" b="1" dirty="0"/>
              <a:t>within</a:t>
            </a:r>
            <a:r>
              <a:rPr lang="en-US" sz="1800" dirty="0"/>
              <a:t> marginalized communities or </a:t>
            </a:r>
            <a:r>
              <a:rPr lang="en-US" sz="1800" b="1" dirty="0"/>
              <a:t>between</a:t>
            </a:r>
            <a:r>
              <a:rPr lang="en-US" sz="1800" dirty="0"/>
              <a:t> marginalized communities</a:t>
            </a:r>
          </a:p>
          <a:p>
            <a:pPr marL="685800" lvl="2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13449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AA5A07-5EB6-4E8C-8A33-1AB822487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47" y="1503955"/>
            <a:ext cx="3840421" cy="1325563"/>
          </a:xfrm>
        </p:spPr>
        <p:txBody>
          <a:bodyPr>
            <a:normAutofit/>
          </a:bodyPr>
          <a:lstStyle/>
          <a:p>
            <a:r>
              <a:rPr lang="en-US" dirty="0"/>
              <a:t>Women &amp; Gender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CC76D-D8C3-47C0-B64B-6392572D3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511" y="3007910"/>
            <a:ext cx="5177180" cy="4351338"/>
          </a:xfrm>
        </p:spPr>
        <p:txBody>
          <a:bodyPr>
            <a:normAutofit/>
          </a:bodyPr>
          <a:lstStyle/>
          <a:p>
            <a:r>
              <a:rPr lang="en-US" dirty="0"/>
              <a:t>Racism within the Women’s Movement</a:t>
            </a:r>
          </a:p>
          <a:p>
            <a:r>
              <a:rPr lang="en-US" dirty="0"/>
              <a:t>Resistance to intersectional feminism</a:t>
            </a:r>
          </a:p>
          <a:p>
            <a:r>
              <a:rPr lang="en-US" dirty="0"/>
              <a:t>Exclusion of transgender women</a:t>
            </a:r>
          </a:p>
          <a:p>
            <a:r>
              <a:rPr lang="en-US" dirty="0"/>
              <a:t>Conflict over status and roles</a:t>
            </a:r>
          </a:p>
          <a:p>
            <a:pPr lvl="1"/>
            <a:r>
              <a:rPr lang="en-US" dirty="0"/>
              <a:t>Mommy Wars</a:t>
            </a:r>
          </a:p>
          <a:p>
            <a:pPr lvl="1"/>
            <a:r>
              <a:rPr lang="en-US" dirty="0"/>
              <a:t>Queen Bee Phenomenon</a:t>
            </a:r>
          </a:p>
          <a:p>
            <a:pPr marL="685800" lvl="2" indent="0">
              <a:buNone/>
            </a:pPr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5426" y="1364732"/>
            <a:ext cx="710616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609591-35A5-486D-84B5-969EB3691F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41" r="4528" b="3"/>
          <a:stretch/>
        </p:blipFill>
        <p:spPr>
          <a:xfrm>
            <a:off x="5925944" y="2727729"/>
            <a:ext cx="3218056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9" name="Arc 18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4022954" y="-170491"/>
            <a:ext cx="4021193" cy="3015895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CB9E50-E7C0-4CC1-BCD2-59F99AB088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144" b="3"/>
          <a:stretch/>
        </p:blipFill>
        <p:spPr>
          <a:xfrm>
            <a:off x="4696205" y="1"/>
            <a:ext cx="2639484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47881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6FC-FAD6-44C7-9DEC-2F81846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Zoom Poll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Bar chart">
            <a:extLst>
              <a:ext uri="{FF2B5EF4-FFF2-40B4-BE49-F238E27FC236}">
                <a16:creationId xmlns:a16="http://schemas.microsoft.com/office/drawing/2014/main" id="{683C0D9F-CE03-42D2-BF06-877DA836870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15651" y="914400"/>
            <a:ext cx="1930350" cy="193035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8EF917-9C76-4D72-9A86-65DCD54AD53E}"/>
              </a:ext>
            </a:extLst>
          </p:cNvPr>
          <p:cNvSpPr txBox="1">
            <a:spLocks/>
          </p:cNvSpPr>
          <p:nvPr/>
        </p:nvSpPr>
        <p:spPr>
          <a:xfrm>
            <a:off x="3984171" y="3289247"/>
            <a:ext cx="4907166" cy="34081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Have you ever experienced horizontal </a:t>
            </a:r>
            <a:r>
              <a:rPr lang="en-US" sz="2400" dirty="0">
                <a:solidFill>
                  <a:prstClr val="black"/>
                </a:solidFill>
                <a:latin typeface="Calibri Light" panose="020F0302020204030204"/>
              </a:rPr>
              <a:t>h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ostility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from other women?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black"/>
              </a:solidFill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Have you ever perpetuated it?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29209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B558F58E-93BA-44A3-BCDA-585AFF2E4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CD0BBC1-A7D4-445D-98AC-95A6A45D8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0861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04A62-6ECF-4601-8755-060C3FFAC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606" y="2551786"/>
            <a:ext cx="4129393" cy="3077642"/>
          </a:xfrm>
        </p:spPr>
        <p:txBody>
          <a:bodyPr>
            <a:normAutofit/>
          </a:bodyPr>
          <a:lstStyle/>
          <a:p>
            <a:r>
              <a:rPr lang="en-US" sz="2000" dirty="0"/>
              <a:t>Horizontal hostility…is misdirected anger that rightly should be focused on the </a:t>
            </a:r>
            <a:r>
              <a:rPr lang="en-US" sz="2000" b="1" dirty="0"/>
              <a:t>external</a:t>
            </a:r>
            <a:r>
              <a:rPr lang="en-US" sz="2000" dirty="0"/>
              <a:t> causes of oppression.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D40668-B0E9-42D5-9B70-C45DEF25691B}"/>
              </a:ext>
            </a:extLst>
          </p:cNvPr>
          <p:cNvSpPr/>
          <p:nvPr/>
        </p:nvSpPr>
        <p:spPr>
          <a:xfrm>
            <a:off x="442606" y="1614052"/>
            <a:ext cx="38123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Florynce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Kennedy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Lawyer, Civil Rights and Women’s Rights Advocate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C991DC-155B-4A1F-B2CD-FCE6F1320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303" y="1614052"/>
            <a:ext cx="3888460" cy="266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41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86EF8A-1164-46F4-BD7B-20105D3CE4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l="14666" r="14668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D4D97FE-B25D-4701-B8F2-FB1AD65EA59B}"/>
              </a:ext>
            </a:extLst>
          </p:cNvPr>
          <p:cNvSpPr txBox="1">
            <a:spLocks/>
          </p:cNvSpPr>
          <p:nvPr/>
        </p:nvSpPr>
        <p:spPr>
          <a:xfrm>
            <a:off x="887185" y="1917020"/>
            <a:ext cx="7369629" cy="27778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none" spc="200" baseline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ctr">
              <a:spcAft>
                <a:spcPts val="450"/>
              </a:spcAft>
            </a:pPr>
            <a:r>
              <a:rPr lang="en-US" sz="6600" b="1" spc="-593" dirty="0">
                <a:solidFill>
                  <a:schemeClr val="tx1"/>
                </a:solidFill>
                <a:latin typeface="+mj-lt"/>
                <a:cs typeface="+mj-cs"/>
              </a:rPr>
              <a:t>Men as Allies and Partners</a:t>
            </a:r>
          </a:p>
        </p:txBody>
      </p:sp>
    </p:spTree>
    <p:extLst>
      <p:ext uri="{BB962C8B-B14F-4D97-AF65-F5344CB8AC3E}">
        <p14:creationId xmlns:p14="http://schemas.microsoft.com/office/powerpoint/2010/main" val="3836016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BB2FE754-4B14-4FD5-8E4D-D1DB5842DA81}"/>
              </a:ext>
            </a:extLst>
          </p:cNvPr>
          <p:cNvGrpSpPr/>
          <p:nvPr/>
        </p:nvGrpSpPr>
        <p:grpSpPr>
          <a:xfrm>
            <a:off x="966108" y="1652361"/>
            <a:ext cx="6955972" cy="4840513"/>
            <a:chOff x="966108" y="1652361"/>
            <a:chExt cx="6955972" cy="4840513"/>
          </a:xfrm>
        </p:grpSpPr>
        <p:graphicFrame>
          <p:nvGraphicFramePr>
            <p:cNvPr id="7" name="Diagram 6">
              <a:extLst>
                <a:ext uri="{FF2B5EF4-FFF2-40B4-BE49-F238E27FC236}">
                  <a16:creationId xmlns:a16="http://schemas.microsoft.com/office/drawing/2014/main" id="{4503C931-6378-43AB-B446-E72A2EAE331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43270459"/>
                </p:ext>
              </p:extLst>
            </p:nvPr>
          </p:nvGraphicFramePr>
          <p:xfrm>
            <a:off x="966108" y="1652361"/>
            <a:ext cx="6955972" cy="484051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2A8DF6B-F063-4B87-9DF7-E1408CA805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1" b="2798"/>
            <a:stretch/>
          </p:blipFill>
          <p:spPr>
            <a:xfrm>
              <a:off x="4523442" y="3370663"/>
              <a:ext cx="2438400" cy="212067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C5066A7-3CDF-4404-B15C-444334297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36688">
              <a:off x="4268613" y="5517825"/>
              <a:ext cx="2341017" cy="146819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2621109-D594-4461-A741-A116D7EAD987}"/>
                </a:ext>
              </a:extLst>
            </p:cNvPr>
            <p:cNvSpPr/>
            <p:nvPr/>
          </p:nvSpPr>
          <p:spPr>
            <a:xfrm rot="161326">
              <a:off x="4698668" y="5419001"/>
              <a:ext cx="1045028" cy="47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D1C0E64-D77F-4E51-A916-CAEF6BDFDF32}"/>
                </a:ext>
              </a:extLst>
            </p:cNvPr>
            <p:cNvSpPr/>
            <p:nvPr/>
          </p:nvSpPr>
          <p:spPr>
            <a:xfrm rot="161326">
              <a:off x="5558558" y="5461945"/>
              <a:ext cx="1045028" cy="736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5BD4369-3B4E-4D55-814B-2D3969A2C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46979" y="2163536"/>
              <a:ext cx="4352925" cy="1200150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4D61FB0-F3D5-4ADC-A9C9-B3A28CE0A166}"/>
              </a:ext>
            </a:extLst>
          </p:cNvPr>
          <p:cNvSpPr/>
          <p:nvPr/>
        </p:nvSpPr>
        <p:spPr>
          <a:xfrm>
            <a:off x="886505" y="541975"/>
            <a:ext cx="7277101" cy="1240692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74433B-0C10-40FA-B3C1-A5281B34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8505" y="589112"/>
            <a:ext cx="5274556" cy="1081315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 person who uses their privilege to advocate for marginalized groups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738D93-1441-4CF2-9289-88F552B62697}"/>
              </a:ext>
            </a:extLst>
          </p:cNvPr>
          <p:cNvSpPr/>
          <p:nvPr/>
        </p:nvSpPr>
        <p:spPr>
          <a:xfrm>
            <a:off x="489858" y="544365"/>
            <a:ext cx="209864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6600" dirty="0">
                <a:solidFill>
                  <a:schemeClr val="bg1"/>
                </a:solidFill>
              </a:rPr>
              <a:t>Ally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520655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FF382-083D-4F91-BF86-FAE38356A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153" y="729343"/>
            <a:ext cx="7633742" cy="1119099"/>
          </a:xfrm>
        </p:spPr>
        <p:txBody>
          <a:bodyPr>
            <a:normAutofit/>
          </a:bodyPr>
          <a:lstStyle/>
          <a:p>
            <a:r>
              <a:rPr lang="en-US" sz="4050" spc="-75" dirty="0"/>
              <a:t>Men and the #MeToo Workplace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756771-EEDC-4887-AC54-E408EE69825C}"/>
              </a:ext>
            </a:extLst>
          </p:cNvPr>
          <p:cNvSpPr txBox="1"/>
          <p:nvPr/>
        </p:nvSpPr>
        <p:spPr>
          <a:xfrm>
            <a:off x="784767" y="6240688"/>
            <a:ext cx="75744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LeanIn.Org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2019 Working Relationships in the #MeToo Era: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https://leanin.org/mentor-her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103B333-87B9-43E1-84D8-4C3E040B01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91688" y="542887"/>
            <a:ext cx="1858159" cy="372912"/>
          </a:xfrm>
          <a:prstGeom prst="rect">
            <a:avLst/>
          </a:prstGeom>
        </p:spPr>
      </p:pic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A1ED0673-2DED-4027-B588-D03BECD080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5911655"/>
              </p:ext>
            </p:extLst>
          </p:nvPr>
        </p:nvGraphicFramePr>
        <p:xfrm>
          <a:off x="594153" y="1391529"/>
          <a:ext cx="8007717" cy="4642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935124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FF382-083D-4F91-BF86-FAE38356A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75" y="978102"/>
            <a:ext cx="7941325" cy="1062644"/>
          </a:xfrm>
        </p:spPr>
        <p:txBody>
          <a:bodyPr anchor="b">
            <a:normAutofit/>
          </a:bodyPr>
          <a:lstStyle/>
          <a:p>
            <a:r>
              <a:rPr lang="en-US" spc="-75" dirty="0"/>
              <a:t>Need for Men in the Movement</a:t>
            </a:r>
          </a:p>
        </p:txBody>
      </p:sp>
      <p:cxnSp>
        <p:nvCxnSpPr>
          <p:cNvPr id="28" name="Straight Connector 11">
            <a:extLst>
              <a:ext uri="{FF2B5EF4-FFF2-40B4-BE49-F238E27FC236}">
                <a16:creationId xmlns:a16="http://schemas.microsoft.com/office/drawing/2014/main" id="{39B7FDC9-F0CE-43A7-9F2A-83DD09DC3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5718" y="2265037"/>
            <a:ext cx="7593759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Business Growth">
            <a:extLst>
              <a:ext uri="{FF2B5EF4-FFF2-40B4-BE49-F238E27FC236}">
                <a16:creationId xmlns:a16="http://schemas.microsoft.com/office/drawing/2014/main" id="{43ADD5AD-F1F6-4984-B109-4CC4029501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517" y="2811104"/>
            <a:ext cx="2524860" cy="252486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683A2-B575-4332-9AE5-2EC3BDAD3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6515" y="2682433"/>
            <a:ext cx="5025701" cy="3215749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rabicPeriod"/>
            </a:pPr>
            <a:r>
              <a:rPr lang="en-US" dirty="0"/>
              <a:t>Women get less meaningful feedback from their </a:t>
            </a:r>
            <a:r>
              <a:rPr lang="en-US" b="1" dirty="0"/>
              <a:t>managers</a:t>
            </a:r>
          </a:p>
          <a:p>
            <a:pPr marL="385763" indent="-385763">
              <a:buFont typeface="+mj-lt"/>
              <a:buAutoNum type="arabicPeriod"/>
            </a:pPr>
            <a:r>
              <a:rPr lang="en-US" dirty="0"/>
              <a:t>Women are less likely to have a </a:t>
            </a:r>
            <a:r>
              <a:rPr lang="en-US" b="1" dirty="0"/>
              <a:t>sponsor</a:t>
            </a:r>
          </a:p>
          <a:p>
            <a:pPr marL="385763" indent="-385763">
              <a:buFont typeface="+mj-lt"/>
              <a:buAutoNum type="arabicPeriod"/>
            </a:pPr>
            <a:r>
              <a:rPr lang="en-US" dirty="0"/>
              <a:t>Women get less access to </a:t>
            </a:r>
            <a:r>
              <a:rPr lang="en-US" b="1" dirty="0"/>
              <a:t>senior leaders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100" dirty="0"/>
              <a:t>Almost </a:t>
            </a:r>
            <a:r>
              <a:rPr lang="en-US" sz="2100" b="1" dirty="0"/>
              <a:t>60% of women of color </a:t>
            </a:r>
            <a:r>
              <a:rPr lang="en-US" sz="2100" dirty="0"/>
              <a:t>have </a:t>
            </a:r>
            <a:r>
              <a:rPr lang="en-US" sz="2100" u="sng" dirty="0"/>
              <a:t>never</a:t>
            </a:r>
            <a:r>
              <a:rPr lang="en-US" sz="2100" dirty="0"/>
              <a:t> had an informal interaction with a senior leader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61DF010C-126B-4DEF-905D-9E8710647A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91599" y="381250"/>
            <a:ext cx="2750617" cy="55201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7087E1C-1682-4932-9AC2-129023CF80E4}"/>
              </a:ext>
            </a:extLst>
          </p:cNvPr>
          <p:cNvSpPr txBox="1"/>
          <p:nvPr/>
        </p:nvSpPr>
        <p:spPr>
          <a:xfrm>
            <a:off x="342641" y="6188619"/>
            <a:ext cx="75744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LeanIn.Org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2019 Working Relationships in the #MeToo Era: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https://leanin.org/mentor-her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3335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253AE7B1-F1DF-47E5-8A24-2CBDA6EBF1DC}"/>
              </a:ext>
            </a:extLst>
          </p:cNvPr>
          <p:cNvGraphicFramePr/>
          <p:nvPr/>
        </p:nvGraphicFramePr>
        <p:xfrm>
          <a:off x="0" y="1385180"/>
          <a:ext cx="8909108" cy="4633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Title 1">
            <a:extLst>
              <a:ext uri="{FF2B5EF4-FFF2-40B4-BE49-F238E27FC236}">
                <a16:creationId xmlns:a16="http://schemas.microsoft.com/office/drawing/2014/main" id="{42221D66-5D72-4581-9D62-1B785B7A9829}"/>
              </a:ext>
            </a:extLst>
          </p:cNvPr>
          <p:cNvSpPr txBox="1">
            <a:spLocks/>
          </p:cNvSpPr>
          <p:nvPr/>
        </p:nvSpPr>
        <p:spPr>
          <a:xfrm>
            <a:off x="402148" y="1022037"/>
            <a:ext cx="7886700" cy="99417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From Inclusion to Belonging</a:t>
            </a:r>
          </a:p>
        </p:txBody>
      </p:sp>
    </p:spTree>
    <p:extLst>
      <p:ext uri="{BB962C8B-B14F-4D97-AF65-F5344CB8AC3E}">
        <p14:creationId xmlns:p14="http://schemas.microsoft.com/office/powerpoint/2010/main" val="34454279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23A58148-D452-4F6F-A2FE-EED968DE1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984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6FC-FAD6-44C7-9DEC-2F81846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43" y="3433763"/>
            <a:ext cx="2397759" cy="27432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defTabSz="914400"/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Zoom</a:t>
            </a:r>
            <a:b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Breakouts</a:t>
            </a:r>
          </a:p>
        </p:txBody>
      </p:sp>
      <p:pic>
        <p:nvPicPr>
          <p:cNvPr id="9" name="Graphic 8" descr="Connections">
            <a:extLst>
              <a:ext uri="{FF2B5EF4-FFF2-40B4-BE49-F238E27FC236}">
                <a16:creationId xmlns:a16="http://schemas.microsoft.com/office/drawing/2014/main" id="{5A3E4F9F-78C0-4446-98BA-7817E130B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583617" y="1300715"/>
            <a:ext cx="1452011" cy="145201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8EF917-9C76-4D72-9A86-65DCD54AD53E}"/>
              </a:ext>
            </a:extLst>
          </p:cNvPr>
          <p:cNvSpPr txBox="1">
            <a:spLocks/>
          </p:cNvSpPr>
          <p:nvPr/>
        </p:nvSpPr>
        <p:spPr>
          <a:xfrm>
            <a:off x="3248039" y="641615"/>
            <a:ext cx="5525847" cy="5533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defTabSz="914400" fontAlgn="auto"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Ask | Answer | Amplify</a:t>
            </a:r>
          </a:p>
          <a:p>
            <a:pPr marL="0" marR="0" lvl="0" indent="-228600" defTabSz="914400" fontAlgn="auto"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3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defTabSz="914400" fontAlgn="auto"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en-US" sz="23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You will be placed into a breakout room with </a:t>
            </a:r>
            <a:r>
              <a:rPr kumimoji="0" lang="en-US" sz="2300" b="0" i="0" u="sng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one</a:t>
            </a:r>
            <a:r>
              <a:rPr kumimoji="0" lang="en-US" sz="23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other woman whom you do not know</a:t>
            </a:r>
          </a:p>
          <a:p>
            <a:pPr marL="514350" indent="-228600" defTabSz="9144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300" dirty="0">
                <a:latin typeface="+mn-lt"/>
                <a:ea typeface="+mn-ea"/>
                <a:cs typeface="+mn-cs"/>
              </a:rPr>
              <a:t>If you find yourself alone in a room, please stay there. It may take a few minutes to pair you up. </a:t>
            </a:r>
          </a:p>
          <a:p>
            <a:pPr marL="514350" marR="0" lvl="0" indent="-228600" defTabSz="914400" fontAlgn="auto"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If you find yourself with someone you already know well, 1 of you should return to the main session to be </a:t>
            </a:r>
            <a:r>
              <a:rPr kumimoji="0" lang="en-US" sz="23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rematched</a:t>
            </a:r>
            <a:r>
              <a:rPr kumimoji="0" lang="en-US" sz="23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514350" marR="0" lvl="0" indent="-228600" defTabSz="914400" fontAlgn="auto"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If more than 2 women show up, please identify who will return to the main session to be </a:t>
            </a:r>
            <a:r>
              <a:rPr kumimoji="0" lang="en-US" sz="23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rematched</a:t>
            </a:r>
            <a:r>
              <a:rPr kumimoji="0" lang="en-US" sz="23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28308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23A58148-D452-4F6F-A2FE-EED968DE1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984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6FC-FAD6-44C7-9DEC-2F81846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43" y="3433763"/>
            <a:ext cx="2397759" cy="27432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defTabSz="914400"/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Zoom</a:t>
            </a:r>
            <a:b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Breakouts</a:t>
            </a:r>
          </a:p>
        </p:txBody>
      </p:sp>
      <p:pic>
        <p:nvPicPr>
          <p:cNvPr id="9" name="Graphic 8" descr="Connections">
            <a:extLst>
              <a:ext uri="{FF2B5EF4-FFF2-40B4-BE49-F238E27FC236}">
                <a16:creationId xmlns:a16="http://schemas.microsoft.com/office/drawing/2014/main" id="{5A3E4F9F-78C0-4446-98BA-7817E130B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583617" y="1300715"/>
            <a:ext cx="1452011" cy="145201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0A10223-22E1-4E76-8918-88571CC49F53}"/>
              </a:ext>
            </a:extLst>
          </p:cNvPr>
          <p:cNvSpPr/>
          <p:nvPr/>
        </p:nvSpPr>
        <p:spPr>
          <a:xfrm>
            <a:off x="3229769" y="894309"/>
            <a:ext cx="36747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b="1" dirty="0">
                <a:solidFill>
                  <a:srgbClr val="4472C4"/>
                </a:solidFill>
              </a:rPr>
              <a:t>Ask | Answer | Amplify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7BA960-D2C2-4A3D-8B48-98CD5863D0F4}"/>
              </a:ext>
            </a:extLst>
          </p:cNvPr>
          <p:cNvSpPr txBox="1"/>
          <p:nvPr/>
        </p:nvSpPr>
        <p:spPr>
          <a:xfrm>
            <a:off x="3400557" y="1808707"/>
            <a:ext cx="5159826" cy="4327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>
                <a:solidFill>
                  <a:prstClr val="black"/>
                </a:solidFill>
              </a:rPr>
              <a:t>Round 1: Ask and Answer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>
                <a:solidFill>
                  <a:prstClr val="black"/>
                </a:solidFill>
              </a:rPr>
              <a:t> (5 minutes)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lang="en-US" sz="20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You will take turns doing the activity</a:t>
            </a:r>
          </a:p>
          <a:p>
            <a:pPr marL="457200" lvl="0" indent="-4572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Woman 1 asks the questions below, listens, and affirms what is said. Do not speak, ask further questions, etc.</a:t>
            </a:r>
          </a:p>
          <a:p>
            <a:pPr marL="457200" lvl="0" indent="-4572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Repeat the process with Woman 2</a:t>
            </a:r>
          </a:p>
          <a:p>
            <a:pPr lvl="0" algn="ctr">
              <a:spcAft>
                <a:spcPts val="600"/>
              </a:spcAft>
              <a:defRPr/>
            </a:pPr>
            <a:r>
              <a:rPr lang="en-US" sz="2400" dirty="0">
                <a:solidFill>
                  <a:prstClr val="black"/>
                </a:solidFill>
              </a:rPr>
              <a:t>Questions</a:t>
            </a:r>
            <a:endParaRPr lang="en-US" sz="2000" dirty="0">
              <a:solidFill>
                <a:prstClr val="black"/>
              </a:solidFill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sz="2000" dirty="0">
                <a:solidFill>
                  <a:prstClr val="black"/>
                </a:solidFill>
              </a:rPr>
              <a:t>What I’m curious to know about you is…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sz="2000" dirty="0">
                <a:solidFill>
                  <a:prstClr val="black"/>
                </a:solidFill>
              </a:rPr>
              <a:t>Now that I know this, I’m curious about…</a:t>
            </a:r>
          </a:p>
        </p:txBody>
      </p:sp>
    </p:spTree>
    <p:extLst>
      <p:ext uri="{BB962C8B-B14F-4D97-AF65-F5344CB8AC3E}">
        <p14:creationId xmlns:p14="http://schemas.microsoft.com/office/powerpoint/2010/main" val="23886138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23A58148-D452-4F6F-A2FE-EED968DE1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984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6FC-FAD6-44C7-9DEC-2F81846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43" y="3433763"/>
            <a:ext cx="2397759" cy="27432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defTabSz="914400"/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Zoom</a:t>
            </a:r>
            <a:b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Breakouts</a:t>
            </a:r>
          </a:p>
        </p:txBody>
      </p:sp>
      <p:pic>
        <p:nvPicPr>
          <p:cNvPr id="9" name="Graphic 8" descr="Connections">
            <a:extLst>
              <a:ext uri="{FF2B5EF4-FFF2-40B4-BE49-F238E27FC236}">
                <a16:creationId xmlns:a16="http://schemas.microsoft.com/office/drawing/2014/main" id="{5A3E4F9F-78C0-4446-98BA-7817E130B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583617" y="1300715"/>
            <a:ext cx="1452011" cy="145201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0A10223-22E1-4E76-8918-88571CC49F53}"/>
              </a:ext>
            </a:extLst>
          </p:cNvPr>
          <p:cNvSpPr/>
          <p:nvPr/>
        </p:nvSpPr>
        <p:spPr>
          <a:xfrm>
            <a:off x="3229769" y="894309"/>
            <a:ext cx="36747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b="1" dirty="0">
                <a:solidFill>
                  <a:srgbClr val="4472C4"/>
                </a:solidFill>
              </a:rPr>
              <a:t>Ask | Answer | Amplify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32F6F4-59C1-47A8-A7B9-FE50CBF166E1}"/>
              </a:ext>
            </a:extLst>
          </p:cNvPr>
          <p:cNvSpPr/>
          <p:nvPr/>
        </p:nvSpPr>
        <p:spPr>
          <a:xfrm>
            <a:off x="3482092" y="1669066"/>
            <a:ext cx="5248251" cy="5013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>
                <a:solidFill>
                  <a:prstClr val="black"/>
                </a:solidFill>
              </a:rPr>
              <a:t>Round 2: Amplify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>
                <a:solidFill>
                  <a:prstClr val="black"/>
                </a:solidFill>
              </a:rPr>
              <a:t> (5 minutes)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 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You will take turns doing the activity</a:t>
            </a:r>
          </a:p>
          <a:p>
            <a:pPr marL="457200" lvl="0" indent="-4572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Woman 1 amplifies the other by finishing the statements below.</a:t>
            </a:r>
          </a:p>
          <a:p>
            <a:pPr marL="457200" lvl="0" indent="-4572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Repeat the process with Woman 2.</a:t>
            </a:r>
          </a:p>
          <a:p>
            <a:pPr marL="457200" lvl="0" indent="-4572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Discuss until you are prompted to return to the main session.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>
                <a:solidFill>
                  <a:prstClr val="black"/>
                </a:solidFill>
              </a:rPr>
              <a:t>Amplifications</a:t>
            </a:r>
          </a:p>
          <a:p>
            <a:pPr marL="514350" lvl="0" indent="-5143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sz="2000" dirty="0">
                <a:solidFill>
                  <a:prstClr val="black"/>
                </a:solidFill>
              </a:rPr>
              <a:t>I appreciate how you…</a:t>
            </a:r>
          </a:p>
          <a:p>
            <a:pPr marL="514350" lvl="0" indent="-5143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sz="2000" dirty="0">
                <a:solidFill>
                  <a:prstClr val="black"/>
                </a:solidFill>
              </a:rPr>
              <a:t>The superpowers that I see in you are…</a:t>
            </a:r>
          </a:p>
          <a:p>
            <a:pPr marL="457200" lvl="0" indent="-4572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4226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34348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F635E2-6485-4A55-9C28-CDC2BCC617AB}"/>
              </a:ext>
            </a:extLst>
          </p:cNvPr>
          <p:cNvSpPr txBox="1">
            <a:spLocks/>
          </p:cNvSpPr>
          <p:nvPr/>
        </p:nvSpPr>
        <p:spPr>
          <a:xfrm>
            <a:off x="394554" y="466578"/>
            <a:ext cx="8354891" cy="9304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Journal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144863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Pencil">
            <a:extLst>
              <a:ext uri="{FF2B5EF4-FFF2-40B4-BE49-F238E27FC236}">
                <a16:creationId xmlns:a16="http://schemas.microsoft.com/office/drawing/2014/main" id="{743E77B5-3E59-4F86-97F8-BEC80CAEC63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65098" y="2502112"/>
            <a:ext cx="2395351" cy="2395351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4D43079B-1156-4A13-8FC7-0763063BE8A8}"/>
              </a:ext>
            </a:extLst>
          </p:cNvPr>
          <p:cNvSpPr txBox="1">
            <a:spLocks/>
          </p:cNvSpPr>
          <p:nvPr/>
        </p:nvSpPr>
        <p:spPr>
          <a:xfrm>
            <a:off x="394553" y="1234320"/>
            <a:ext cx="8354891" cy="9304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Private Reflection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410ABF-0F09-40CF-B0D0-D2BD45C427C4}"/>
              </a:ext>
            </a:extLst>
          </p:cNvPr>
          <p:cNvSpPr/>
          <p:nvPr/>
        </p:nvSpPr>
        <p:spPr>
          <a:xfrm>
            <a:off x="283551" y="2709722"/>
            <a:ext cx="6202921" cy="337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was it like to ask the questions? To answer them?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might this activity help you create 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community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other women, allies, and partners?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131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31">
            <a:extLst>
              <a:ext uri="{FF2B5EF4-FFF2-40B4-BE49-F238E27FC236}">
                <a16:creationId xmlns:a16="http://schemas.microsoft.com/office/drawing/2014/main" id="{A2AEA782-0EA4-42E9-871D-7401D6A097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56355" cy="2130951"/>
          </a:xfrm>
          <a:custGeom>
            <a:avLst/>
            <a:gdLst>
              <a:gd name="connsiteX0" fmla="*/ 0 w 4475140"/>
              <a:gd name="connsiteY0" fmla="*/ 0 h 2130951"/>
              <a:gd name="connsiteX1" fmla="*/ 1074821 w 4475140"/>
              <a:gd name="connsiteY1" fmla="*/ 0 h 2130951"/>
              <a:gd name="connsiteX2" fmla="*/ 1074821 w 4475140"/>
              <a:gd name="connsiteY2" fmla="*/ 478 h 2130951"/>
              <a:gd name="connsiteX3" fmla="*/ 4475140 w 4475140"/>
              <a:gd name="connsiteY3" fmla="*/ 478 h 2130951"/>
              <a:gd name="connsiteX4" fmla="*/ 3488452 w 4475140"/>
              <a:gd name="connsiteY4" fmla="*/ 2130951 h 2130951"/>
              <a:gd name="connsiteX5" fmla="*/ 0 w 4475140"/>
              <a:gd name="connsiteY5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40" h="2130951">
                <a:moveTo>
                  <a:pt x="0" y="0"/>
                </a:moveTo>
                <a:lnTo>
                  <a:pt x="1074821" y="0"/>
                </a:lnTo>
                <a:lnTo>
                  <a:pt x="1074821" y="478"/>
                </a:lnTo>
                <a:lnTo>
                  <a:pt x="4475140" y="478"/>
                </a:lnTo>
                <a:lnTo>
                  <a:pt x="3488452" y="2130951"/>
                </a:lnTo>
                <a:lnTo>
                  <a:pt x="0" y="213095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A772DE-C817-4131-9A5B-AA2A962172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52" r="31502"/>
          <a:stretch/>
        </p:blipFill>
        <p:spPr>
          <a:xfrm>
            <a:off x="2736988" y="2"/>
            <a:ext cx="6407012" cy="2130473"/>
          </a:xfrm>
          <a:custGeom>
            <a:avLst/>
            <a:gdLst/>
            <a:ahLst/>
            <a:cxnLst/>
            <a:rect l="l" t="t" r="r" b="b"/>
            <a:pathLst>
              <a:path w="8542682" h="2130473">
                <a:moveTo>
                  <a:pt x="986689" y="0"/>
                </a:moveTo>
                <a:lnTo>
                  <a:pt x="8542682" y="0"/>
                </a:lnTo>
                <a:lnTo>
                  <a:pt x="8542682" y="2130473"/>
                </a:lnTo>
                <a:lnTo>
                  <a:pt x="0" y="2130473"/>
                </a:lnTo>
                <a:close/>
              </a:path>
            </a:pathLst>
          </a:custGeom>
        </p:spPr>
      </p:pic>
      <p:sp>
        <p:nvSpPr>
          <p:cNvPr id="14" name="Freeform 34">
            <a:extLst>
              <a:ext uri="{FF2B5EF4-FFF2-40B4-BE49-F238E27FC236}">
                <a16:creationId xmlns:a16="http://schemas.microsoft.com/office/drawing/2014/main" id="{B0992639-1CDA-4FE6-BB95-E13221490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5787645" y="4682362"/>
            <a:ext cx="3356355" cy="2174680"/>
          </a:xfrm>
          <a:custGeom>
            <a:avLst/>
            <a:gdLst>
              <a:gd name="connsiteX0" fmla="*/ 3468199 w 4475140"/>
              <a:gd name="connsiteY0" fmla="*/ 2174680 h 2174680"/>
              <a:gd name="connsiteX1" fmla="*/ 0 w 4475140"/>
              <a:gd name="connsiteY1" fmla="*/ 2174680 h 2174680"/>
              <a:gd name="connsiteX2" fmla="*/ 0 w 4475140"/>
              <a:gd name="connsiteY2" fmla="*/ 0 h 2174680"/>
              <a:gd name="connsiteX3" fmla="*/ 1074821 w 4475140"/>
              <a:gd name="connsiteY3" fmla="*/ 0 h 2174680"/>
              <a:gd name="connsiteX4" fmla="*/ 1074821 w 4475140"/>
              <a:gd name="connsiteY4" fmla="*/ 478 h 2174680"/>
              <a:gd name="connsiteX5" fmla="*/ 4475140 w 4475140"/>
              <a:gd name="connsiteY5" fmla="*/ 478 h 217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40" h="2174680">
                <a:moveTo>
                  <a:pt x="3468199" y="2174680"/>
                </a:moveTo>
                <a:lnTo>
                  <a:pt x="0" y="2174680"/>
                </a:lnTo>
                <a:lnTo>
                  <a:pt x="0" y="0"/>
                </a:lnTo>
                <a:lnTo>
                  <a:pt x="1074821" y="0"/>
                </a:lnTo>
                <a:lnTo>
                  <a:pt x="1074821" y="478"/>
                </a:lnTo>
                <a:lnTo>
                  <a:pt x="4475140" y="47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9F06AEE-08AE-4A51-92AC-C3DC0BED7E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28" r="-2" b="-2"/>
          <a:stretch/>
        </p:blipFill>
        <p:spPr>
          <a:xfrm>
            <a:off x="239506" y="2267106"/>
            <a:ext cx="3356335" cy="1136715"/>
          </a:xfrm>
          <a:custGeom>
            <a:avLst/>
            <a:gdLst/>
            <a:ahLst/>
            <a:cxnLst/>
            <a:rect l="l" t="t" r="r" b="b"/>
            <a:pathLst>
              <a:path w="8563376" h="2175160">
                <a:moveTo>
                  <a:pt x="0" y="0"/>
                </a:moveTo>
                <a:lnTo>
                  <a:pt x="8563376" y="0"/>
                </a:lnTo>
                <a:lnTo>
                  <a:pt x="7555992" y="2175160"/>
                </a:lnTo>
                <a:lnTo>
                  <a:pt x="0" y="2175160"/>
                </a:ln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905428-569B-41B6-BD5B-E2AFBD1A6A82}"/>
              </a:ext>
            </a:extLst>
          </p:cNvPr>
          <p:cNvSpPr txBox="1"/>
          <p:nvPr/>
        </p:nvSpPr>
        <p:spPr>
          <a:xfrm>
            <a:off x="152400" y="2626810"/>
            <a:ext cx="6858000" cy="13557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700" b="1" kern="1200" dirty="0">
                <a:solidFill>
                  <a:schemeClr val="accent4"/>
                </a:solidFill>
                <a:latin typeface="+mj-lt"/>
                <a:ea typeface="+mj-ea"/>
                <a:cs typeface="+mj-cs"/>
              </a:rPr>
              <a:t>Allies &amp; Partners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C6DBF4-DFDC-4F9A-AA96-986E29AB978A}"/>
              </a:ext>
            </a:extLst>
          </p:cNvPr>
          <p:cNvSpPr txBox="1"/>
          <p:nvPr/>
        </p:nvSpPr>
        <p:spPr>
          <a:xfrm>
            <a:off x="123297" y="3982560"/>
            <a:ext cx="90207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Join us to explore how you can support gender equity in Advancement</a:t>
            </a:r>
          </a:p>
          <a:p>
            <a:endParaRPr lang="en-US" dirty="0"/>
          </a:p>
          <a:p>
            <a:r>
              <a:rPr lang="en-US" dirty="0"/>
              <a:t>Date:  What works?</a:t>
            </a:r>
          </a:p>
          <a:p>
            <a:r>
              <a:rPr lang="en-US" dirty="0"/>
              <a:t>Time:  What works?</a:t>
            </a:r>
          </a:p>
          <a:p>
            <a:r>
              <a:rPr lang="en-US" dirty="0"/>
              <a:t>Zoom Link:  TBD</a:t>
            </a:r>
          </a:p>
          <a:p>
            <a:endParaRPr lang="en-US" dirty="0"/>
          </a:p>
          <a:p>
            <a:r>
              <a:rPr lang="en-US" dirty="0"/>
              <a:t>Hosted by Alexis Kanda-Olmstead, Dartmouth College, and</a:t>
            </a:r>
          </a:p>
          <a:p>
            <a:r>
              <a:rPr lang="en-US" dirty="0"/>
              <a:t>Amy Bronson, Boston University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9195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EE1684B-6DF4-4C13-B9BE-AB7AA559B9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6AD6F589-9E82-4C42-A3DE-9A795DA326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3352401"/>
              </p:ext>
            </p:extLst>
          </p:nvPr>
        </p:nvGraphicFramePr>
        <p:xfrm>
          <a:off x="698434" y="1913464"/>
          <a:ext cx="6992548" cy="4787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13A0FCA-7D2B-4B82-A773-E343896A4696}"/>
              </a:ext>
            </a:extLst>
          </p:cNvPr>
          <p:cNvGrpSpPr/>
          <p:nvPr/>
        </p:nvGrpSpPr>
        <p:grpSpPr>
          <a:xfrm>
            <a:off x="0" y="456971"/>
            <a:ext cx="91440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8F8B4A9-9BBC-43D6-9D9E-0DFC7EFEE42B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3DB9DF7B-BD51-4738-B285-3F5D1741D5B8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Amplify Sessions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03202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67A5604-1D14-493D-875F-9DDA72D304BD}"/>
              </a:ext>
            </a:extLst>
          </p:cNvPr>
          <p:cNvSpPr txBox="1">
            <a:spLocks/>
          </p:cNvSpPr>
          <p:nvPr/>
        </p:nvSpPr>
        <p:spPr>
          <a:xfrm>
            <a:off x="3134589" y="817010"/>
            <a:ext cx="7475220" cy="10156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B3E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Session 8: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B3E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Sustaining a Movement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893AE16-E5C7-40EF-A78C-0B05D650D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87" y="516149"/>
            <a:ext cx="2762028" cy="121664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AF0E0D-137C-42E4-BCC3-A2684D3278ED}"/>
              </a:ext>
            </a:extLst>
          </p:cNvPr>
          <p:cNvCxnSpPr/>
          <p:nvPr/>
        </p:nvCxnSpPr>
        <p:spPr>
          <a:xfrm>
            <a:off x="225287" y="1720492"/>
            <a:ext cx="8634147" cy="0"/>
          </a:xfrm>
          <a:prstGeom prst="line">
            <a:avLst/>
          </a:prstGeom>
          <a:ln w="38100">
            <a:solidFill>
              <a:srgbClr val="0042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4FE3E9A-8861-4045-A9CB-1106574C66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435" y="2021340"/>
            <a:ext cx="7943850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874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-1523979" y="11"/>
            <a:ext cx="12191979" cy="68579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10A94F-EC9B-4CF8-8A39-187E74908C6E}"/>
              </a:ext>
            </a:extLst>
          </p:cNvPr>
          <p:cNvSpPr/>
          <p:nvPr/>
        </p:nvSpPr>
        <p:spPr>
          <a:xfrm>
            <a:off x="3682021" y="2268832"/>
            <a:ext cx="6946830" cy="2768367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4784" y="2393961"/>
            <a:ext cx="6119057" cy="1630907"/>
          </a:xfrm>
        </p:spPr>
        <p:txBody>
          <a:bodyPr>
            <a:normAutofit/>
          </a:bodyPr>
          <a:lstStyle/>
          <a:p>
            <a:pPr algn="l"/>
            <a:br>
              <a:rPr lang="en-US" sz="4400" dirty="0">
                <a:solidFill>
                  <a:schemeClr val="tx1"/>
                </a:solidFill>
              </a:rPr>
            </a:br>
            <a:r>
              <a:rPr lang="en-US" sz="6600" dirty="0">
                <a:solidFill>
                  <a:schemeClr val="tx1"/>
                </a:solidFill>
              </a:rPr>
              <a:t>Amplify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4784" y="4034489"/>
            <a:ext cx="6119057" cy="559656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chemeClr val="tx1"/>
                </a:solidFill>
              </a:rPr>
              <a:t>Women and Gender Initiative</a:t>
            </a:r>
          </a:p>
        </p:txBody>
      </p:sp>
    </p:spTree>
    <p:extLst>
      <p:ext uri="{BB962C8B-B14F-4D97-AF65-F5344CB8AC3E}">
        <p14:creationId xmlns:p14="http://schemas.microsoft.com/office/powerpoint/2010/main" val="24587589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81D96E-E5D8-4F44-A558-6793C875CB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5648" r="15965"/>
          <a:stretch/>
        </p:blipFill>
        <p:spPr>
          <a:xfrm>
            <a:off x="0" y="0"/>
            <a:ext cx="9144000" cy="7241605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44040822-3BF9-4204-93D8-B1B98408793A}"/>
              </a:ext>
            </a:extLst>
          </p:cNvPr>
          <p:cNvGrpSpPr/>
          <p:nvPr/>
        </p:nvGrpSpPr>
        <p:grpSpPr>
          <a:xfrm>
            <a:off x="572794" y="1877403"/>
            <a:ext cx="79629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E031EBD3-B968-443A-9EE8-BFF6FE21A2B7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5" name="Rectangle: Rounded Corners 4">
              <a:extLst>
                <a:ext uri="{FF2B5EF4-FFF2-40B4-BE49-F238E27FC236}">
                  <a16:creationId xmlns:a16="http://schemas.microsoft.com/office/drawing/2014/main" id="{4E0414ED-2FFC-4EB7-AD9C-955CF3D79ABD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18B7F3B3-4B28-4009-A26D-54D938E775CA}"/>
              </a:ext>
            </a:extLst>
          </p:cNvPr>
          <p:cNvSpPr txBox="1">
            <a:spLocks/>
          </p:cNvSpPr>
          <p:nvPr/>
        </p:nvSpPr>
        <p:spPr>
          <a:xfrm>
            <a:off x="803427" y="2276835"/>
            <a:ext cx="7501631" cy="68408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What did you 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get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? What will you 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give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?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118944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05f3f652-0591-4508-859d-026c37258768" xsi:nil="true"/>
    <Owner xmlns="05f3f652-0591-4508-859d-026c37258768">
      <UserInfo>
        <DisplayName/>
        <AccountId xsi:nil="true"/>
        <AccountType/>
      </UserInfo>
    </Owner>
    <Teachers xmlns="05f3f652-0591-4508-859d-026c37258768">
      <UserInfo>
        <DisplayName/>
        <AccountId xsi:nil="true"/>
        <AccountType/>
      </UserInfo>
    </Teachers>
    <Is_Collaboration_Space_Locked xmlns="05f3f652-0591-4508-859d-026c37258768" xsi:nil="true"/>
    <TeamsChannelId xmlns="05f3f652-0591-4508-859d-026c37258768" xsi:nil="true"/>
    <IsNotebookLocked xmlns="05f3f652-0591-4508-859d-026c37258768" xsi:nil="true"/>
    <NotebookType xmlns="05f3f652-0591-4508-859d-026c37258768" xsi:nil="true"/>
    <Students xmlns="05f3f652-0591-4508-859d-026c37258768">
      <UserInfo>
        <DisplayName/>
        <AccountId xsi:nil="true"/>
        <AccountType/>
      </UserInfo>
    </Students>
    <Math_Settings xmlns="05f3f652-0591-4508-859d-026c37258768" xsi:nil="true"/>
    <DefaultSectionNames xmlns="05f3f652-0591-4508-859d-026c37258768" xsi:nil="true"/>
    <Distribution_Groups xmlns="05f3f652-0591-4508-859d-026c37258768" xsi:nil="true"/>
    <Self_Registration_Enabled xmlns="05f3f652-0591-4508-859d-026c37258768" xsi:nil="true"/>
    <AppVersion xmlns="05f3f652-0591-4508-859d-026c37258768" xsi:nil="true"/>
    <Student_Groups xmlns="05f3f652-0591-4508-859d-026c37258768">
      <UserInfo>
        <DisplayName/>
        <AccountId xsi:nil="true"/>
        <AccountType/>
      </UserInfo>
    </Student_Groups>
    <Has_Leaders_Only_SectionGroup xmlns="05f3f652-0591-4508-859d-026c37258768" xsi:nil="true"/>
    <LMS_Mappings xmlns="05f3f652-0591-4508-859d-026c37258768" xsi:nil="true"/>
    <Invited_Teachers xmlns="05f3f652-0591-4508-859d-026c37258768" xsi:nil="true"/>
    <Invited_Leaders xmlns="05f3f652-0591-4508-859d-026c37258768" xsi:nil="true"/>
    <CultureName xmlns="05f3f652-0591-4508-859d-026c37258768" xsi:nil="true"/>
    <Leaders xmlns="05f3f652-0591-4508-859d-026c37258768">
      <UserInfo>
        <DisplayName/>
        <AccountId xsi:nil="true"/>
        <AccountType/>
      </UserInfo>
    </Leaders>
    <Templates xmlns="05f3f652-0591-4508-859d-026c37258768" xsi:nil="true"/>
    <Has_Teacher_Only_SectionGroup xmlns="05f3f652-0591-4508-859d-026c37258768" xsi:nil="true"/>
    <Members xmlns="05f3f652-0591-4508-859d-026c37258768">
      <UserInfo>
        <DisplayName/>
        <AccountId xsi:nil="true"/>
        <AccountType/>
      </UserInfo>
    </Members>
    <Member_Groups xmlns="05f3f652-0591-4508-859d-026c37258768">
      <UserInfo>
        <DisplayName/>
        <AccountId xsi:nil="true"/>
        <AccountType/>
      </UserInfo>
    </Member_Groups>
    <Invited_Members xmlns="05f3f652-0591-4508-859d-026c37258768" xsi:nil="true"/>
    <Invited_Students xmlns="05f3f652-0591-4508-859d-026c3725876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6E82EBB764924A81D7C40BAEEA8AA4" ma:contentTypeVersion="38" ma:contentTypeDescription="Create a new document." ma:contentTypeScope="" ma:versionID="3b2232b157bc773aa101008ff85bb7be">
  <xsd:schema xmlns:xsd="http://www.w3.org/2001/XMLSchema" xmlns:xs="http://www.w3.org/2001/XMLSchema" xmlns:p="http://schemas.microsoft.com/office/2006/metadata/properties" xmlns:ns3="05f3f652-0591-4508-859d-026c37258768" xmlns:ns4="63f99d98-05c5-4b60-bada-d289f0b0228d" targetNamespace="http://schemas.microsoft.com/office/2006/metadata/properties" ma:root="true" ma:fieldsID="9251e004bfad927936cc6999cf9a522e" ns3:_="" ns4:_="">
    <xsd:import namespace="05f3f652-0591-4508-859d-026c37258768"/>
    <xsd:import namespace="63f99d98-05c5-4b60-bada-d289f0b022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Leaders" minOccurs="0"/>
                <xsd:element ref="ns3:Members" minOccurs="0"/>
                <xsd:element ref="ns3:Member_Groups" minOccurs="0"/>
                <xsd:element ref="ns3:Invited_Leaders" minOccurs="0"/>
                <xsd:element ref="ns3:Invited_Members" minOccurs="0"/>
                <xsd:element ref="ns3:Has_Leaders_Only_SectionGroup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3f652-0591-4508-859d-026c372587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NotebookType" ma:index="13" nillable="true" ma:displayName="Notebook Type" ma:internalName="NotebookType">
      <xsd:simpleType>
        <xsd:restriction base="dms:Text"/>
      </xsd:simpleType>
    </xsd:element>
    <xsd:element name="FolderType" ma:index="14" nillable="true" ma:displayName="Folder Type" ma:internalName="FolderType">
      <xsd:simpleType>
        <xsd:restriction base="dms:Text"/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msChannelId" ma:index="17" nillable="true" ma:displayName="Teams Channel Id" ma:internalName="TeamsChannelId">
      <xsd:simpleType>
        <xsd:restriction base="dms:Text"/>
      </xsd:simpleType>
    </xsd:element>
    <xsd:element name="Owner" ma:index="18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9" nillable="true" ma:displayName="Math Settings" ma:internalName="Math_Settings">
      <xsd:simpleType>
        <xsd:restriction base="dms:Text"/>
      </xsd:simpleType>
    </xsd:element>
    <xsd:element name="DefaultSectionNames" ma:index="20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1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2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3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4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5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6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7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8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9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0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1" nillable="true" ma:displayName="Is Collaboration Space Locked" ma:internalName="Is_Collaboration_Space_Locked">
      <xsd:simpleType>
        <xsd:restriction base="dms:Boolean"/>
      </xsd:simpleType>
    </xsd:element>
    <xsd:element name="IsNotebookLocked" ma:index="32" nillable="true" ma:displayName="Is Notebook Locked" ma:internalName="IsNotebookLocked">
      <xsd:simpleType>
        <xsd:restriction base="dms:Boolean"/>
      </xsd:simpleType>
    </xsd:element>
    <xsd:element name="Leaders" ma:index="33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34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35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Leaders" ma:index="36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37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Has_Leaders_Only_SectionGroup" ma:index="38" nillable="true" ma:displayName="Has Leaders Only SectionGroup" ma:internalName="Has_Leaders_Only_SectionGroup">
      <xsd:simpleType>
        <xsd:restriction base="dms:Boolean"/>
      </xsd:simpleType>
    </xsd:element>
    <xsd:element name="MediaServiceGenerationTime" ma:index="3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4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99d98-05c5-4b60-bada-d289f0b0228d" elementFormDefault="qualified">
    <xsd:import namespace="http://schemas.microsoft.com/office/2006/documentManagement/types"/>
    <xsd:import namespace="http://schemas.microsoft.com/office/infopath/2007/PartnerControls"/>
    <xsd:element name="SharedWithUsers" ma:index="4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4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8F3D24B-4276-4D2E-8B56-FDF137BDCDAC}">
  <ds:schemaRefs>
    <ds:schemaRef ds:uri="http://schemas.microsoft.com/office/2006/metadata/properties"/>
    <ds:schemaRef ds:uri="http://schemas.microsoft.com/office/infopath/2007/PartnerControls"/>
    <ds:schemaRef ds:uri="05f3f652-0591-4508-859d-026c37258768"/>
  </ds:schemaRefs>
</ds:datastoreItem>
</file>

<file path=customXml/itemProps2.xml><?xml version="1.0" encoding="utf-8"?>
<ds:datastoreItem xmlns:ds="http://schemas.openxmlformats.org/officeDocument/2006/customXml" ds:itemID="{223B116E-DA16-4EFC-97ED-694439A3F5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f3f652-0591-4508-859d-026c37258768"/>
    <ds:schemaRef ds:uri="63f99d98-05c5-4b60-bada-d289f0b022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F49792-AC65-4034-A09A-B7D77D9A5D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1841</Words>
  <Application>Microsoft Office PowerPoint</Application>
  <PresentationFormat>On-screen Show (4:3)</PresentationFormat>
  <Paragraphs>297</Paragraphs>
  <Slides>31</Slides>
  <Notes>29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Symbol</vt:lpstr>
      <vt:lpstr>1_Office Theme</vt:lpstr>
      <vt:lpstr>2_Office Theme</vt:lpstr>
      <vt:lpstr> Amplify</vt:lpstr>
      <vt:lpstr>Zoom Chat</vt:lpstr>
      <vt:lpstr>PowerPoint Presentation</vt:lpstr>
      <vt:lpstr>Creating Change through Community</vt:lpstr>
      <vt:lpstr>Building  Inclusive Organizations</vt:lpstr>
      <vt:lpstr>Inclusive Organizations</vt:lpstr>
      <vt:lpstr>PowerPoint Presentation</vt:lpstr>
      <vt:lpstr>PowerPoint Presentation</vt:lpstr>
      <vt:lpstr>Creating Change through Community</vt:lpstr>
      <vt:lpstr>PowerPoint Presentation</vt:lpstr>
      <vt:lpstr>PowerPoint Presentation</vt:lpstr>
      <vt:lpstr>PowerPoint Presentation</vt:lpstr>
      <vt:lpstr>Women’s Communities</vt:lpstr>
      <vt:lpstr>Horizontal Hostility</vt:lpstr>
      <vt:lpstr>Women &amp; Gender Examples</vt:lpstr>
      <vt:lpstr>Zoom Poll</vt:lpstr>
      <vt:lpstr>PowerPoint Presentation</vt:lpstr>
      <vt:lpstr>PowerPoint Presentation</vt:lpstr>
      <vt:lpstr>A person who uses their privilege to advocate for marginalized groups</vt:lpstr>
      <vt:lpstr>Men and the #MeToo Workplace</vt:lpstr>
      <vt:lpstr>Need for Men in the Movement</vt:lpstr>
      <vt:lpstr>PowerPoint Presentation</vt:lpstr>
      <vt:lpstr>Zoom Breakouts</vt:lpstr>
      <vt:lpstr>Zoom Breakouts</vt:lpstr>
      <vt:lpstr>Zoom Breakouts</vt:lpstr>
      <vt:lpstr>PowerPoint Presentation</vt:lpstr>
      <vt:lpstr>PowerPoint Presentation</vt:lpstr>
      <vt:lpstr>PowerPoint Presentation</vt:lpstr>
      <vt:lpstr>PowerPoint Presentation</vt:lpstr>
      <vt:lpstr> Amplify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2020-06-11T12:49:19Z</dcterms:created>
  <dcterms:modified xsi:type="dcterms:W3CDTF">2020-06-12T15:00:50Z</dcterms:modified>
</cp:coreProperties>
</file>